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Ex1.xml" ContentType="application/vnd.ms-office.chartex+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Ex2.xml" ContentType="application/vnd.ms-office.chartex+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handoutMasterIdLst>
    <p:handoutMasterId r:id="rId39"/>
  </p:handoutMasterIdLst>
  <p:sldIdLst>
    <p:sldId id="2812" r:id="rId5"/>
    <p:sldId id="5665" r:id="rId6"/>
    <p:sldId id="5666" r:id="rId7"/>
    <p:sldId id="257" r:id="rId8"/>
    <p:sldId id="2828" r:id="rId9"/>
    <p:sldId id="5231" r:id="rId10"/>
    <p:sldId id="256" r:id="rId11"/>
    <p:sldId id="5245" r:id="rId12"/>
    <p:sldId id="5257" r:id="rId13"/>
    <p:sldId id="2830" r:id="rId14"/>
    <p:sldId id="602" r:id="rId15"/>
    <p:sldId id="597" r:id="rId16"/>
    <p:sldId id="5250" r:id="rId17"/>
    <p:sldId id="5226" r:id="rId18"/>
    <p:sldId id="5249" r:id="rId19"/>
    <p:sldId id="5232" r:id="rId20"/>
    <p:sldId id="586" r:id="rId21"/>
    <p:sldId id="609" r:id="rId22"/>
    <p:sldId id="5224" r:id="rId23"/>
    <p:sldId id="5233" r:id="rId24"/>
    <p:sldId id="5258" r:id="rId25"/>
    <p:sldId id="610" r:id="rId26"/>
    <p:sldId id="604" r:id="rId27"/>
    <p:sldId id="5225" r:id="rId28"/>
    <p:sldId id="5246" r:id="rId29"/>
    <p:sldId id="5669" r:id="rId30"/>
    <p:sldId id="5667" r:id="rId31"/>
    <p:sldId id="5668" r:id="rId32"/>
    <p:sldId id="5256" r:id="rId33"/>
    <p:sldId id="5255" r:id="rId34"/>
    <p:sldId id="5237" r:id="rId35"/>
    <p:sldId id="5228" r:id="rId36"/>
    <p:sldId id="314" r:id="rId37"/>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01C24F-17C5-90E0-7FF4-887C5172B7BC}" name="Guilherme Speroni Lentz" initials="GS" userId="S::GuilhermeSL@sefaz.rs.gov.br::4012e4ba-e8a1-4e90-867d-a7f1548ff2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lipe Severo Bittencourt" initials="FSB" lastIdx="2" clrIdx="0">
    <p:extLst>
      <p:ext uri="{19B8F6BF-5375-455C-9EA6-DF929625EA0E}">
        <p15:presenceInfo xmlns:p15="http://schemas.microsoft.com/office/powerpoint/2012/main" userId="S-1-5-21-343818398-1614895754-1417001333-216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74A"/>
    <a:srgbClr val="FCA400"/>
    <a:srgbClr val="FFE38B"/>
    <a:srgbClr val="FFE9AB"/>
    <a:srgbClr val="FFF5D9"/>
    <a:srgbClr val="FFD961"/>
    <a:srgbClr val="FFC000"/>
    <a:srgbClr val="FFEAA7"/>
    <a:srgbClr val="FCC7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9D295-3DAE-4C98-BC79-D764788D6726}" v="88" dt="2025-01-29T14:01:20.49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049" autoAdjust="0"/>
  </p:normalViewPr>
  <p:slideViewPr>
    <p:cSldViewPr snapToGrid="0">
      <p:cViewPr>
        <p:scale>
          <a:sx n="70" d="100"/>
          <a:sy n="70" d="100"/>
        </p:scale>
        <p:origin x="342" y="1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pe Severo Bittencourt" userId="6ed57467-ecd6-4da2-b8f1-d97503df8b34" providerId="ADAL" clId="{25F9D295-3DAE-4C98-BC79-D764788D6726}"/>
    <pc:docChg chg="undo redo custSel addSld delSld modSld">
      <pc:chgData name="Felipe Severo Bittencourt" userId="6ed57467-ecd6-4da2-b8f1-d97503df8b34" providerId="ADAL" clId="{25F9D295-3DAE-4C98-BC79-D764788D6726}" dt="2025-01-29T14:01:20.495" v="3134" actId="20577"/>
      <pc:docMkLst>
        <pc:docMk/>
      </pc:docMkLst>
      <pc:sldChg chg="modSp add mod">
        <pc:chgData name="Felipe Severo Bittencourt" userId="6ed57467-ecd6-4da2-b8f1-d97503df8b34" providerId="ADAL" clId="{25F9D295-3DAE-4C98-BC79-D764788D6726}" dt="2025-01-28T17:43:55.873" v="1744" actId="20577"/>
        <pc:sldMkLst>
          <pc:docMk/>
          <pc:sldMk cId="438395873" sldId="586"/>
        </pc:sldMkLst>
        <pc:spChg chg="mod">
          <ac:chgData name="Felipe Severo Bittencourt" userId="6ed57467-ecd6-4da2-b8f1-d97503df8b34" providerId="ADAL" clId="{25F9D295-3DAE-4C98-BC79-D764788D6726}" dt="2025-01-28T17:35:53.750" v="1223" actId="20577"/>
          <ac:spMkLst>
            <pc:docMk/>
            <pc:sldMk cId="438395873" sldId="586"/>
            <ac:spMk id="2" creationId="{015ABC0F-731C-446D-BA26-085388E307BC}"/>
          </ac:spMkLst>
        </pc:spChg>
        <pc:spChg chg="mod">
          <ac:chgData name="Felipe Severo Bittencourt" userId="6ed57467-ecd6-4da2-b8f1-d97503df8b34" providerId="ADAL" clId="{25F9D295-3DAE-4C98-BC79-D764788D6726}" dt="2025-01-28T17:34:23.658" v="1200" actId="20577"/>
          <ac:spMkLst>
            <pc:docMk/>
            <pc:sldMk cId="438395873" sldId="586"/>
            <ac:spMk id="3" creationId="{C3C875E7-B142-4E27-8F10-DE076C4EFD8D}"/>
          </ac:spMkLst>
        </pc:spChg>
        <pc:spChg chg="mod">
          <ac:chgData name="Felipe Severo Bittencourt" userId="6ed57467-ecd6-4da2-b8f1-d97503df8b34" providerId="ADAL" clId="{25F9D295-3DAE-4C98-BC79-D764788D6726}" dt="2025-01-28T17:35:58.500" v="1227" actId="20577"/>
          <ac:spMkLst>
            <pc:docMk/>
            <pc:sldMk cId="438395873" sldId="586"/>
            <ac:spMk id="5" creationId="{906B5C63-E78C-41E7-A2B6-87D1325EED02}"/>
          </ac:spMkLst>
        </pc:spChg>
        <pc:spChg chg="mod">
          <ac:chgData name="Felipe Severo Bittencourt" userId="6ed57467-ecd6-4da2-b8f1-d97503df8b34" providerId="ADAL" clId="{25F9D295-3DAE-4C98-BC79-D764788D6726}" dt="2025-01-28T17:34:17.544" v="1196" actId="20577"/>
          <ac:spMkLst>
            <pc:docMk/>
            <pc:sldMk cId="438395873" sldId="586"/>
            <ac:spMk id="25" creationId="{3824A252-82B1-47D6-98D4-DC7C3973FFCE}"/>
          </ac:spMkLst>
        </pc:spChg>
        <pc:spChg chg="mod">
          <ac:chgData name="Felipe Severo Bittencourt" userId="6ed57467-ecd6-4da2-b8f1-d97503df8b34" providerId="ADAL" clId="{25F9D295-3DAE-4C98-BC79-D764788D6726}" dt="2025-01-28T17:35:27.663" v="1215" actId="20577"/>
          <ac:spMkLst>
            <pc:docMk/>
            <pc:sldMk cId="438395873" sldId="586"/>
            <ac:spMk id="29" creationId="{49370CAA-2427-4B36-86CD-DFFD60CA6DB3}"/>
          </ac:spMkLst>
        </pc:spChg>
        <pc:spChg chg="mod">
          <ac:chgData name="Felipe Severo Bittencourt" userId="6ed57467-ecd6-4da2-b8f1-d97503df8b34" providerId="ADAL" clId="{25F9D295-3DAE-4C98-BC79-D764788D6726}" dt="2025-01-28T17:43:55.873" v="1744" actId="20577"/>
          <ac:spMkLst>
            <pc:docMk/>
            <pc:sldMk cId="438395873" sldId="586"/>
            <ac:spMk id="30" creationId="{19F0B930-C98A-4680-BD70-EA00EAEE863D}"/>
          </ac:spMkLst>
        </pc:spChg>
        <pc:spChg chg="mod">
          <ac:chgData name="Felipe Severo Bittencourt" userId="6ed57467-ecd6-4da2-b8f1-d97503df8b34" providerId="ADAL" clId="{25F9D295-3DAE-4C98-BC79-D764788D6726}" dt="2025-01-28T17:35:35.269" v="1216" actId="20577"/>
          <ac:spMkLst>
            <pc:docMk/>
            <pc:sldMk cId="438395873" sldId="586"/>
            <ac:spMk id="31" creationId="{BA739372-50AF-40B2-AB38-0004E1F0FC8D}"/>
          </ac:spMkLst>
        </pc:spChg>
        <pc:spChg chg="mod">
          <ac:chgData name="Felipe Severo Bittencourt" userId="6ed57467-ecd6-4da2-b8f1-d97503df8b34" providerId="ADAL" clId="{25F9D295-3DAE-4C98-BC79-D764788D6726}" dt="2025-01-28T17:42:48.949" v="1611" actId="14100"/>
          <ac:spMkLst>
            <pc:docMk/>
            <pc:sldMk cId="438395873" sldId="586"/>
            <ac:spMk id="34" creationId="{11810F07-D01E-2F9C-EE0D-0C1088928304}"/>
          </ac:spMkLst>
        </pc:spChg>
        <pc:spChg chg="mod">
          <ac:chgData name="Felipe Severo Bittencourt" userId="6ed57467-ecd6-4da2-b8f1-d97503df8b34" providerId="ADAL" clId="{25F9D295-3DAE-4C98-BC79-D764788D6726}" dt="2025-01-28T17:43:28.822" v="1743" actId="20577"/>
          <ac:spMkLst>
            <pc:docMk/>
            <pc:sldMk cId="438395873" sldId="586"/>
            <ac:spMk id="36" creationId="{954B82CB-095E-5B34-D5F0-08BCDE360143}"/>
          </ac:spMkLst>
        </pc:spChg>
        <pc:spChg chg="mod">
          <ac:chgData name="Felipe Severo Bittencourt" userId="6ed57467-ecd6-4da2-b8f1-d97503df8b34" providerId="ADAL" clId="{25F9D295-3DAE-4C98-BC79-D764788D6726}" dt="2025-01-28T17:42:40.372" v="1608" actId="14100"/>
          <ac:spMkLst>
            <pc:docMk/>
            <pc:sldMk cId="438395873" sldId="586"/>
            <ac:spMk id="55" creationId="{70296291-DF81-DC3D-7839-226E9796D78B}"/>
          </ac:spMkLst>
        </pc:spChg>
        <pc:grpChg chg="mod">
          <ac:chgData name="Felipe Severo Bittencourt" userId="6ed57467-ecd6-4da2-b8f1-d97503df8b34" providerId="ADAL" clId="{25F9D295-3DAE-4C98-BC79-D764788D6726}" dt="2025-01-28T17:42:34.435" v="1606" actId="1076"/>
          <ac:grpSpMkLst>
            <pc:docMk/>
            <pc:sldMk cId="438395873" sldId="586"/>
            <ac:grpSpMk id="9" creationId="{C0D8ED30-7410-8901-A71B-1AEC76AB03BF}"/>
          </ac:grpSpMkLst>
        </pc:grpChg>
      </pc:sldChg>
      <pc:sldChg chg="addSp delSp modSp mod">
        <pc:chgData name="Felipe Severo Bittencourt" userId="6ed57467-ecd6-4da2-b8f1-d97503df8b34" providerId="ADAL" clId="{25F9D295-3DAE-4C98-BC79-D764788D6726}" dt="2025-01-28T18:38:08.235" v="2394" actId="6549"/>
        <pc:sldMkLst>
          <pc:docMk/>
          <pc:sldMk cId="3079864147" sldId="602"/>
        </pc:sldMkLst>
        <pc:spChg chg="mod">
          <ac:chgData name="Felipe Severo Bittencourt" userId="6ed57467-ecd6-4da2-b8f1-d97503df8b34" providerId="ADAL" clId="{25F9D295-3DAE-4C98-BC79-D764788D6726}" dt="2025-01-28T18:33:35.050" v="2355" actId="14100"/>
          <ac:spMkLst>
            <pc:docMk/>
            <pc:sldMk cId="3079864147" sldId="602"/>
            <ac:spMk id="2" creationId="{CE9A7835-35F0-334C-4B76-7BC7B8800AA0}"/>
          </ac:spMkLst>
        </pc:spChg>
        <pc:spChg chg="mod">
          <ac:chgData name="Felipe Severo Bittencourt" userId="6ed57467-ecd6-4da2-b8f1-d97503df8b34" providerId="ADAL" clId="{25F9D295-3DAE-4C98-BC79-D764788D6726}" dt="2025-01-28T18:33:56.900" v="2356" actId="1076"/>
          <ac:spMkLst>
            <pc:docMk/>
            <pc:sldMk cId="3079864147" sldId="602"/>
            <ac:spMk id="4" creationId="{6A8BF1AC-C903-094B-6137-E4E9CD57D1C5}"/>
          </ac:spMkLst>
        </pc:spChg>
        <pc:spChg chg="mod">
          <ac:chgData name="Felipe Severo Bittencourt" userId="6ed57467-ecd6-4da2-b8f1-d97503df8b34" providerId="ADAL" clId="{25F9D295-3DAE-4C98-BC79-D764788D6726}" dt="2025-01-28T18:34:00.928" v="2357" actId="115"/>
          <ac:spMkLst>
            <pc:docMk/>
            <pc:sldMk cId="3079864147" sldId="602"/>
            <ac:spMk id="9" creationId="{98767BCF-95D9-62E0-EE31-CD19BE4C4F18}"/>
          </ac:spMkLst>
        </pc:spChg>
        <pc:spChg chg="add mod">
          <ac:chgData name="Felipe Severo Bittencourt" userId="6ed57467-ecd6-4da2-b8f1-d97503df8b34" providerId="ADAL" clId="{25F9D295-3DAE-4C98-BC79-D764788D6726}" dt="2025-01-28T18:31:37.849" v="2283" actId="1076"/>
          <ac:spMkLst>
            <pc:docMk/>
            <pc:sldMk cId="3079864147" sldId="602"/>
            <ac:spMk id="10" creationId="{652AC283-A21C-696B-CB60-8B457F6E09FE}"/>
          </ac:spMkLst>
        </pc:spChg>
        <pc:spChg chg="add mod">
          <ac:chgData name="Felipe Severo Bittencourt" userId="6ed57467-ecd6-4da2-b8f1-d97503df8b34" providerId="ADAL" clId="{25F9D295-3DAE-4C98-BC79-D764788D6726}" dt="2025-01-28T18:31:55.800" v="2286" actId="1076"/>
          <ac:spMkLst>
            <pc:docMk/>
            <pc:sldMk cId="3079864147" sldId="602"/>
            <ac:spMk id="11" creationId="{72538BBB-D35E-4495-BE8C-9D52BDF77CC3}"/>
          </ac:spMkLst>
        </pc:spChg>
        <pc:spChg chg="mod">
          <ac:chgData name="Felipe Severo Bittencourt" userId="6ed57467-ecd6-4da2-b8f1-d97503df8b34" providerId="ADAL" clId="{25F9D295-3DAE-4C98-BC79-D764788D6726}" dt="2025-01-28T18:33:16.837" v="2349" actId="1076"/>
          <ac:spMkLst>
            <pc:docMk/>
            <pc:sldMk cId="3079864147" sldId="602"/>
            <ac:spMk id="13" creationId="{60270678-215D-3D81-1E0B-5C296AC20052}"/>
          </ac:spMkLst>
        </pc:spChg>
        <pc:spChg chg="add mod">
          <ac:chgData name="Felipe Severo Bittencourt" userId="6ed57467-ecd6-4da2-b8f1-d97503df8b34" providerId="ADAL" clId="{25F9D295-3DAE-4C98-BC79-D764788D6726}" dt="2025-01-28T18:34:36.504" v="2366" actId="207"/>
          <ac:spMkLst>
            <pc:docMk/>
            <pc:sldMk cId="3079864147" sldId="602"/>
            <ac:spMk id="19" creationId="{F2D90A5A-1860-2FDD-4440-DC4AE192C791}"/>
          </ac:spMkLst>
        </pc:spChg>
        <pc:spChg chg="mod">
          <ac:chgData name="Felipe Severo Bittencourt" userId="6ed57467-ecd6-4da2-b8f1-d97503df8b34" providerId="ADAL" clId="{25F9D295-3DAE-4C98-BC79-D764788D6726}" dt="2025-01-28T18:33:19.186" v="2350" actId="1076"/>
          <ac:spMkLst>
            <pc:docMk/>
            <pc:sldMk cId="3079864147" sldId="602"/>
            <ac:spMk id="20" creationId="{674CC152-0F7F-41F2-84E8-71454F509311}"/>
          </ac:spMkLst>
        </pc:spChg>
        <pc:spChg chg="mod">
          <ac:chgData name="Felipe Severo Bittencourt" userId="6ed57467-ecd6-4da2-b8f1-d97503df8b34" providerId="ADAL" clId="{25F9D295-3DAE-4C98-BC79-D764788D6726}" dt="2025-01-28T18:31:37.849" v="2283" actId="1076"/>
          <ac:spMkLst>
            <pc:docMk/>
            <pc:sldMk cId="3079864147" sldId="602"/>
            <ac:spMk id="21" creationId="{57095AAE-972B-42AB-B596-19F3083C6C43}"/>
          </ac:spMkLst>
        </pc:spChg>
        <pc:spChg chg="add mod">
          <ac:chgData name="Felipe Severo Bittencourt" userId="6ed57467-ecd6-4da2-b8f1-d97503df8b34" providerId="ADAL" clId="{25F9D295-3DAE-4C98-BC79-D764788D6726}" dt="2025-01-28T18:34:40.480" v="2367" actId="207"/>
          <ac:spMkLst>
            <pc:docMk/>
            <pc:sldMk cId="3079864147" sldId="602"/>
            <ac:spMk id="22" creationId="{003A25B8-5A95-47F2-71CA-C45A958507EB}"/>
          </ac:spMkLst>
        </pc:spChg>
        <pc:spChg chg="mod">
          <ac:chgData name="Felipe Severo Bittencourt" userId="6ed57467-ecd6-4da2-b8f1-d97503df8b34" providerId="ADAL" clId="{25F9D295-3DAE-4C98-BC79-D764788D6726}" dt="2025-01-28T18:31:37.849" v="2283" actId="1076"/>
          <ac:spMkLst>
            <pc:docMk/>
            <pc:sldMk cId="3079864147" sldId="602"/>
            <ac:spMk id="23" creationId="{53EE8F10-2B23-4C1B-9C14-730A6DED4BAF}"/>
          </ac:spMkLst>
        </pc:spChg>
        <pc:spChg chg="mod">
          <ac:chgData name="Felipe Severo Bittencourt" userId="6ed57467-ecd6-4da2-b8f1-d97503df8b34" providerId="ADAL" clId="{25F9D295-3DAE-4C98-BC79-D764788D6726}" dt="2025-01-28T18:31:37.849" v="2283" actId="1076"/>
          <ac:spMkLst>
            <pc:docMk/>
            <pc:sldMk cId="3079864147" sldId="602"/>
            <ac:spMk id="26" creationId="{63B83C06-A9F4-4807-AD7A-F99C4C8E90C1}"/>
          </ac:spMkLst>
        </pc:spChg>
        <pc:spChg chg="add mod">
          <ac:chgData name="Felipe Severo Bittencourt" userId="6ed57467-ecd6-4da2-b8f1-d97503df8b34" providerId="ADAL" clId="{25F9D295-3DAE-4C98-BC79-D764788D6726}" dt="2025-01-28T18:38:08.235" v="2394" actId="6549"/>
          <ac:spMkLst>
            <pc:docMk/>
            <pc:sldMk cId="3079864147" sldId="602"/>
            <ac:spMk id="27" creationId="{49596A6F-4824-3D12-BDC8-5C7A0B137133}"/>
          </ac:spMkLst>
        </pc:spChg>
        <pc:spChg chg="add del mod">
          <ac:chgData name="Felipe Severo Bittencourt" userId="6ed57467-ecd6-4da2-b8f1-d97503df8b34" providerId="ADAL" clId="{25F9D295-3DAE-4C98-BC79-D764788D6726}" dt="2025-01-28T18:32:28.049" v="2332" actId="478"/>
          <ac:spMkLst>
            <pc:docMk/>
            <pc:sldMk cId="3079864147" sldId="602"/>
            <ac:spMk id="29" creationId="{61EAFB1B-36C9-9364-F002-96515949648A}"/>
          </ac:spMkLst>
        </pc:spChg>
        <pc:spChg chg="mod">
          <ac:chgData name="Felipe Severo Bittencourt" userId="6ed57467-ecd6-4da2-b8f1-d97503df8b34" providerId="ADAL" clId="{25F9D295-3DAE-4C98-BC79-D764788D6726}" dt="2025-01-28T18:31:55.800" v="2286" actId="1076"/>
          <ac:spMkLst>
            <pc:docMk/>
            <pc:sldMk cId="3079864147" sldId="602"/>
            <ac:spMk id="30" creationId="{497C3F84-6E1B-4138-BC36-925BE61A6725}"/>
          </ac:spMkLst>
        </pc:spChg>
        <pc:spChg chg="mod">
          <ac:chgData name="Felipe Severo Bittencourt" userId="6ed57467-ecd6-4da2-b8f1-d97503df8b34" providerId="ADAL" clId="{25F9D295-3DAE-4C98-BC79-D764788D6726}" dt="2025-01-28T18:31:55.800" v="2286" actId="1076"/>
          <ac:spMkLst>
            <pc:docMk/>
            <pc:sldMk cId="3079864147" sldId="602"/>
            <ac:spMk id="32" creationId="{98C09FDC-A11E-48D3-9710-710337F6824B}"/>
          </ac:spMkLst>
        </pc:spChg>
        <pc:spChg chg="mod">
          <ac:chgData name="Felipe Severo Bittencourt" userId="6ed57467-ecd6-4da2-b8f1-d97503df8b34" providerId="ADAL" clId="{25F9D295-3DAE-4C98-BC79-D764788D6726}" dt="2025-01-28T18:31:55.800" v="2286" actId="1076"/>
          <ac:spMkLst>
            <pc:docMk/>
            <pc:sldMk cId="3079864147" sldId="602"/>
            <ac:spMk id="33" creationId="{F51E1392-C0DD-47BF-ACAC-223B3046583D}"/>
          </ac:spMkLst>
        </pc:spChg>
        <pc:grpChg chg="mod">
          <ac:chgData name="Felipe Severo Bittencourt" userId="6ed57467-ecd6-4da2-b8f1-d97503df8b34" providerId="ADAL" clId="{25F9D295-3DAE-4C98-BC79-D764788D6726}" dt="2025-01-28T18:33:14.431" v="2348" actId="1076"/>
          <ac:grpSpMkLst>
            <pc:docMk/>
            <pc:sldMk cId="3079864147" sldId="602"/>
            <ac:grpSpMk id="14" creationId="{7CC49CE2-00B3-A9E4-B180-1801A1817018}"/>
          </ac:grpSpMkLst>
        </pc:grpChg>
        <pc:cxnChg chg="mod">
          <ac:chgData name="Felipe Severo Bittencourt" userId="6ed57467-ecd6-4da2-b8f1-d97503df8b34" providerId="ADAL" clId="{25F9D295-3DAE-4C98-BC79-D764788D6726}" dt="2025-01-28T18:31:26.109" v="2282" actId="1076"/>
          <ac:cxnSpMkLst>
            <pc:docMk/>
            <pc:sldMk cId="3079864147" sldId="602"/>
            <ac:cxnSpMk id="12" creationId="{3C7B8DBE-3789-2C28-807C-5E1A7636F00D}"/>
          </ac:cxnSpMkLst>
        </pc:cxnChg>
        <pc:cxnChg chg="mod">
          <ac:chgData name="Felipe Severo Bittencourt" userId="6ed57467-ecd6-4da2-b8f1-d97503df8b34" providerId="ADAL" clId="{25F9D295-3DAE-4C98-BC79-D764788D6726}" dt="2025-01-28T18:31:55.800" v="2286" actId="1076"/>
          <ac:cxnSpMkLst>
            <pc:docMk/>
            <pc:sldMk cId="3079864147" sldId="602"/>
            <ac:cxnSpMk id="24" creationId="{F1D0BCBF-7C04-F11A-8898-29B3D9775EF8}"/>
          </ac:cxnSpMkLst>
        </pc:cxnChg>
        <pc:cxnChg chg="add mod">
          <ac:chgData name="Felipe Severo Bittencourt" userId="6ed57467-ecd6-4da2-b8f1-d97503df8b34" providerId="ADAL" clId="{25F9D295-3DAE-4C98-BC79-D764788D6726}" dt="2025-01-28T18:32:02.563" v="2288" actId="1076"/>
          <ac:cxnSpMkLst>
            <pc:docMk/>
            <pc:sldMk cId="3079864147" sldId="602"/>
            <ac:cxnSpMk id="28" creationId="{9230BAF4-C32C-4DC2-3783-7F679AE47143}"/>
          </ac:cxnSpMkLst>
        </pc:cxnChg>
      </pc:sldChg>
      <pc:sldChg chg="modSp mod">
        <pc:chgData name="Felipe Severo Bittencourt" userId="6ed57467-ecd6-4da2-b8f1-d97503df8b34" providerId="ADAL" clId="{25F9D295-3DAE-4C98-BC79-D764788D6726}" dt="2025-01-28T13:35:05.525" v="29" actId="6549"/>
        <pc:sldMkLst>
          <pc:docMk/>
          <pc:sldMk cId="2029498547" sldId="607"/>
        </pc:sldMkLst>
        <pc:spChg chg="mod">
          <ac:chgData name="Felipe Severo Bittencourt" userId="6ed57467-ecd6-4da2-b8f1-d97503df8b34" providerId="ADAL" clId="{25F9D295-3DAE-4C98-BC79-D764788D6726}" dt="2025-01-28T13:35:05.525" v="29" actId="6549"/>
          <ac:spMkLst>
            <pc:docMk/>
            <pc:sldMk cId="2029498547" sldId="607"/>
            <ac:spMk id="5" creationId="{D5661A41-B4FB-4497-A478-2DE38A409437}"/>
          </ac:spMkLst>
        </pc:spChg>
      </pc:sldChg>
      <pc:sldChg chg="modSp mod">
        <pc:chgData name="Felipe Severo Bittencourt" userId="6ed57467-ecd6-4da2-b8f1-d97503df8b34" providerId="ADAL" clId="{25F9D295-3DAE-4C98-BC79-D764788D6726}" dt="2025-01-28T17:21:15.485" v="1117" actId="14734"/>
        <pc:sldMkLst>
          <pc:docMk/>
          <pc:sldMk cId="3011463362" sldId="609"/>
        </pc:sldMkLst>
        <pc:spChg chg="mod">
          <ac:chgData name="Felipe Severo Bittencourt" userId="6ed57467-ecd6-4da2-b8f1-d97503df8b34" providerId="ADAL" clId="{25F9D295-3DAE-4C98-BC79-D764788D6726}" dt="2025-01-28T17:20:03.186" v="1102" actId="14100"/>
          <ac:spMkLst>
            <pc:docMk/>
            <pc:sldMk cId="3011463362" sldId="609"/>
            <ac:spMk id="8" creationId="{4EFC3C4D-D063-955F-97ED-41AEEBC7C2C2}"/>
          </ac:spMkLst>
        </pc:spChg>
        <pc:graphicFrameChg chg="mod modGraphic">
          <ac:chgData name="Felipe Severo Bittencourt" userId="6ed57467-ecd6-4da2-b8f1-d97503df8b34" providerId="ADAL" clId="{25F9D295-3DAE-4C98-BC79-D764788D6726}" dt="2025-01-28T17:21:15.485" v="1117" actId="14734"/>
          <ac:graphicFrameMkLst>
            <pc:docMk/>
            <pc:sldMk cId="3011463362" sldId="609"/>
            <ac:graphicFrameMk id="7" creationId="{0B5FF683-C1BC-EB69-CF83-5F9613FB7EFA}"/>
          </ac:graphicFrameMkLst>
        </pc:graphicFrameChg>
      </pc:sldChg>
      <pc:sldChg chg="modSp mod">
        <pc:chgData name="Felipe Severo Bittencourt" userId="6ed57467-ecd6-4da2-b8f1-d97503df8b34" providerId="ADAL" clId="{25F9D295-3DAE-4C98-BC79-D764788D6726}" dt="2025-01-28T17:32:12.805" v="1193" actId="1076"/>
        <pc:sldMkLst>
          <pc:docMk/>
          <pc:sldMk cId="1179937262" sldId="610"/>
        </pc:sldMkLst>
        <pc:spChg chg="mod">
          <ac:chgData name="Felipe Severo Bittencourt" userId="6ed57467-ecd6-4da2-b8f1-d97503df8b34" providerId="ADAL" clId="{25F9D295-3DAE-4C98-BC79-D764788D6726}" dt="2025-01-28T17:32:12.805" v="1193" actId="1076"/>
          <ac:spMkLst>
            <pc:docMk/>
            <pc:sldMk cId="1179937262" sldId="610"/>
            <ac:spMk id="7" creationId="{9905C008-007D-987F-1EC6-5B3E58DB8CF0}"/>
          </ac:spMkLst>
        </pc:spChg>
        <pc:graphicFrameChg chg="mod modGraphic">
          <ac:chgData name="Felipe Severo Bittencourt" userId="6ed57467-ecd6-4da2-b8f1-d97503df8b34" providerId="ADAL" clId="{25F9D295-3DAE-4C98-BC79-D764788D6726}" dt="2025-01-28T17:32:10.619" v="1192" actId="14100"/>
          <ac:graphicFrameMkLst>
            <pc:docMk/>
            <pc:sldMk cId="1179937262" sldId="610"/>
            <ac:graphicFrameMk id="10" creationId="{57599A36-4113-F144-0E9E-55CCB9245765}"/>
          </ac:graphicFrameMkLst>
        </pc:graphicFrameChg>
      </pc:sldChg>
      <pc:sldChg chg="delSp mod">
        <pc:chgData name="Felipe Severo Bittencourt" userId="6ed57467-ecd6-4da2-b8f1-d97503df8b34" providerId="ADAL" clId="{25F9D295-3DAE-4C98-BC79-D764788D6726}" dt="2025-01-28T13:39:47.067" v="30" actId="478"/>
        <pc:sldMkLst>
          <pc:docMk/>
          <pc:sldMk cId="1576143137" sldId="2828"/>
        </pc:sldMkLst>
        <pc:spChg chg="del">
          <ac:chgData name="Felipe Severo Bittencourt" userId="6ed57467-ecd6-4da2-b8f1-d97503df8b34" providerId="ADAL" clId="{25F9D295-3DAE-4C98-BC79-D764788D6726}" dt="2025-01-28T13:39:47.067" v="30" actId="478"/>
          <ac:spMkLst>
            <pc:docMk/>
            <pc:sldMk cId="1576143137" sldId="2828"/>
            <ac:spMk id="7" creationId="{5919EEEC-0E5E-09C4-6CFC-A6CABEC95BCF}"/>
          </ac:spMkLst>
        </pc:spChg>
      </pc:sldChg>
      <pc:sldChg chg="modSp mod">
        <pc:chgData name="Felipe Severo Bittencourt" userId="6ed57467-ecd6-4da2-b8f1-d97503df8b34" providerId="ADAL" clId="{25F9D295-3DAE-4C98-BC79-D764788D6726}" dt="2025-01-28T14:34:35.837" v="287" actId="255"/>
        <pc:sldMkLst>
          <pc:docMk/>
          <pc:sldMk cId="3310179408" sldId="2830"/>
        </pc:sldMkLst>
        <pc:spChg chg="mod">
          <ac:chgData name="Felipe Severo Bittencourt" userId="6ed57467-ecd6-4da2-b8f1-d97503df8b34" providerId="ADAL" clId="{25F9D295-3DAE-4C98-BC79-D764788D6726}" dt="2025-01-28T14:34:35.837" v="287" actId="255"/>
          <ac:spMkLst>
            <pc:docMk/>
            <pc:sldMk cId="3310179408" sldId="2830"/>
            <ac:spMk id="7" creationId="{64E79833-B8AD-426B-86C1-F26619D0464C}"/>
          </ac:spMkLst>
        </pc:spChg>
      </pc:sldChg>
      <pc:sldChg chg="addSp modSp add del mod">
        <pc:chgData name="Felipe Severo Bittencourt" userId="6ed57467-ecd6-4da2-b8f1-d97503df8b34" providerId="ADAL" clId="{25F9D295-3DAE-4C98-BC79-D764788D6726}" dt="2025-01-28T14:37:01.853" v="289"/>
        <pc:sldMkLst>
          <pc:docMk/>
          <pc:sldMk cId="4170598862" sldId="2833"/>
        </pc:sldMkLst>
        <pc:graphicFrameChg chg="add mod">
          <ac:chgData name="Felipe Severo Bittencourt" userId="6ed57467-ecd6-4da2-b8f1-d97503df8b34" providerId="ADAL" clId="{25F9D295-3DAE-4C98-BC79-D764788D6726}" dt="2025-01-28T14:09:39.203" v="212"/>
          <ac:graphicFrameMkLst>
            <pc:docMk/>
            <pc:sldMk cId="4170598862" sldId="2833"/>
            <ac:graphicFrameMk id="4" creationId="{5D204309-59C6-11E2-1F3E-0479021760E0}"/>
          </ac:graphicFrameMkLst>
        </pc:graphicFrameChg>
        <pc:graphicFrameChg chg="mod">
          <ac:chgData name="Felipe Severo Bittencourt" userId="6ed57467-ecd6-4da2-b8f1-d97503df8b34" providerId="ADAL" clId="{25F9D295-3DAE-4C98-BC79-D764788D6726}" dt="2025-01-28T14:15:07.302" v="245" actId="14100"/>
          <ac:graphicFrameMkLst>
            <pc:docMk/>
            <pc:sldMk cId="4170598862" sldId="2833"/>
            <ac:graphicFrameMk id="5" creationId="{3F926D9B-95B3-CFFE-996A-3062DA9E9139}"/>
          </ac:graphicFrameMkLst>
        </pc:graphicFrameChg>
        <pc:graphicFrameChg chg="add mod">
          <ac:chgData name="Felipe Severo Bittencourt" userId="6ed57467-ecd6-4da2-b8f1-d97503df8b34" providerId="ADAL" clId="{25F9D295-3DAE-4C98-BC79-D764788D6726}" dt="2025-01-28T14:09:47.288" v="213"/>
          <ac:graphicFrameMkLst>
            <pc:docMk/>
            <pc:sldMk cId="4170598862" sldId="2833"/>
            <ac:graphicFrameMk id="6" creationId="{94C4F541-EE24-6D1F-6AEC-6D16070BF277}"/>
          </ac:graphicFrameMkLst>
        </pc:graphicFrameChg>
      </pc:sldChg>
      <pc:sldChg chg="addSp delSp modSp add mod">
        <pc:chgData name="Felipe Severo Bittencourt" userId="6ed57467-ecd6-4da2-b8f1-d97503df8b34" providerId="ADAL" clId="{25F9D295-3DAE-4C98-BC79-D764788D6726}" dt="2025-01-28T18:54:43.024" v="2573" actId="20577"/>
        <pc:sldMkLst>
          <pc:docMk/>
          <pc:sldMk cId="1018976224" sldId="5224"/>
        </pc:sldMkLst>
        <pc:spChg chg="mod">
          <ac:chgData name="Felipe Severo Bittencourt" userId="6ed57467-ecd6-4da2-b8f1-d97503df8b34" providerId="ADAL" clId="{25F9D295-3DAE-4C98-BC79-D764788D6726}" dt="2025-01-28T18:26:28.343" v="2187" actId="1076"/>
          <ac:spMkLst>
            <pc:docMk/>
            <pc:sldMk cId="1018976224" sldId="5224"/>
            <ac:spMk id="27" creationId="{03539CDC-E788-8FE3-1E81-62152F220DEE}"/>
          </ac:spMkLst>
        </pc:spChg>
        <pc:spChg chg="del mod">
          <ac:chgData name="Felipe Severo Bittencourt" userId="6ed57467-ecd6-4da2-b8f1-d97503df8b34" providerId="ADAL" clId="{25F9D295-3DAE-4C98-BC79-D764788D6726}" dt="2025-01-28T18:25:26.920" v="2180" actId="478"/>
          <ac:spMkLst>
            <pc:docMk/>
            <pc:sldMk cId="1018976224" sldId="5224"/>
            <ac:spMk id="33" creationId="{8EB85130-5E66-453A-6669-A7D9E4FF16F8}"/>
          </ac:spMkLst>
        </pc:spChg>
        <pc:spChg chg="mod">
          <ac:chgData name="Felipe Severo Bittencourt" userId="6ed57467-ecd6-4da2-b8f1-d97503df8b34" providerId="ADAL" clId="{25F9D295-3DAE-4C98-BC79-D764788D6726}" dt="2025-01-28T18:26:19.382" v="2185" actId="1076"/>
          <ac:spMkLst>
            <pc:docMk/>
            <pc:sldMk cId="1018976224" sldId="5224"/>
            <ac:spMk id="37" creationId="{73AD86F5-2718-AA9A-6A8C-BFC754AE2BD0}"/>
          </ac:spMkLst>
        </pc:spChg>
        <pc:grpChg chg="mod">
          <ac:chgData name="Felipe Severo Bittencourt" userId="6ed57467-ecd6-4da2-b8f1-d97503df8b34" providerId="ADAL" clId="{25F9D295-3DAE-4C98-BC79-D764788D6726}" dt="2025-01-28T18:25:11.988" v="2176" actId="1076"/>
          <ac:grpSpMkLst>
            <pc:docMk/>
            <pc:sldMk cId="1018976224" sldId="5224"/>
            <ac:grpSpMk id="28" creationId="{C6B220C0-741A-D060-491E-5E99BD31DAA7}"/>
          </ac:grpSpMkLst>
        </pc:grpChg>
        <pc:graphicFrameChg chg="add mod">
          <ac:chgData name="Felipe Severo Bittencourt" userId="6ed57467-ecd6-4da2-b8f1-d97503df8b34" providerId="ADAL" clId="{25F9D295-3DAE-4C98-BC79-D764788D6726}" dt="2025-01-28T18:26:34.299" v="2188"/>
          <ac:graphicFrameMkLst>
            <pc:docMk/>
            <pc:sldMk cId="1018976224" sldId="5224"/>
            <ac:graphicFrameMk id="5" creationId="{942FB067-1955-C2EE-7A27-0E18EFBB78CE}"/>
          </ac:graphicFrameMkLst>
        </pc:graphicFrameChg>
        <pc:graphicFrameChg chg="mod modGraphic">
          <ac:chgData name="Felipe Severo Bittencourt" userId="6ed57467-ecd6-4da2-b8f1-d97503df8b34" providerId="ADAL" clId="{25F9D295-3DAE-4C98-BC79-D764788D6726}" dt="2025-01-28T18:54:43.024" v="2573" actId="20577"/>
          <ac:graphicFrameMkLst>
            <pc:docMk/>
            <pc:sldMk cId="1018976224" sldId="5224"/>
            <ac:graphicFrameMk id="8" creationId="{A7B26C58-030B-A02C-C3EB-81E35FCDC83F}"/>
          </ac:graphicFrameMkLst>
        </pc:graphicFrameChg>
        <pc:graphicFrameChg chg="add mod modGraphic">
          <ac:chgData name="Felipe Severo Bittencourt" userId="6ed57467-ecd6-4da2-b8f1-d97503df8b34" providerId="ADAL" clId="{25F9D295-3DAE-4C98-BC79-D764788D6726}" dt="2025-01-28T18:27:04.537" v="2198" actId="1076"/>
          <ac:graphicFrameMkLst>
            <pc:docMk/>
            <pc:sldMk cId="1018976224" sldId="5224"/>
            <ac:graphicFrameMk id="9" creationId="{28CCBC14-0482-2FED-2E09-87B10B923DCA}"/>
          </ac:graphicFrameMkLst>
        </pc:graphicFrameChg>
        <pc:graphicFrameChg chg="add mod modGraphic">
          <ac:chgData name="Felipe Severo Bittencourt" userId="6ed57467-ecd6-4da2-b8f1-d97503df8b34" providerId="ADAL" clId="{25F9D295-3DAE-4C98-BC79-D764788D6726}" dt="2025-01-28T18:28:38.950" v="2279" actId="1076"/>
          <ac:graphicFrameMkLst>
            <pc:docMk/>
            <pc:sldMk cId="1018976224" sldId="5224"/>
            <ac:graphicFrameMk id="10" creationId="{CB904CEE-4101-3FB5-2D36-05BBE84081B1}"/>
          </ac:graphicFrameMkLst>
        </pc:graphicFrameChg>
        <pc:cxnChg chg="mod">
          <ac:chgData name="Felipe Severo Bittencourt" userId="6ed57467-ecd6-4da2-b8f1-d97503df8b34" providerId="ADAL" clId="{25F9D295-3DAE-4C98-BC79-D764788D6726}" dt="2025-01-28T18:26:24.209" v="2186" actId="1076"/>
          <ac:cxnSpMkLst>
            <pc:docMk/>
            <pc:sldMk cId="1018976224" sldId="5224"/>
            <ac:cxnSpMk id="3" creationId="{7A549BA8-BB69-E49B-2242-23841C04C2F5}"/>
          </ac:cxnSpMkLst>
        </pc:cxnChg>
        <pc:cxnChg chg="del">
          <ac:chgData name="Felipe Severo Bittencourt" userId="6ed57467-ecd6-4da2-b8f1-d97503df8b34" providerId="ADAL" clId="{25F9D295-3DAE-4C98-BC79-D764788D6726}" dt="2025-01-28T18:25:29.027" v="2181" actId="478"/>
          <ac:cxnSpMkLst>
            <pc:docMk/>
            <pc:sldMk cId="1018976224" sldId="5224"/>
            <ac:cxnSpMk id="6" creationId="{A746ADAF-AFE6-FD07-5AE6-6FF7AC3D7D33}"/>
          </ac:cxnSpMkLst>
        </pc:cxnChg>
      </pc:sldChg>
      <pc:sldChg chg="modSp mod">
        <pc:chgData name="Felipe Severo Bittencourt" userId="6ed57467-ecd6-4da2-b8f1-d97503df8b34" providerId="ADAL" clId="{25F9D295-3DAE-4C98-BC79-D764788D6726}" dt="2025-01-28T18:15:05.794" v="2133" actId="255"/>
        <pc:sldMkLst>
          <pc:docMk/>
          <pc:sldMk cId="288300371" sldId="5225"/>
        </pc:sldMkLst>
        <pc:spChg chg="mod">
          <ac:chgData name="Felipe Severo Bittencourt" userId="6ed57467-ecd6-4da2-b8f1-d97503df8b34" providerId="ADAL" clId="{25F9D295-3DAE-4C98-BC79-D764788D6726}" dt="2025-01-28T18:15:05.794" v="2133" actId="255"/>
          <ac:spMkLst>
            <pc:docMk/>
            <pc:sldMk cId="288300371" sldId="5225"/>
            <ac:spMk id="11" creationId="{95990E5D-0B52-E22D-150F-84AF27A7E10B}"/>
          </ac:spMkLst>
        </pc:spChg>
        <pc:graphicFrameChg chg="mod modGraphic">
          <ac:chgData name="Felipe Severo Bittencourt" userId="6ed57467-ecd6-4da2-b8f1-d97503df8b34" providerId="ADAL" clId="{25F9D295-3DAE-4C98-BC79-D764788D6726}" dt="2025-01-28T18:13:01.908" v="2131" actId="20577"/>
          <ac:graphicFrameMkLst>
            <pc:docMk/>
            <pc:sldMk cId="288300371" sldId="5225"/>
            <ac:graphicFrameMk id="2" creationId="{87AE596F-5778-8400-DC2C-6C33170D4F4B}"/>
          </ac:graphicFrameMkLst>
        </pc:graphicFrameChg>
      </pc:sldChg>
      <pc:sldChg chg="modSp mod">
        <pc:chgData name="Felipe Severo Bittencourt" userId="6ed57467-ecd6-4da2-b8f1-d97503df8b34" providerId="ADAL" clId="{25F9D295-3DAE-4C98-BC79-D764788D6726}" dt="2025-01-28T14:56:05.959" v="1048" actId="20577"/>
        <pc:sldMkLst>
          <pc:docMk/>
          <pc:sldMk cId="482582174" sldId="5226"/>
        </pc:sldMkLst>
        <pc:spChg chg="mod">
          <ac:chgData name="Felipe Severo Bittencourt" userId="6ed57467-ecd6-4da2-b8f1-d97503df8b34" providerId="ADAL" clId="{25F9D295-3DAE-4C98-BC79-D764788D6726}" dt="2025-01-28T14:56:05.959" v="1048" actId="20577"/>
          <ac:spMkLst>
            <pc:docMk/>
            <pc:sldMk cId="482582174" sldId="5226"/>
            <ac:spMk id="9" creationId="{A0790182-9406-4318-0631-95F1F3FE6706}"/>
          </ac:spMkLst>
        </pc:spChg>
        <pc:graphicFrameChg chg="mod modGraphic">
          <ac:chgData name="Felipe Severo Bittencourt" userId="6ed57467-ecd6-4da2-b8f1-d97503df8b34" providerId="ADAL" clId="{25F9D295-3DAE-4C98-BC79-D764788D6726}" dt="2025-01-28T14:54:30.287" v="927" actId="1076"/>
          <ac:graphicFrameMkLst>
            <pc:docMk/>
            <pc:sldMk cId="482582174" sldId="5226"/>
            <ac:graphicFrameMk id="4" creationId="{417F6DFE-5706-14EE-FAC8-4939881567A5}"/>
          </ac:graphicFrameMkLst>
        </pc:graphicFrameChg>
        <pc:picChg chg="mod">
          <ac:chgData name="Felipe Severo Bittencourt" userId="6ed57467-ecd6-4da2-b8f1-d97503df8b34" providerId="ADAL" clId="{25F9D295-3DAE-4C98-BC79-D764788D6726}" dt="2025-01-28T14:53:24.910" v="917" actId="1076"/>
          <ac:picMkLst>
            <pc:docMk/>
            <pc:sldMk cId="482582174" sldId="5226"/>
            <ac:picMk id="5" creationId="{391DCA70-B846-6895-798B-30D414648948}"/>
          </ac:picMkLst>
        </pc:picChg>
        <pc:cxnChg chg="mod">
          <ac:chgData name="Felipe Severo Bittencourt" userId="6ed57467-ecd6-4da2-b8f1-d97503df8b34" providerId="ADAL" clId="{25F9D295-3DAE-4C98-BC79-D764788D6726}" dt="2025-01-28T14:53:28.413" v="918" actId="1076"/>
          <ac:cxnSpMkLst>
            <pc:docMk/>
            <pc:sldMk cId="482582174" sldId="5226"/>
            <ac:cxnSpMk id="6" creationId="{25A21C3F-7BC0-B9FB-C8D7-08F39FCEC68C}"/>
          </ac:cxnSpMkLst>
        </pc:cxnChg>
      </pc:sldChg>
      <pc:sldChg chg="modSp mod">
        <pc:chgData name="Felipe Severo Bittencourt" userId="6ed57467-ecd6-4da2-b8f1-d97503df8b34" providerId="ADAL" clId="{25F9D295-3DAE-4C98-BC79-D764788D6726}" dt="2025-01-28T13:43:25.590" v="52" actId="1076"/>
        <pc:sldMkLst>
          <pc:docMk/>
          <pc:sldMk cId="2251268893" sldId="5231"/>
        </pc:sldMkLst>
        <pc:spChg chg="mod">
          <ac:chgData name="Felipe Severo Bittencourt" userId="6ed57467-ecd6-4da2-b8f1-d97503df8b34" providerId="ADAL" clId="{25F9D295-3DAE-4C98-BC79-D764788D6726}" dt="2025-01-28T13:42:29.348" v="43" actId="1076"/>
          <ac:spMkLst>
            <pc:docMk/>
            <pc:sldMk cId="2251268893" sldId="5231"/>
            <ac:spMk id="3" creationId="{98EE5BEF-23AD-44AF-3175-26CB58375F25}"/>
          </ac:spMkLst>
        </pc:spChg>
        <pc:spChg chg="mod">
          <ac:chgData name="Felipe Severo Bittencourt" userId="6ed57467-ecd6-4da2-b8f1-d97503df8b34" providerId="ADAL" clId="{25F9D295-3DAE-4C98-BC79-D764788D6726}" dt="2025-01-28T13:39:53.946" v="31" actId="20577"/>
          <ac:spMkLst>
            <pc:docMk/>
            <pc:sldMk cId="2251268893" sldId="5231"/>
            <ac:spMk id="4" creationId="{498FFDDB-6E06-8ED8-E947-E1F80E7F0FE7}"/>
          </ac:spMkLst>
        </pc:spChg>
        <pc:spChg chg="mod">
          <ac:chgData name="Felipe Severo Bittencourt" userId="6ed57467-ecd6-4da2-b8f1-d97503df8b34" providerId="ADAL" clId="{25F9D295-3DAE-4C98-BC79-D764788D6726}" dt="2025-01-28T13:43:22.652" v="51" actId="1076"/>
          <ac:spMkLst>
            <pc:docMk/>
            <pc:sldMk cId="2251268893" sldId="5231"/>
            <ac:spMk id="5" creationId="{31FC16CD-0486-CD5A-C1B2-776251D9DBF2}"/>
          </ac:spMkLst>
        </pc:spChg>
        <pc:spChg chg="mod">
          <ac:chgData name="Felipe Severo Bittencourt" userId="6ed57467-ecd6-4da2-b8f1-d97503df8b34" providerId="ADAL" clId="{25F9D295-3DAE-4C98-BC79-D764788D6726}" dt="2025-01-28T13:43:25.590" v="52" actId="1076"/>
          <ac:spMkLst>
            <pc:docMk/>
            <pc:sldMk cId="2251268893" sldId="5231"/>
            <ac:spMk id="6" creationId="{0E89C0C8-10DE-5722-E88C-1C579B40167C}"/>
          </ac:spMkLst>
        </pc:spChg>
        <pc:spChg chg="mod">
          <ac:chgData name="Felipe Severo Bittencourt" userId="6ed57467-ecd6-4da2-b8f1-d97503df8b34" providerId="ADAL" clId="{25F9D295-3DAE-4C98-BC79-D764788D6726}" dt="2025-01-28T13:42:41.018" v="46" actId="1076"/>
          <ac:spMkLst>
            <pc:docMk/>
            <pc:sldMk cId="2251268893" sldId="5231"/>
            <ac:spMk id="9" creationId="{5D78902B-E38C-C447-425C-1AD4CDA60D88}"/>
          </ac:spMkLst>
        </pc:spChg>
        <pc:spChg chg="mod">
          <ac:chgData name="Felipe Severo Bittencourt" userId="6ed57467-ecd6-4da2-b8f1-d97503df8b34" providerId="ADAL" clId="{25F9D295-3DAE-4C98-BC79-D764788D6726}" dt="2025-01-28T13:40:53.594" v="36" actId="20577"/>
          <ac:spMkLst>
            <pc:docMk/>
            <pc:sldMk cId="2251268893" sldId="5231"/>
            <ac:spMk id="36" creationId="{848F4DD4-A7A7-4AF4-8EA4-E438DAFA6B9A}"/>
          </ac:spMkLst>
        </pc:spChg>
        <pc:spChg chg="mod">
          <ac:chgData name="Felipe Severo Bittencourt" userId="6ed57467-ecd6-4da2-b8f1-d97503df8b34" providerId="ADAL" clId="{25F9D295-3DAE-4C98-BC79-D764788D6726}" dt="2025-01-28T13:42:35.415" v="45" actId="1076"/>
          <ac:spMkLst>
            <pc:docMk/>
            <pc:sldMk cId="2251268893" sldId="5231"/>
            <ac:spMk id="37" creationId="{77158B36-03FA-4BD0-8B4F-F965CF628382}"/>
          </ac:spMkLst>
        </pc:spChg>
        <pc:spChg chg="mod">
          <ac:chgData name="Felipe Severo Bittencourt" userId="6ed57467-ecd6-4da2-b8f1-d97503df8b34" providerId="ADAL" clId="{25F9D295-3DAE-4C98-BC79-D764788D6726}" dt="2025-01-28T13:42:31.607" v="44" actId="1076"/>
          <ac:spMkLst>
            <pc:docMk/>
            <pc:sldMk cId="2251268893" sldId="5231"/>
            <ac:spMk id="38" creationId="{5C3C9C1C-315D-460E-8E0D-A83C8CF27685}"/>
          </ac:spMkLst>
        </pc:spChg>
        <pc:spChg chg="mod">
          <ac:chgData name="Felipe Severo Bittencourt" userId="6ed57467-ecd6-4da2-b8f1-d97503df8b34" providerId="ADAL" clId="{25F9D295-3DAE-4C98-BC79-D764788D6726}" dt="2025-01-28T13:42:51.719" v="48" actId="1076"/>
          <ac:spMkLst>
            <pc:docMk/>
            <pc:sldMk cId="2251268893" sldId="5231"/>
            <ac:spMk id="41" creationId="{C7008B42-5AD2-4396-8E09-54F744C23313}"/>
          </ac:spMkLst>
        </pc:spChg>
        <pc:spChg chg="mod">
          <ac:chgData name="Felipe Severo Bittencourt" userId="6ed57467-ecd6-4da2-b8f1-d97503df8b34" providerId="ADAL" clId="{25F9D295-3DAE-4C98-BC79-D764788D6726}" dt="2025-01-28T13:42:46.095" v="47" actId="1076"/>
          <ac:spMkLst>
            <pc:docMk/>
            <pc:sldMk cId="2251268893" sldId="5231"/>
            <ac:spMk id="42" creationId="{3E312307-7358-41B3-8B16-76BE71331195}"/>
          </ac:spMkLst>
        </pc:spChg>
        <pc:graphicFrameChg chg="modGraphic">
          <ac:chgData name="Felipe Severo Bittencourt" userId="6ed57467-ecd6-4da2-b8f1-d97503df8b34" providerId="ADAL" clId="{25F9D295-3DAE-4C98-BC79-D764788D6726}" dt="2025-01-28T13:42:09.330" v="40" actId="255"/>
          <ac:graphicFrameMkLst>
            <pc:docMk/>
            <pc:sldMk cId="2251268893" sldId="5231"/>
            <ac:graphicFrameMk id="34" creationId="{2CE90B43-5828-4A58-A9CA-0909838E6B20}"/>
          </ac:graphicFrameMkLst>
        </pc:graphicFrameChg>
      </pc:sldChg>
      <pc:sldChg chg="modSp mod">
        <pc:chgData name="Felipe Severo Bittencourt" userId="6ed57467-ecd6-4da2-b8f1-d97503df8b34" providerId="ADAL" clId="{25F9D295-3DAE-4C98-BC79-D764788D6726}" dt="2025-01-28T18:17:30.848" v="2150" actId="255"/>
        <pc:sldMkLst>
          <pc:docMk/>
          <pc:sldMk cId="2036925309" sldId="5246"/>
        </pc:sldMkLst>
        <pc:spChg chg="mod">
          <ac:chgData name="Felipe Severo Bittencourt" userId="6ed57467-ecd6-4da2-b8f1-d97503df8b34" providerId="ADAL" clId="{25F9D295-3DAE-4C98-BC79-D764788D6726}" dt="2025-01-28T18:16:08.937" v="2136" actId="20577"/>
          <ac:spMkLst>
            <pc:docMk/>
            <pc:sldMk cId="2036925309" sldId="5246"/>
            <ac:spMk id="4" creationId="{CD814943-FA44-D1A1-59B5-F4DEE580132D}"/>
          </ac:spMkLst>
        </pc:spChg>
        <pc:spChg chg="mod">
          <ac:chgData name="Felipe Severo Bittencourt" userId="6ed57467-ecd6-4da2-b8f1-d97503df8b34" providerId="ADAL" clId="{25F9D295-3DAE-4C98-BC79-D764788D6726}" dt="2025-01-28T18:16:56.461" v="2145" actId="14100"/>
          <ac:spMkLst>
            <pc:docMk/>
            <pc:sldMk cId="2036925309" sldId="5246"/>
            <ac:spMk id="5" creationId="{F6947B66-64B4-9AC5-2A47-BFA4A4EBA20E}"/>
          </ac:spMkLst>
        </pc:spChg>
        <pc:graphicFrameChg chg="mod modGraphic">
          <ac:chgData name="Felipe Severo Bittencourt" userId="6ed57467-ecd6-4da2-b8f1-d97503df8b34" providerId="ADAL" clId="{25F9D295-3DAE-4C98-BC79-D764788D6726}" dt="2025-01-28T18:17:30.848" v="2150" actId="255"/>
          <ac:graphicFrameMkLst>
            <pc:docMk/>
            <pc:sldMk cId="2036925309" sldId="5246"/>
            <ac:graphicFrameMk id="15" creationId="{60BF4C31-0919-DE4C-8647-7DA753B7FF73}"/>
          </ac:graphicFrameMkLst>
        </pc:graphicFrameChg>
      </pc:sldChg>
      <pc:sldChg chg="modSp mod">
        <pc:chgData name="Felipe Severo Bittencourt" userId="6ed57467-ecd6-4da2-b8f1-d97503df8b34" providerId="ADAL" clId="{25F9D295-3DAE-4C98-BC79-D764788D6726}" dt="2025-01-28T17:17:51.767" v="1085" actId="123"/>
        <pc:sldMkLst>
          <pc:docMk/>
          <pc:sldMk cId="4267703278" sldId="5249"/>
        </pc:sldMkLst>
        <pc:spChg chg="mod">
          <ac:chgData name="Felipe Severo Bittencourt" userId="6ed57467-ecd6-4da2-b8f1-d97503df8b34" providerId="ADAL" clId="{25F9D295-3DAE-4C98-BC79-D764788D6726}" dt="2025-01-28T17:17:41.483" v="1084" actId="14100"/>
          <ac:spMkLst>
            <pc:docMk/>
            <pc:sldMk cId="4267703278" sldId="5249"/>
            <ac:spMk id="7" creationId="{6E3E5825-B238-9346-E62A-3B62BE4E1055}"/>
          </ac:spMkLst>
        </pc:spChg>
        <pc:spChg chg="mod">
          <ac:chgData name="Felipe Severo Bittencourt" userId="6ed57467-ecd6-4da2-b8f1-d97503df8b34" providerId="ADAL" clId="{25F9D295-3DAE-4C98-BC79-D764788D6726}" dt="2025-01-28T17:17:14.269" v="1057" actId="1076"/>
          <ac:spMkLst>
            <pc:docMk/>
            <pc:sldMk cId="4267703278" sldId="5249"/>
            <ac:spMk id="36" creationId="{EC6AB426-17F5-D7B6-B471-8C84167EF440}"/>
          </ac:spMkLst>
        </pc:spChg>
        <pc:spChg chg="mod">
          <ac:chgData name="Felipe Severo Bittencourt" userId="6ed57467-ecd6-4da2-b8f1-d97503df8b34" providerId="ADAL" clId="{25F9D295-3DAE-4C98-BC79-D764788D6726}" dt="2025-01-28T17:17:51.767" v="1085" actId="123"/>
          <ac:spMkLst>
            <pc:docMk/>
            <pc:sldMk cId="4267703278" sldId="5249"/>
            <ac:spMk id="43" creationId="{2F974303-BC47-0021-E176-C5B915FB6729}"/>
          </ac:spMkLst>
        </pc:spChg>
        <pc:spChg chg="mod">
          <ac:chgData name="Felipe Severo Bittencourt" userId="6ed57467-ecd6-4da2-b8f1-d97503df8b34" providerId="ADAL" clId="{25F9D295-3DAE-4C98-BC79-D764788D6726}" dt="2025-01-28T17:17:18.564" v="1065" actId="20577"/>
          <ac:spMkLst>
            <pc:docMk/>
            <pc:sldMk cId="4267703278" sldId="5249"/>
            <ac:spMk id="50" creationId="{FF38A204-DEE0-C45B-59E8-B7F3C2EEBE35}"/>
          </ac:spMkLst>
        </pc:spChg>
        <pc:graphicFrameChg chg="mod modGraphic">
          <ac:chgData name="Felipe Severo Bittencourt" userId="6ed57467-ecd6-4da2-b8f1-d97503df8b34" providerId="ADAL" clId="{25F9D295-3DAE-4C98-BC79-D764788D6726}" dt="2025-01-28T17:17:05.967" v="1056" actId="1076"/>
          <ac:graphicFrameMkLst>
            <pc:docMk/>
            <pc:sldMk cId="4267703278" sldId="5249"/>
            <ac:graphicFrameMk id="10" creationId="{8F656CDA-EF86-1BC1-0AB0-64A4118791B7}"/>
          </ac:graphicFrameMkLst>
        </pc:graphicFrameChg>
      </pc:sldChg>
      <pc:sldChg chg="addSp delSp modSp add mod">
        <pc:chgData name="Felipe Severo Bittencourt" userId="6ed57467-ecd6-4da2-b8f1-d97503df8b34" providerId="ADAL" clId="{25F9D295-3DAE-4C98-BC79-D764788D6726}" dt="2025-01-28T19:01:39.590" v="3126" actId="20577"/>
        <pc:sldMkLst>
          <pc:docMk/>
          <pc:sldMk cId="4112294862" sldId="5251"/>
        </pc:sldMkLst>
        <pc:spChg chg="add mod">
          <ac:chgData name="Felipe Severo Bittencourt" userId="6ed57467-ecd6-4da2-b8f1-d97503df8b34" providerId="ADAL" clId="{25F9D295-3DAE-4C98-BC79-D764788D6726}" dt="2025-01-28T19:01:39.590" v="3126" actId="20577"/>
          <ac:spMkLst>
            <pc:docMk/>
            <pc:sldMk cId="4112294862" sldId="5251"/>
            <ac:spMk id="2" creationId="{41D3A6F6-EDCE-3F00-011C-665FE92E39F0}"/>
          </ac:spMkLst>
        </pc:spChg>
        <pc:spChg chg="mod">
          <ac:chgData name="Felipe Severo Bittencourt" userId="6ed57467-ecd6-4da2-b8f1-d97503df8b34" providerId="ADAL" clId="{25F9D295-3DAE-4C98-BC79-D764788D6726}" dt="2025-01-28T18:58:23.327" v="2641" actId="1076"/>
          <ac:spMkLst>
            <pc:docMk/>
            <pc:sldMk cId="4112294862" sldId="5251"/>
            <ac:spMk id="19" creationId="{A346E455-D7C8-FA50-860E-A964AE6C9A9C}"/>
          </ac:spMkLst>
        </pc:spChg>
        <pc:graphicFrameChg chg="del">
          <ac:chgData name="Felipe Severo Bittencourt" userId="6ed57467-ecd6-4da2-b8f1-d97503df8b34" providerId="ADAL" clId="{25F9D295-3DAE-4C98-BC79-D764788D6726}" dt="2025-01-28T18:22:37.676" v="2152" actId="478"/>
          <ac:graphicFrameMkLst>
            <pc:docMk/>
            <pc:sldMk cId="4112294862" sldId="5251"/>
            <ac:graphicFrameMk id="4" creationId="{08DFA9A2-666C-234D-BB28-928DAB04DCD0}"/>
          </ac:graphicFrameMkLst>
        </pc:graphicFrameChg>
      </pc:sldChg>
      <pc:sldChg chg="modSp mod">
        <pc:chgData name="Felipe Severo Bittencourt" userId="6ed57467-ecd6-4da2-b8f1-d97503df8b34" providerId="ADAL" clId="{25F9D295-3DAE-4C98-BC79-D764788D6726}" dt="2025-01-28T13:47:00.752" v="162" actId="113"/>
        <pc:sldMkLst>
          <pc:docMk/>
          <pc:sldMk cId="2240155405" sldId="5254"/>
        </pc:sldMkLst>
        <pc:spChg chg="mod">
          <ac:chgData name="Felipe Severo Bittencourt" userId="6ed57467-ecd6-4da2-b8f1-d97503df8b34" providerId="ADAL" clId="{25F9D295-3DAE-4C98-BC79-D764788D6726}" dt="2025-01-28T13:47:00.752" v="162" actId="113"/>
          <ac:spMkLst>
            <pc:docMk/>
            <pc:sldMk cId="2240155405" sldId="5254"/>
            <ac:spMk id="6" creationId="{FF22E5D3-1994-284B-E6F7-0A13A6CE89E7}"/>
          </ac:spMkLst>
        </pc:spChg>
      </pc:sldChg>
      <pc:sldChg chg="modSp mod">
        <pc:chgData name="Felipe Severo Bittencourt" userId="6ed57467-ecd6-4da2-b8f1-d97503df8b34" providerId="ADAL" clId="{25F9D295-3DAE-4C98-BC79-D764788D6726}" dt="2025-01-28T18:54:06.996" v="2570" actId="255"/>
        <pc:sldMkLst>
          <pc:docMk/>
          <pc:sldMk cId="3496935054" sldId="5255"/>
        </pc:sldMkLst>
        <pc:spChg chg="mod">
          <ac:chgData name="Felipe Severo Bittencourt" userId="6ed57467-ecd6-4da2-b8f1-d97503df8b34" providerId="ADAL" clId="{25F9D295-3DAE-4C98-BC79-D764788D6726}" dt="2025-01-28T18:51:56.299" v="2555" actId="14100"/>
          <ac:spMkLst>
            <pc:docMk/>
            <pc:sldMk cId="3496935054" sldId="5255"/>
            <ac:spMk id="8" creationId="{C421299C-28EB-F397-F365-CB007BE70D20}"/>
          </ac:spMkLst>
        </pc:spChg>
        <pc:spChg chg="mod">
          <ac:chgData name="Felipe Severo Bittencourt" userId="6ed57467-ecd6-4da2-b8f1-d97503df8b34" providerId="ADAL" clId="{25F9D295-3DAE-4C98-BC79-D764788D6726}" dt="2025-01-28T18:51:53.947" v="2554" actId="255"/>
          <ac:spMkLst>
            <pc:docMk/>
            <pc:sldMk cId="3496935054" sldId="5255"/>
            <ac:spMk id="10" creationId="{83129F52-0ADE-9650-631D-682268A32727}"/>
          </ac:spMkLst>
        </pc:spChg>
        <pc:graphicFrameChg chg="mod">
          <ac:chgData name="Felipe Severo Bittencourt" userId="6ed57467-ecd6-4da2-b8f1-d97503df8b34" providerId="ADAL" clId="{25F9D295-3DAE-4C98-BC79-D764788D6726}" dt="2025-01-28T18:54:06.996" v="2570" actId="255"/>
          <ac:graphicFrameMkLst>
            <pc:docMk/>
            <pc:sldMk cId="3496935054" sldId="5255"/>
            <ac:graphicFrameMk id="16" creationId="{1835FF20-DC1E-3290-F70F-76DA28D0DC2D}"/>
          </ac:graphicFrameMkLst>
        </pc:graphicFrameChg>
      </pc:sldChg>
      <pc:sldChg chg="delSp modSp mod">
        <pc:chgData name="Felipe Severo Bittencourt" userId="6ed57467-ecd6-4da2-b8f1-d97503df8b34" providerId="ADAL" clId="{25F9D295-3DAE-4C98-BC79-D764788D6726}" dt="2025-01-28T18:47:16.449" v="2548" actId="6549"/>
        <pc:sldMkLst>
          <pc:docMk/>
          <pc:sldMk cId="2445724434" sldId="5256"/>
        </pc:sldMkLst>
        <pc:spChg chg="mod">
          <ac:chgData name="Felipe Severo Bittencourt" userId="6ed57467-ecd6-4da2-b8f1-d97503df8b34" providerId="ADAL" clId="{25F9D295-3DAE-4C98-BC79-D764788D6726}" dt="2025-01-28T18:44:01.445" v="2476" actId="255"/>
          <ac:spMkLst>
            <pc:docMk/>
            <pc:sldMk cId="2445724434" sldId="5256"/>
            <ac:spMk id="5" creationId="{383E6C2D-00FA-F206-2CE7-6EE1A4C2C895}"/>
          </ac:spMkLst>
        </pc:spChg>
        <pc:spChg chg="mod">
          <ac:chgData name="Felipe Severo Bittencourt" userId="6ed57467-ecd6-4da2-b8f1-d97503df8b34" providerId="ADAL" clId="{25F9D295-3DAE-4C98-BC79-D764788D6726}" dt="2025-01-28T18:46:32.001" v="2516" actId="20577"/>
          <ac:spMkLst>
            <pc:docMk/>
            <pc:sldMk cId="2445724434" sldId="5256"/>
            <ac:spMk id="9" creationId="{30834D91-D8AE-A23D-6E46-4744B5DB1908}"/>
          </ac:spMkLst>
        </pc:spChg>
        <pc:spChg chg="mod">
          <ac:chgData name="Felipe Severo Bittencourt" userId="6ed57467-ecd6-4da2-b8f1-d97503df8b34" providerId="ADAL" clId="{25F9D295-3DAE-4C98-BC79-D764788D6726}" dt="2025-01-28T18:47:16.449" v="2548" actId="6549"/>
          <ac:spMkLst>
            <pc:docMk/>
            <pc:sldMk cId="2445724434" sldId="5256"/>
            <ac:spMk id="12" creationId="{9B2D9DCF-C37E-9453-8D90-43DA94250717}"/>
          </ac:spMkLst>
        </pc:spChg>
        <pc:spChg chg="del mod">
          <ac:chgData name="Felipe Severo Bittencourt" userId="6ed57467-ecd6-4da2-b8f1-d97503df8b34" providerId="ADAL" clId="{25F9D295-3DAE-4C98-BC79-D764788D6726}" dt="2025-01-28T18:45:31.293" v="2485" actId="478"/>
          <ac:spMkLst>
            <pc:docMk/>
            <pc:sldMk cId="2445724434" sldId="5256"/>
            <ac:spMk id="13" creationId="{6FD4F4AB-A038-5722-5786-02686AE40F96}"/>
          </ac:spMkLst>
        </pc:spChg>
        <pc:spChg chg="del mod">
          <ac:chgData name="Felipe Severo Bittencourt" userId="6ed57467-ecd6-4da2-b8f1-d97503df8b34" providerId="ADAL" clId="{25F9D295-3DAE-4C98-BC79-D764788D6726}" dt="2025-01-28T18:45:30.137" v="2484" actId="478"/>
          <ac:spMkLst>
            <pc:docMk/>
            <pc:sldMk cId="2445724434" sldId="5256"/>
            <ac:spMk id="14" creationId="{FDF48E96-EF56-1F2E-86B8-E7CE975C5550}"/>
          </ac:spMkLst>
        </pc:spChg>
        <pc:spChg chg="mod">
          <ac:chgData name="Felipe Severo Bittencourt" userId="6ed57467-ecd6-4da2-b8f1-d97503df8b34" providerId="ADAL" clId="{25F9D295-3DAE-4C98-BC79-D764788D6726}" dt="2025-01-28T18:43:09.942" v="2462" actId="1076"/>
          <ac:spMkLst>
            <pc:docMk/>
            <pc:sldMk cId="2445724434" sldId="5256"/>
            <ac:spMk id="21" creationId="{76A4D1C3-87E5-6DA7-BEC8-88412C12F219}"/>
          </ac:spMkLst>
        </pc:spChg>
        <pc:graphicFrameChg chg="mod modGraphic">
          <ac:chgData name="Felipe Severo Bittencourt" userId="6ed57467-ecd6-4da2-b8f1-d97503df8b34" providerId="ADAL" clId="{25F9D295-3DAE-4C98-BC79-D764788D6726}" dt="2025-01-28T18:43:56.019" v="2474" actId="1076"/>
          <ac:graphicFrameMkLst>
            <pc:docMk/>
            <pc:sldMk cId="2445724434" sldId="5256"/>
            <ac:graphicFrameMk id="7" creationId="{7A69E461-7E3D-4098-3D5D-CD638BAFA33B}"/>
          </ac:graphicFrameMkLst>
        </pc:graphicFrameChg>
      </pc:sldChg>
      <pc:sldChg chg="modSp add mod">
        <pc:chgData name="Felipe Severo Bittencourt" userId="6ed57467-ecd6-4da2-b8f1-d97503df8b34" providerId="ADAL" clId="{25F9D295-3DAE-4C98-BC79-D764788D6726}" dt="2025-01-29T14:01:20.495" v="3134" actId="20577"/>
        <pc:sldMkLst>
          <pc:docMk/>
          <pc:sldMk cId="1807837207" sldId="5257"/>
        </pc:sldMkLst>
        <pc:spChg chg="mod">
          <ac:chgData name="Felipe Severo Bittencourt" userId="6ed57467-ecd6-4da2-b8f1-d97503df8b34" providerId="ADAL" clId="{25F9D295-3DAE-4C98-BC79-D764788D6726}" dt="2025-01-28T14:31:04.841" v="286" actId="113"/>
          <ac:spMkLst>
            <pc:docMk/>
            <pc:sldMk cId="1807837207" sldId="5257"/>
            <ac:spMk id="13" creationId="{4F730E22-0BAA-FF62-0633-8AEBDDB09A00}"/>
          </ac:spMkLst>
        </pc:spChg>
        <pc:graphicFrameChg chg="mod">
          <ac:chgData name="Felipe Severo Bittencourt" userId="6ed57467-ecd6-4da2-b8f1-d97503df8b34" providerId="ADAL" clId="{25F9D295-3DAE-4C98-BC79-D764788D6726}" dt="2025-01-29T14:01:20.495" v="3134" actId="20577"/>
          <ac:graphicFrameMkLst>
            <pc:docMk/>
            <pc:sldMk cId="1807837207" sldId="5257"/>
            <ac:graphicFrameMk id="5" creationId="{3F926D9B-95B3-CFFE-996A-3062DA9E9139}"/>
          </ac:graphicFrameMkLst>
        </pc:graphicFrameChg>
      </pc:sldChg>
      <pc:sldChg chg="addSp modSp add mod">
        <pc:chgData name="Felipe Severo Bittencourt" userId="6ed57467-ecd6-4da2-b8f1-d97503df8b34" providerId="ADAL" clId="{25F9D295-3DAE-4C98-BC79-D764788D6726}" dt="2025-01-28T18:03:07.156" v="2061" actId="14100"/>
        <pc:sldMkLst>
          <pc:docMk/>
          <pc:sldMk cId="3758310152" sldId="5258"/>
        </pc:sldMkLst>
        <pc:spChg chg="mod">
          <ac:chgData name="Felipe Severo Bittencourt" userId="6ed57467-ecd6-4da2-b8f1-d97503df8b34" providerId="ADAL" clId="{25F9D295-3DAE-4C98-BC79-D764788D6726}" dt="2025-01-28T17:55:22.925" v="1751" actId="20577"/>
          <ac:spMkLst>
            <pc:docMk/>
            <pc:sldMk cId="3758310152" sldId="5258"/>
            <ac:spMk id="3" creationId="{C3C875E7-B142-4E27-8F10-DE076C4EFD8D}"/>
          </ac:spMkLst>
        </pc:spChg>
        <pc:spChg chg="add mod">
          <ac:chgData name="Felipe Severo Bittencourt" userId="6ed57467-ecd6-4da2-b8f1-d97503df8b34" providerId="ADAL" clId="{25F9D295-3DAE-4C98-BC79-D764788D6726}" dt="2025-01-28T17:58:08.047" v="1807" actId="20577"/>
          <ac:spMkLst>
            <pc:docMk/>
            <pc:sldMk cId="3758310152" sldId="5258"/>
            <ac:spMk id="4" creationId="{F44F4580-DCA2-B036-235B-48F99E688233}"/>
          </ac:spMkLst>
        </pc:spChg>
        <pc:spChg chg="mod">
          <ac:chgData name="Felipe Severo Bittencourt" userId="6ed57467-ecd6-4da2-b8f1-d97503df8b34" providerId="ADAL" clId="{25F9D295-3DAE-4C98-BC79-D764788D6726}" dt="2025-01-28T18:02:48.646" v="2060" actId="20577"/>
          <ac:spMkLst>
            <pc:docMk/>
            <pc:sldMk cId="3758310152" sldId="5258"/>
            <ac:spMk id="5" creationId="{E75C6BBF-862E-A24C-6DE3-72FC89A06526}"/>
          </ac:spMkLst>
        </pc:spChg>
        <pc:spChg chg="mod">
          <ac:chgData name="Felipe Severo Bittencourt" userId="6ed57467-ecd6-4da2-b8f1-d97503df8b34" providerId="ADAL" clId="{25F9D295-3DAE-4C98-BC79-D764788D6726}" dt="2025-01-28T17:57:26.289" v="1795" actId="1076"/>
          <ac:spMkLst>
            <pc:docMk/>
            <pc:sldMk cId="3758310152" sldId="5258"/>
            <ac:spMk id="7" creationId="{941E9177-2576-25D5-8F96-C6510B5CC683}"/>
          </ac:spMkLst>
        </pc:spChg>
        <pc:spChg chg="mod">
          <ac:chgData name="Felipe Severo Bittencourt" userId="6ed57467-ecd6-4da2-b8f1-d97503df8b34" providerId="ADAL" clId="{25F9D295-3DAE-4C98-BC79-D764788D6726}" dt="2025-01-28T17:55:19.030" v="1747" actId="20577"/>
          <ac:spMkLst>
            <pc:docMk/>
            <pc:sldMk cId="3758310152" sldId="5258"/>
            <ac:spMk id="19" creationId="{EC04D5C1-4080-FB47-65DE-D524952AAAC9}"/>
          </ac:spMkLst>
        </pc:spChg>
        <pc:spChg chg="mod">
          <ac:chgData name="Felipe Severo Bittencourt" userId="6ed57467-ecd6-4da2-b8f1-d97503df8b34" providerId="ADAL" clId="{25F9D295-3DAE-4C98-BC79-D764788D6726}" dt="2025-01-28T18:01:54.906" v="1985" actId="14100"/>
          <ac:spMkLst>
            <pc:docMk/>
            <pc:sldMk cId="3758310152" sldId="5258"/>
            <ac:spMk id="21" creationId="{B88FDEBA-E627-5672-1C99-E389DBE02872}"/>
          </ac:spMkLst>
        </pc:spChg>
        <pc:spChg chg="mod">
          <ac:chgData name="Felipe Severo Bittencourt" userId="6ed57467-ecd6-4da2-b8f1-d97503df8b34" providerId="ADAL" clId="{25F9D295-3DAE-4C98-BC79-D764788D6726}" dt="2025-01-28T17:56:00.653" v="1772" actId="20577"/>
          <ac:spMkLst>
            <pc:docMk/>
            <pc:sldMk cId="3758310152" sldId="5258"/>
            <ac:spMk id="30" creationId="{536118A3-F171-40C9-86D8-8EED695E064A}"/>
          </ac:spMkLst>
        </pc:spChg>
        <pc:spChg chg="mod">
          <ac:chgData name="Felipe Severo Bittencourt" userId="6ed57467-ecd6-4da2-b8f1-d97503df8b34" providerId="ADAL" clId="{25F9D295-3DAE-4C98-BC79-D764788D6726}" dt="2025-01-28T17:56:40.449" v="1786" actId="20577"/>
          <ac:spMkLst>
            <pc:docMk/>
            <pc:sldMk cId="3758310152" sldId="5258"/>
            <ac:spMk id="32" creationId="{4D96D87C-4A37-E9C4-649E-8484EEC8E5E1}"/>
          </ac:spMkLst>
        </pc:spChg>
        <pc:spChg chg="mod">
          <ac:chgData name="Felipe Severo Bittencourt" userId="6ed57467-ecd6-4da2-b8f1-d97503df8b34" providerId="ADAL" clId="{25F9D295-3DAE-4C98-BC79-D764788D6726}" dt="2025-01-28T18:03:07.156" v="2061" actId="14100"/>
          <ac:spMkLst>
            <pc:docMk/>
            <pc:sldMk cId="3758310152" sldId="5258"/>
            <ac:spMk id="33" creationId="{B3A0675A-72BC-AB9A-3DA2-6FDA513862B6}"/>
          </ac:spMkLst>
        </pc:spChg>
        <pc:spChg chg="mod">
          <ac:chgData name="Felipe Severo Bittencourt" userId="6ed57467-ecd6-4da2-b8f1-d97503df8b34" providerId="ADAL" clId="{25F9D295-3DAE-4C98-BC79-D764788D6726}" dt="2025-01-28T17:55:45.523" v="1767" actId="20577"/>
          <ac:spMkLst>
            <pc:docMk/>
            <pc:sldMk cId="3758310152" sldId="5258"/>
            <ac:spMk id="34" creationId="{8B063292-8F7E-4683-AFCD-98C766649243}"/>
          </ac:spMkLst>
        </pc:spChg>
        <pc:spChg chg="mod">
          <ac:chgData name="Felipe Severo Bittencourt" userId="6ed57467-ecd6-4da2-b8f1-d97503df8b34" providerId="ADAL" clId="{25F9D295-3DAE-4C98-BC79-D764788D6726}" dt="2025-01-28T17:56:36.485" v="1782" actId="20577"/>
          <ac:spMkLst>
            <pc:docMk/>
            <pc:sldMk cId="3758310152" sldId="5258"/>
            <ac:spMk id="35" creationId="{0D6730F2-246C-1A6F-B24A-BADCD23D4537}"/>
          </ac:spMkLst>
        </pc:spChg>
        <pc:spChg chg="mod">
          <ac:chgData name="Felipe Severo Bittencourt" userId="6ed57467-ecd6-4da2-b8f1-d97503df8b34" providerId="ADAL" clId="{25F9D295-3DAE-4C98-BC79-D764788D6726}" dt="2025-01-28T17:56:43.766" v="1790" actId="20577"/>
          <ac:spMkLst>
            <pc:docMk/>
            <pc:sldMk cId="3758310152" sldId="5258"/>
            <ac:spMk id="42" creationId="{2CC594FE-1649-C566-A22B-36A0881E550B}"/>
          </ac:spMkLst>
        </pc:spChg>
        <pc:spChg chg="mod">
          <ac:chgData name="Felipe Severo Bittencourt" userId="6ed57467-ecd6-4da2-b8f1-d97503df8b34" providerId="ADAL" clId="{25F9D295-3DAE-4C98-BC79-D764788D6726}" dt="2025-01-28T17:56:47.114" v="1791" actId="20577"/>
          <ac:spMkLst>
            <pc:docMk/>
            <pc:sldMk cId="3758310152" sldId="5258"/>
            <ac:spMk id="44" creationId="{940E283A-C92E-0874-4856-A9397F136219}"/>
          </ac:spMkLst>
        </pc:spChg>
        <pc:spChg chg="mod">
          <ac:chgData name="Felipe Severo Bittencourt" userId="6ed57467-ecd6-4da2-b8f1-d97503df8b34" providerId="ADAL" clId="{25F9D295-3DAE-4C98-BC79-D764788D6726}" dt="2025-01-28T18:01:13.652" v="1974" actId="1076"/>
          <ac:spMkLst>
            <pc:docMk/>
            <pc:sldMk cId="3758310152" sldId="5258"/>
            <ac:spMk id="49" creationId="{42A020EA-BF04-2225-2E0A-037AA54D5AE2}"/>
          </ac:spMkLst>
        </pc:spChg>
        <pc:spChg chg="mod">
          <ac:chgData name="Felipe Severo Bittencourt" userId="6ed57467-ecd6-4da2-b8f1-d97503df8b34" providerId="ADAL" clId="{25F9D295-3DAE-4C98-BC79-D764788D6726}" dt="2025-01-28T17:57:09.871" v="1792" actId="20577"/>
          <ac:spMkLst>
            <pc:docMk/>
            <pc:sldMk cId="3758310152" sldId="5258"/>
            <ac:spMk id="54" creationId="{9718DB66-779D-FDDA-FEE5-BEFCBC490E97}"/>
          </ac:spMkLst>
        </pc:spChg>
      </pc:sldChg>
      <pc:sldChg chg="add del">
        <pc:chgData name="Felipe Severo Bittencourt" userId="6ed57467-ecd6-4da2-b8f1-d97503df8b34" providerId="ADAL" clId="{25F9D295-3DAE-4C98-BC79-D764788D6726}" dt="2025-01-28T18:23:15.827" v="2155"/>
        <pc:sldMkLst>
          <pc:docMk/>
          <pc:sldMk cId="1083500000" sldId="5259"/>
        </pc:sldMkLst>
      </pc:sldChg>
      <pc:sldChg chg="add del">
        <pc:chgData name="Felipe Severo Bittencourt" userId="6ed57467-ecd6-4da2-b8f1-d97503df8b34" providerId="ADAL" clId="{25F9D295-3DAE-4C98-BC79-D764788D6726}" dt="2025-01-28T18:31:01.907" v="2281" actId="2890"/>
        <pc:sldMkLst>
          <pc:docMk/>
          <pc:sldMk cId="2371599477" sldId="52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guilhermesl\Downloads\Benef&#237;cios%20Gerados.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Pasta1" TargetMode="External"/><Relationship Id="rId4" Type="http://schemas.openxmlformats.org/officeDocument/2006/relationships/themeOverride" Target="../theme/themeOverride1.xml"/></Relationships>
</file>

<file path=ppt/charts/_rels/chartEx2.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felip\Downloads\D&#237;vidas_Uni&#227;o_RRF_LC206_2024_2027%2010.09.2024.xlsx" TargetMode="External"/><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25823383350243E-2"/>
          <c:y val="1.7121184970399547E-2"/>
          <c:w val="0.91197417661664981"/>
          <c:h val="0.88029528295427639"/>
        </c:manualLayout>
      </c:layout>
      <c:barChart>
        <c:barDir val="col"/>
        <c:grouping val="clustered"/>
        <c:varyColors val="0"/>
        <c:ser>
          <c:idx val="0"/>
          <c:order val="0"/>
          <c:tx>
            <c:strRef>
              <c:f>Planilha1!$B$1</c:f>
              <c:strCache>
                <c:ptCount val="1"/>
                <c:pt idx="0">
                  <c:v>2020</c:v>
                </c:pt>
              </c:strCache>
            </c:strRef>
          </c:tx>
          <c:spPr>
            <a:solidFill>
              <a:srgbClr val="BF374A"/>
            </a:solidFill>
            <a:ln>
              <a:noFill/>
            </a:ln>
            <a:effectLst/>
          </c:spPr>
          <c:invertIfNegative val="0"/>
          <c:dPt>
            <c:idx val="0"/>
            <c:invertIfNegative val="0"/>
            <c:bubble3D val="0"/>
            <c:spPr>
              <a:solidFill>
                <a:srgbClr val="BF374A"/>
              </a:solidFill>
              <a:ln>
                <a:noFill/>
              </a:ln>
              <a:effectLst/>
            </c:spPr>
            <c:extLst>
              <c:ext xmlns:c16="http://schemas.microsoft.com/office/drawing/2014/chart" uri="{C3380CC4-5D6E-409C-BE32-E72D297353CC}">
                <c16:uniqueId val="{00000000-2488-4BDC-B34E-6C24D68570EB}"/>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Planilha1!$B$3</c:f>
              <c:numCache>
                <c:formatCode>#,##0.0</c:formatCode>
                <c:ptCount val="1"/>
                <c:pt idx="0">
                  <c:v>-0.59699999999999998</c:v>
                </c:pt>
              </c:numCache>
            </c:numRef>
          </c:val>
          <c:extLst>
            <c:ext xmlns:c16="http://schemas.microsoft.com/office/drawing/2014/chart" uri="{C3380CC4-5D6E-409C-BE32-E72D297353CC}">
              <c16:uniqueId val="{00000000-8524-4572-BB1D-0E0520C4571E}"/>
            </c:ext>
          </c:extLst>
        </c:ser>
        <c:ser>
          <c:idx val="1"/>
          <c:order val="1"/>
          <c:tx>
            <c:strRef>
              <c:f>Planilha1!$C$1</c:f>
              <c:strCache>
                <c:ptCount val="1"/>
                <c:pt idx="0">
                  <c:v>2021</c:v>
                </c:pt>
              </c:strCache>
            </c:strRef>
          </c:tx>
          <c:spPr>
            <a:solidFill>
              <a:srgbClr val="FFEAA7"/>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Planilha1!$C$3</c:f>
              <c:numCache>
                <c:formatCode>#,##0.0</c:formatCode>
                <c:ptCount val="1"/>
                <c:pt idx="0">
                  <c:v>2.5459999999999998</c:v>
                </c:pt>
              </c:numCache>
            </c:numRef>
          </c:val>
          <c:extLst>
            <c:ext xmlns:c16="http://schemas.microsoft.com/office/drawing/2014/chart" uri="{C3380CC4-5D6E-409C-BE32-E72D297353CC}">
              <c16:uniqueId val="{00000003-8524-4572-BB1D-0E0520C4571E}"/>
            </c:ext>
          </c:extLst>
        </c:ser>
        <c:ser>
          <c:idx val="2"/>
          <c:order val="2"/>
          <c:tx>
            <c:strRef>
              <c:f>Planilha1!$D$1</c:f>
              <c:strCache>
                <c:ptCount val="1"/>
                <c:pt idx="0">
                  <c:v>2022</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Planilha1!$D$3</c:f>
              <c:numCache>
                <c:formatCode>#,##0.0</c:formatCode>
                <c:ptCount val="1"/>
                <c:pt idx="0">
                  <c:v>3.34</c:v>
                </c:pt>
              </c:numCache>
            </c:numRef>
          </c:val>
          <c:extLst>
            <c:ext xmlns:c16="http://schemas.microsoft.com/office/drawing/2014/chart" uri="{C3380CC4-5D6E-409C-BE32-E72D297353CC}">
              <c16:uniqueId val="{00000004-8524-4572-BB1D-0E0520C4571E}"/>
            </c:ext>
          </c:extLst>
        </c:ser>
        <c:ser>
          <c:idx val="3"/>
          <c:order val="3"/>
          <c:tx>
            <c:strRef>
              <c:f>Planilha1!$E$1</c:f>
              <c:strCache>
                <c:ptCount val="1"/>
                <c:pt idx="0">
                  <c:v>2023</c:v>
                </c:pt>
              </c:strCache>
            </c:strRef>
          </c:tx>
          <c:spPr>
            <a:solidFill>
              <a:srgbClr val="FCA4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Planilha1!$E$3</c:f>
              <c:numCache>
                <c:formatCode>#,##0.0</c:formatCode>
                <c:ptCount val="1"/>
                <c:pt idx="0">
                  <c:v>3.6179999999999999</c:v>
                </c:pt>
              </c:numCache>
            </c:numRef>
          </c:val>
          <c:extLst>
            <c:ext xmlns:c16="http://schemas.microsoft.com/office/drawing/2014/chart" uri="{C3380CC4-5D6E-409C-BE32-E72D297353CC}">
              <c16:uniqueId val="{00000005-8524-4572-BB1D-0E0520C4571E}"/>
            </c:ext>
          </c:extLst>
        </c:ser>
        <c:ser>
          <c:idx val="4"/>
          <c:order val="4"/>
          <c:tx>
            <c:strRef>
              <c:f>Planilha1!$F$1</c:f>
              <c:strCache>
                <c:ptCount val="1"/>
                <c:pt idx="0">
                  <c:v>2024</c:v>
                </c:pt>
              </c:strCache>
            </c:strRef>
          </c:tx>
          <c:spPr>
            <a:solidFill>
              <a:srgbClr val="FFD96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Planilha1!$F$3</c:f>
              <c:numCache>
                <c:formatCode>#,##0.0</c:formatCode>
                <c:ptCount val="1"/>
                <c:pt idx="0">
                  <c:v>0.622</c:v>
                </c:pt>
              </c:numCache>
            </c:numRef>
          </c:val>
          <c:extLst>
            <c:ext xmlns:c16="http://schemas.microsoft.com/office/drawing/2014/chart" uri="{C3380CC4-5D6E-409C-BE32-E72D297353CC}">
              <c16:uniqueId val="{00000006-8524-4572-BB1D-0E0520C4571E}"/>
            </c:ext>
          </c:extLst>
        </c:ser>
        <c:dLbls>
          <c:showLegendKey val="0"/>
          <c:showVal val="0"/>
          <c:showCatName val="0"/>
          <c:showSerName val="0"/>
          <c:showPercent val="0"/>
          <c:showBubbleSize val="0"/>
        </c:dLbls>
        <c:gapWidth val="219"/>
        <c:overlap val="-27"/>
        <c:axId val="1539076480"/>
        <c:axId val="1539060160"/>
      </c:barChart>
      <c:catAx>
        <c:axId val="1539076480"/>
        <c:scaling>
          <c:orientation val="minMax"/>
        </c:scaling>
        <c:delete val="1"/>
        <c:axPos val="b"/>
        <c:numFmt formatCode="General" sourceLinked="1"/>
        <c:majorTickMark val="none"/>
        <c:minorTickMark val="none"/>
        <c:tickLblPos val="nextTo"/>
        <c:crossAx val="1539060160"/>
        <c:crosses val="autoZero"/>
        <c:auto val="1"/>
        <c:lblAlgn val="ctr"/>
        <c:lblOffset val="100"/>
        <c:noMultiLvlLbl val="0"/>
      </c:catAx>
      <c:valAx>
        <c:axId val="1539060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ontserrat" pitchFamily="2" charset="0"/>
                <a:ea typeface="+mn-ea"/>
                <a:cs typeface="+mn-cs"/>
              </a:defRPr>
            </a:pPr>
            <a:endParaRPr lang="pt-BR"/>
          </a:p>
        </c:txPr>
        <c:crossAx val="1539076480"/>
        <c:crosses val="autoZero"/>
        <c:crossBetween val="between"/>
      </c:valAx>
      <c:spPr>
        <a:noFill/>
        <a:ln>
          <a:noFill/>
        </a:ln>
        <a:effectLst/>
      </c:spPr>
    </c:plotArea>
    <c:legend>
      <c:legendPos val="b"/>
      <c:layout>
        <c:manualLayout>
          <c:xMode val="edge"/>
          <c:yMode val="edge"/>
          <c:x val="0.14050634733143944"/>
          <c:y val="0.90566046992698346"/>
          <c:w val="0.79872185031504117"/>
          <c:h val="9.150735495806817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ontserrat" pitchFamily="2"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Montserrat" pitchFamily="2"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25823383350243E-2"/>
          <c:y val="1.7121184970399547E-2"/>
          <c:w val="0.91197417661664981"/>
          <c:h val="0.88029528295427639"/>
        </c:manualLayout>
      </c:layout>
      <c:barChart>
        <c:barDir val="col"/>
        <c:grouping val="clustered"/>
        <c:varyColors val="0"/>
        <c:ser>
          <c:idx val="0"/>
          <c:order val="0"/>
          <c:tx>
            <c:strRef>
              <c:f>Planilha1!$B$1</c:f>
              <c:strCache>
                <c:ptCount val="1"/>
                <c:pt idx="0">
                  <c:v>2020</c:v>
                </c:pt>
              </c:strCache>
            </c:strRef>
          </c:tx>
          <c:spPr>
            <a:solidFill>
              <a:srgbClr val="BF374A"/>
            </a:solidFill>
            <a:ln>
              <a:noFill/>
            </a:ln>
            <a:effectLst/>
          </c:spPr>
          <c:invertIfNegative val="0"/>
          <c:dPt>
            <c:idx val="0"/>
            <c:invertIfNegative val="0"/>
            <c:bubble3D val="0"/>
            <c:spPr>
              <a:solidFill>
                <a:srgbClr val="BF374A"/>
              </a:solidFill>
              <a:ln>
                <a:noFill/>
              </a:ln>
              <a:effectLst/>
            </c:spPr>
            <c:extLst>
              <c:ext xmlns:c16="http://schemas.microsoft.com/office/drawing/2014/chart" uri="{C3380CC4-5D6E-409C-BE32-E72D297353CC}">
                <c16:uniqueId val="{00000001-B0F4-40AB-B4A1-CF5A7E1EADBA}"/>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Planilha1!$B$3</c:f>
              <c:numCache>
                <c:formatCode>#,##0.0</c:formatCode>
                <c:ptCount val="1"/>
                <c:pt idx="0">
                  <c:v>-2.79</c:v>
                </c:pt>
              </c:numCache>
            </c:numRef>
          </c:val>
          <c:extLst>
            <c:ext xmlns:c16="http://schemas.microsoft.com/office/drawing/2014/chart" uri="{C3380CC4-5D6E-409C-BE32-E72D297353CC}">
              <c16:uniqueId val="{00000002-B0F4-40AB-B4A1-CF5A7E1EADBA}"/>
            </c:ext>
          </c:extLst>
        </c:ser>
        <c:ser>
          <c:idx val="1"/>
          <c:order val="1"/>
          <c:tx>
            <c:strRef>
              <c:f>Planilha1!$C$1</c:f>
              <c:strCache>
                <c:ptCount val="1"/>
                <c:pt idx="0">
                  <c:v>2021</c:v>
                </c:pt>
              </c:strCache>
            </c:strRef>
          </c:tx>
          <c:spPr>
            <a:solidFill>
              <a:srgbClr val="FFEAA7"/>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Planilha1!$C$3</c:f>
              <c:numCache>
                <c:formatCode>#,##0.0</c:formatCode>
                <c:ptCount val="1"/>
                <c:pt idx="0">
                  <c:v>0.59499999999999997</c:v>
                </c:pt>
              </c:numCache>
            </c:numRef>
          </c:val>
          <c:extLst>
            <c:ext xmlns:c16="http://schemas.microsoft.com/office/drawing/2014/chart" uri="{C3380CC4-5D6E-409C-BE32-E72D297353CC}">
              <c16:uniqueId val="{00000003-B0F4-40AB-B4A1-CF5A7E1EADBA}"/>
            </c:ext>
          </c:extLst>
        </c:ser>
        <c:ser>
          <c:idx val="2"/>
          <c:order val="2"/>
          <c:tx>
            <c:strRef>
              <c:f>Planilha1!$D$1</c:f>
              <c:strCache>
                <c:ptCount val="1"/>
                <c:pt idx="0">
                  <c:v>2022</c:v>
                </c:pt>
              </c:strCache>
            </c:strRef>
          </c:tx>
          <c:spPr>
            <a:solidFill>
              <a:srgbClr val="FFD96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Planilha1!$D$3</c:f>
              <c:numCache>
                <c:formatCode>#,##0.0</c:formatCode>
                <c:ptCount val="1"/>
                <c:pt idx="0">
                  <c:v>-3.1880000000000002</c:v>
                </c:pt>
              </c:numCache>
            </c:numRef>
          </c:val>
          <c:extLst>
            <c:ext xmlns:c16="http://schemas.microsoft.com/office/drawing/2014/chart" uri="{C3380CC4-5D6E-409C-BE32-E72D297353CC}">
              <c16:uniqueId val="{00000004-B0F4-40AB-B4A1-CF5A7E1EADBA}"/>
            </c:ext>
          </c:extLst>
        </c:ser>
        <c:ser>
          <c:idx val="3"/>
          <c:order val="3"/>
          <c:tx>
            <c:strRef>
              <c:f>Planilha1!$E$1</c:f>
              <c:strCache>
                <c:ptCount val="1"/>
                <c:pt idx="0">
                  <c:v>2023</c:v>
                </c:pt>
              </c:strCache>
            </c:strRef>
          </c:tx>
          <c:spPr>
            <a:solidFill>
              <a:srgbClr val="FCA4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Planilha1!$E$3</c:f>
              <c:numCache>
                <c:formatCode>#,##0.0</c:formatCode>
                <c:ptCount val="1"/>
                <c:pt idx="0">
                  <c:v>-7.2439999999999998</c:v>
                </c:pt>
              </c:numCache>
            </c:numRef>
          </c:val>
          <c:extLst>
            <c:ext xmlns:c16="http://schemas.microsoft.com/office/drawing/2014/chart" uri="{C3380CC4-5D6E-409C-BE32-E72D297353CC}">
              <c16:uniqueId val="{00000005-B0F4-40AB-B4A1-CF5A7E1EADBA}"/>
            </c:ext>
          </c:extLst>
        </c:ser>
        <c:ser>
          <c:idx val="4"/>
          <c:order val="4"/>
          <c:tx>
            <c:strRef>
              <c:f>Planilha1!$F$1</c:f>
              <c:strCache>
                <c:ptCount val="1"/>
                <c:pt idx="0">
                  <c:v>2024</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Planilha1!$F$3</c:f>
              <c:numCache>
                <c:formatCode>#,##0.0</c:formatCode>
                <c:ptCount val="1"/>
                <c:pt idx="0">
                  <c:v>-6.7619999999999996</c:v>
                </c:pt>
              </c:numCache>
            </c:numRef>
          </c:val>
          <c:extLst>
            <c:ext xmlns:c16="http://schemas.microsoft.com/office/drawing/2014/chart" uri="{C3380CC4-5D6E-409C-BE32-E72D297353CC}">
              <c16:uniqueId val="{00000006-B0F4-40AB-B4A1-CF5A7E1EADBA}"/>
            </c:ext>
          </c:extLst>
        </c:ser>
        <c:dLbls>
          <c:showLegendKey val="0"/>
          <c:showVal val="0"/>
          <c:showCatName val="0"/>
          <c:showSerName val="0"/>
          <c:showPercent val="0"/>
          <c:showBubbleSize val="0"/>
        </c:dLbls>
        <c:gapWidth val="219"/>
        <c:overlap val="-27"/>
        <c:axId val="1539076480"/>
        <c:axId val="1539060160"/>
      </c:barChart>
      <c:catAx>
        <c:axId val="1539076480"/>
        <c:scaling>
          <c:orientation val="minMax"/>
        </c:scaling>
        <c:delete val="1"/>
        <c:axPos val="b"/>
        <c:numFmt formatCode="General" sourceLinked="1"/>
        <c:majorTickMark val="none"/>
        <c:minorTickMark val="none"/>
        <c:tickLblPos val="nextTo"/>
        <c:crossAx val="1539060160"/>
        <c:crosses val="autoZero"/>
        <c:auto val="1"/>
        <c:lblAlgn val="ctr"/>
        <c:lblOffset val="100"/>
        <c:noMultiLvlLbl val="0"/>
      </c:catAx>
      <c:valAx>
        <c:axId val="1539060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ontserrat" pitchFamily="2" charset="0"/>
                <a:ea typeface="+mn-ea"/>
                <a:cs typeface="+mn-cs"/>
              </a:defRPr>
            </a:pPr>
            <a:endParaRPr lang="pt-BR"/>
          </a:p>
        </c:txPr>
        <c:crossAx val="1539076480"/>
        <c:crosses val="autoZero"/>
        <c:crossBetween val="between"/>
      </c:valAx>
      <c:spPr>
        <a:noFill/>
        <a:ln>
          <a:noFill/>
        </a:ln>
        <a:effectLst/>
      </c:spPr>
    </c:plotArea>
    <c:legend>
      <c:legendPos val="b"/>
      <c:layout>
        <c:manualLayout>
          <c:xMode val="edge"/>
          <c:yMode val="edge"/>
          <c:x val="0.14050634733143944"/>
          <c:y val="0.90566046992698346"/>
          <c:w val="0.79872185031504117"/>
          <c:h val="9.150735495806817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ontserrat" pitchFamily="2"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Montserrat" pitchFamily="2" charset="0"/>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25823383350243E-2"/>
          <c:y val="1.7121184970399547E-2"/>
          <c:w val="0.91197417661664981"/>
          <c:h val="0.88029528295427639"/>
        </c:manualLayout>
      </c:layout>
      <c:barChart>
        <c:barDir val="col"/>
        <c:grouping val="clustered"/>
        <c:varyColors val="0"/>
        <c:ser>
          <c:idx val="0"/>
          <c:order val="0"/>
          <c:tx>
            <c:strRef>
              <c:f>Planilha1!$B$1</c:f>
              <c:strCache>
                <c:ptCount val="1"/>
                <c:pt idx="0">
                  <c:v>2020</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lang="en-US"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Planilha1!$B$3</c:f>
              <c:numCache>
                <c:formatCode>#,##0.0</c:formatCode>
                <c:ptCount val="1"/>
                <c:pt idx="0">
                  <c:v>2.8650000000000002</c:v>
                </c:pt>
              </c:numCache>
            </c:numRef>
          </c:val>
          <c:extLst>
            <c:ext xmlns:c16="http://schemas.microsoft.com/office/drawing/2014/chart" uri="{C3380CC4-5D6E-409C-BE32-E72D297353CC}">
              <c16:uniqueId val="{00000000-8524-4572-BB1D-0E0520C4571E}"/>
            </c:ext>
          </c:extLst>
        </c:ser>
        <c:ser>
          <c:idx val="1"/>
          <c:order val="1"/>
          <c:tx>
            <c:strRef>
              <c:f>Planilha1!$C$1</c:f>
              <c:strCache>
                <c:ptCount val="1"/>
                <c:pt idx="0">
                  <c:v>2021</c:v>
                </c:pt>
              </c:strCache>
            </c:strRef>
          </c:tx>
          <c:spPr>
            <a:solidFill>
              <a:srgbClr val="FFC000"/>
            </a:solidFill>
            <a:ln>
              <a:noFill/>
            </a:ln>
            <a:effectLst/>
          </c:spPr>
          <c:invertIfNegative val="0"/>
          <c:dPt>
            <c:idx val="0"/>
            <c:invertIfNegative val="0"/>
            <c:bubble3D val="0"/>
            <c:spPr>
              <a:solidFill>
                <a:srgbClr val="FCA400"/>
              </a:solidFill>
              <a:ln>
                <a:noFill/>
              </a:ln>
              <a:effectLst/>
            </c:spPr>
            <c:extLst>
              <c:ext xmlns:c16="http://schemas.microsoft.com/office/drawing/2014/chart" uri="{C3380CC4-5D6E-409C-BE32-E72D297353CC}">
                <c16:uniqueId val="{00000000-9864-4DDE-AB65-624425FBE617}"/>
              </c:ext>
            </c:extLst>
          </c:dPt>
          <c:dLbls>
            <c:dLbl>
              <c:idx val="0"/>
              <c:spPr>
                <a:noFill/>
                <a:ln>
                  <a:noFill/>
                </a:ln>
                <a:effectLst/>
              </c:spPr>
              <c:txPr>
                <a:bodyPr rot="0" spcFirstLastPara="1" vertOverflow="ellipsis" vert="horz" wrap="square" anchor="ctr" anchorCtr="0"/>
                <a:lstStyle/>
                <a:p>
                  <a:pPr algn="ctr">
                    <a:defRPr lang="en-US"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0-9864-4DDE-AB65-624425FBE617}"/>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Planilha1!$C$3</c:f>
              <c:numCache>
                <c:formatCode>#,##0.0</c:formatCode>
                <c:ptCount val="1"/>
                <c:pt idx="0">
                  <c:v>4.6580000000000004</c:v>
                </c:pt>
              </c:numCache>
            </c:numRef>
          </c:val>
          <c:extLst>
            <c:ext xmlns:c16="http://schemas.microsoft.com/office/drawing/2014/chart" uri="{C3380CC4-5D6E-409C-BE32-E72D297353CC}">
              <c16:uniqueId val="{00000003-8524-4572-BB1D-0E0520C4571E}"/>
            </c:ext>
          </c:extLst>
        </c:ser>
        <c:ser>
          <c:idx val="2"/>
          <c:order val="2"/>
          <c:tx>
            <c:strRef>
              <c:f>Planilha1!$D$1</c:f>
              <c:strCache>
                <c:ptCount val="1"/>
                <c:pt idx="0">
                  <c:v>2022</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lang="en-US"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Planilha1!$D$3</c:f>
              <c:numCache>
                <c:formatCode>#,##0.0</c:formatCode>
                <c:ptCount val="1"/>
                <c:pt idx="0">
                  <c:v>1.3520000000000001</c:v>
                </c:pt>
              </c:numCache>
            </c:numRef>
          </c:val>
          <c:extLst>
            <c:ext xmlns:c16="http://schemas.microsoft.com/office/drawing/2014/chart" uri="{C3380CC4-5D6E-409C-BE32-E72D297353CC}">
              <c16:uniqueId val="{00000004-8524-4572-BB1D-0E0520C4571E}"/>
            </c:ext>
          </c:extLst>
        </c:ser>
        <c:ser>
          <c:idx val="3"/>
          <c:order val="3"/>
          <c:tx>
            <c:strRef>
              <c:f>Planilha1!$E$1</c:f>
              <c:strCache>
                <c:ptCount val="1"/>
                <c:pt idx="0">
                  <c:v>2023</c:v>
                </c:pt>
              </c:strCache>
            </c:strRef>
          </c:tx>
          <c:spPr>
            <a:solidFill>
              <a:srgbClr val="FFD961"/>
            </a:solidFill>
            <a:ln>
              <a:noFill/>
            </a:ln>
            <a:effectLst/>
          </c:spPr>
          <c:invertIfNegative val="0"/>
          <c:dLbls>
            <c:spPr>
              <a:noFill/>
              <a:ln>
                <a:noFill/>
              </a:ln>
              <a:effectLst/>
            </c:spPr>
            <c:txPr>
              <a:bodyPr rot="0" spcFirstLastPara="1" vertOverflow="ellipsis" vert="horz" wrap="square" anchor="ctr" anchorCtr="1"/>
              <a:lstStyle/>
              <a:p>
                <a:pPr>
                  <a:defRPr lang="en-US"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Planilha1!$E$3</c:f>
              <c:numCache>
                <c:formatCode>#,##0.0</c:formatCode>
                <c:ptCount val="1"/>
                <c:pt idx="0">
                  <c:v>2.484</c:v>
                </c:pt>
              </c:numCache>
            </c:numRef>
          </c:val>
          <c:extLst>
            <c:ext xmlns:c16="http://schemas.microsoft.com/office/drawing/2014/chart" uri="{C3380CC4-5D6E-409C-BE32-E72D297353CC}">
              <c16:uniqueId val="{00000005-8524-4572-BB1D-0E0520C4571E}"/>
            </c:ext>
          </c:extLst>
        </c:ser>
        <c:ser>
          <c:idx val="4"/>
          <c:order val="4"/>
          <c:tx>
            <c:strRef>
              <c:f>Planilha1!$F$1</c:f>
              <c:strCache>
                <c:ptCount val="1"/>
                <c:pt idx="0">
                  <c:v>2024</c:v>
                </c:pt>
              </c:strCache>
            </c:strRef>
          </c:tx>
          <c:spPr>
            <a:solidFill>
              <a:srgbClr val="FFEAA7"/>
            </a:solidFill>
            <a:ln>
              <a:noFill/>
            </a:ln>
            <a:effectLst/>
          </c:spPr>
          <c:invertIfNegative val="0"/>
          <c:dLbls>
            <c:spPr>
              <a:noFill/>
              <a:ln>
                <a:noFill/>
              </a:ln>
              <a:effectLst/>
            </c:spPr>
            <c:txPr>
              <a:bodyPr rot="0" spcFirstLastPara="1" vertOverflow="ellipsis" vert="horz" wrap="square" anchor="ctr" anchorCtr="1"/>
              <a:lstStyle/>
              <a:p>
                <a:pPr>
                  <a:defRPr lang="en-US"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Planilha1!$F$3</c:f>
              <c:numCache>
                <c:formatCode>#,##0.0</c:formatCode>
                <c:ptCount val="1"/>
                <c:pt idx="0">
                  <c:v>1.734</c:v>
                </c:pt>
              </c:numCache>
            </c:numRef>
          </c:val>
          <c:extLst>
            <c:ext xmlns:c16="http://schemas.microsoft.com/office/drawing/2014/chart" uri="{C3380CC4-5D6E-409C-BE32-E72D297353CC}">
              <c16:uniqueId val="{00000006-8524-4572-BB1D-0E0520C4571E}"/>
            </c:ext>
          </c:extLst>
        </c:ser>
        <c:dLbls>
          <c:showLegendKey val="0"/>
          <c:showVal val="0"/>
          <c:showCatName val="0"/>
          <c:showSerName val="0"/>
          <c:showPercent val="0"/>
          <c:showBubbleSize val="0"/>
        </c:dLbls>
        <c:gapWidth val="219"/>
        <c:overlap val="-27"/>
        <c:axId val="1539076480"/>
        <c:axId val="1539060160"/>
      </c:barChart>
      <c:catAx>
        <c:axId val="1539076480"/>
        <c:scaling>
          <c:orientation val="minMax"/>
        </c:scaling>
        <c:delete val="1"/>
        <c:axPos val="b"/>
        <c:numFmt formatCode="General" sourceLinked="1"/>
        <c:majorTickMark val="none"/>
        <c:minorTickMark val="none"/>
        <c:tickLblPos val="nextTo"/>
        <c:crossAx val="1539060160"/>
        <c:crosses val="autoZero"/>
        <c:auto val="1"/>
        <c:lblAlgn val="ctr"/>
        <c:lblOffset val="100"/>
        <c:noMultiLvlLbl val="0"/>
      </c:catAx>
      <c:valAx>
        <c:axId val="1539060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ontserrat" pitchFamily="2" charset="0"/>
                <a:ea typeface="+mn-ea"/>
                <a:cs typeface="+mn-cs"/>
              </a:defRPr>
            </a:pPr>
            <a:endParaRPr lang="pt-BR"/>
          </a:p>
        </c:txPr>
        <c:crossAx val="1539076480"/>
        <c:crosses val="autoZero"/>
        <c:crossBetween val="between"/>
      </c:valAx>
      <c:spPr>
        <a:noFill/>
        <a:ln>
          <a:noFill/>
        </a:ln>
        <a:effectLst/>
      </c:spPr>
    </c:plotArea>
    <c:legend>
      <c:legendPos val="b"/>
      <c:layout>
        <c:manualLayout>
          <c:xMode val="edge"/>
          <c:yMode val="edge"/>
          <c:x val="0.14418640771147476"/>
          <c:y val="0.88028467746341144"/>
          <c:w val="0.79626847672835088"/>
          <c:h val="0.119715322536588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ontserrat" pitchFamily="2"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Montserrat" pitchFamily="2" charset="0"/>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6.5693308226099839E-2"/>
          <c:y val="2.6928777224409187E-2"/>
          <c:w val="0.91197417661664981"/>
          <c:h val="0.88029528295427639"/>
        </c:manualLayout>
      </c:layout>
      <c:barChart>
        <c:barDir val="col"/>
        <c:grouping val="clustered"/>
        <c:varyColors val="0"/>
        <c:ser>
          <c:idx val="0"/>
          <c:order val="0"/>
          <c:tx>
            <c:strRef>
              <c:f>Planilha1!$B$1</c:f>
              <c:strCache>
                <c:ptCount val="1"/>
                <c:pt idx="0">
                  <c:v>2019</c:v>
                </c:pt>
              </c:strCache>
            </c:strRef>
          </c:tx>
          <c:spPr>
            <a:solidFill>
              <a:srgbClr val="FCA400"/>
            </a:solidFill>
            <a:ln>
              <a:noFill/>
            </a:ln>
            <a:effectLst/>
          </c:spPr>
          <c:invertIfNegative val="0"/>
          <c:dLbls>
            <c:dLbl>
              <c:idx val="0"/>
              <c:tx>
                <c:rich>
                  <a:bodyPr/>
                  <a:lstStyle/>
                  <a:p>
                    <a:r>
                      <a:rPr lang="en-US" dirty="0"/>
                      <a:t>12,5</a:t>
                    </a:r>
                  </a:p>
                </c:rich>
              </c:tx>
              <c:showLegendKey val="0"/>
              <c:showVal val="1"/>
              <c:showCatName val="0"/>
              <c:showSerName val="0"/>
              <c:showPercent val="0"/>
              <c:showBubbleSize val="0"/>
              <c:extLst>
                <c:ext xmlns:c15="http://schemas.microsoft.com/office/drawing/2012/chart" uri="{CE6537A1-D6FC-4f65-9D91-7224C49458BB}">
                  <c15:layout>
                    <c:manualLayout>
                      <c:w val="9.3781063071027085E-2"/>
                      <c:h val="0.10186636931945768"/>
                    </c:manualLayout>
                  </c15:layout>
                  <c15:showDataLabelsRange val="0"/>
                </c:ext>
                <c:ext xmlns:c16="http://schemas.microsoft.com/office/drawing/2014/chart" uri="{C3380CC4-5D6E-409C-BE32-E72D297353CC}">
                  <c16:uniqueId val="{00000002-34DE-4C32-BACB-401BB137EE62}"/>
                </c:ext>
              </c:extLst>
            </c:dLbl>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Planilha1!$B$3</c:f>
              <c:numCache>
                <c:formatCode>General</c:formatCode>
                <c:ptCount val="1"/>
                <c:pt idx="0">
                  <c:v>-12</c:v>
                </c:pt>
              </c:numCache>
            </c:numRef>
          </c:val>
          <c:extLst>
            <c:ext xmlns:c16="http://schemas.microsoft.com/office/drawing/2014/chart" uri="{C3380CC4-5D6E-409C-BE32-E72D297353CC}">
              <c16:uniqueId val="{00000000-9BC2-47FF-A181-6D698C68B10C}"/>
            </c:ext>
          </c:extLst>
        </c:ser>
        <c:ser>
          <c:idx val="1"/>
          <c:order val="1"/>
          <c:tx>
            <c:strRef>
              <c:f>Planilha1!$C$1</c:f>
              <c:strCache>
                <c:ptCount val="1"/>
                <c:pt idx="0">
                  <c:v>2020</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lang="en-US"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Planilha1!$C$3</c:f>
              <c:numCache>
                <c:formatCode>#,##0.0</c:formatCode>
                <c:ptCount val="1"/>
                <c:pt idx="0">
                  <c:v>-9.9390000000000001</c:v>
                </c:pt>
              </c:numCache>
            </c:numRef>
          </c:val>
          <c:extLst>
            <c:ext xmlns:c16="http://schemas.microsoft.com/office/drawing/2014/chart" uri="{C3380CC4-5D6E-409C-BE32-E72D297353CC}">
              <c16:uniqueId val="{00000001-9BC2-47FF-A181-6D698C68B10C}"/>
            </c:ext>
          </c:extLst>
        </c:ser>
        <c:ser>
          <c:idx val="2"/>
          <c:order val="2"/>
          <c:tx>
            <c:strRef>
              <c:f>Planilha1!$D$1</c:f>
              <c:strCache>
                <c:ptCount val="1"/>
                <c:pt idx="0">
                  <c:v>2021</c:v>
                </c:pt>
              </c:strCache>
            </c:strRef>
          </c:tx>
          <c:spPr>
            <a:solidFill>
              <a:srgbClr val="FFD961"/>
            </a:solidFill>
            <a:ln>
              <a:noFill/>
            </a:ln>
            <a:effectLst/>
          </c:spPr>
          <c:invertIfNegative val="0"/>
          <c:dLbls>
            <c:dLbl>
              <c:idx val="0"/>
              <c:spPr>
                <a:noFill/>
                <a:ln>
                  <a:noFill/>
                </a:ln>
                <a:effectLst/>
              </c:spPr>
              <c:txPr>
                <a:bodyPr rot="0" spcFirstLastPara="1" vertOverflow="ellipsis" vert="horz" wrap="square" anchor="ctr" anchorCtr="0"/>
                <a:lstStyle/>
                <a:p>
                  <a:pPr algn="ctr">
                    <a:defRPr lang="en-US"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0-F6C5-4C71-B6A2-49AC4148B625}"/>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Planilha1!$D$3</c:f>
              <c:numCache>
                <c:formatCode>#,##0.0</c:formatCode>
                <c:ptCount val="1"/>
                <c:pt idx="0">
                  <c:v>-9.0120000000000005</c:v>
                </c:pt>
              </c:numCache>
            </c:numRef>
          </c:val>
          <c:extLst>
            <c:ext xmlns:c16="http://schemas.microsoft.com/office/drawing/2014/chart" uri="{C3380CC4-5D6E-409C-BE32-E72D297353CC}">
              <c16:uniqueId val="{00000002-9BC2-47FF-A181-6D698C68B10C}"/>
            </c:ext>
          </c:extLst>
        </c:ser>
        <c:ser>
          <c:idx val="3"/>
          <c:order val="3"/>
          <c:tx>
            <c:strRef>
              <c:f>Planilha1!$E$1</c:f>
              <c:strCache>
                <c:ptCount val="1"/>
                <c:pt idx="0">
                  <c:v>2022</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lang="en-US"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Planilha1!$E$3</c:f>
              <c:numCache>
                <c:formatCode>#,##0.0</c:formatCode>
                <c:ptCount val="1"/>
                <c:pt idx="0">
                  <c:v>-9.2959999999999994</c:v>
                </c:pt>
              </c:numCache>
            </c:numRef>
          </c:val>
          <c:extLst>
            <c:ext xmlns:c16="http://schemas.microsoft.com/office/drawing/2014/chart" uri="{C3380CC4-5D6E-409C-BE32-E72D297353CC}">
              <c16:uniqueId val="{00000003-9BC2-47FF-A181-6D698C68B10C}"/>
            </c:ext>
          </c:extLst>
        </c:ser>
        <c:ser>
          <c:idx val="4"/>
          <c:order val="4"/>
          <c:tx>
            <c:strRef>
              <c:f>Planilha1!$F$1</c:f>
              <c:strCache>
                <c:ptCount val="1"/>
                <c:pt idx="0">
                  <c:v>2023</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Planilha1!$F$3</c:f>
              <c:numCache>
                <c:formatCode>#,##0.0</c:formatCode>
                <c:ptCount val="1"/>
                <c:pt idx="0">
                  <c:v>-9.7029999999999994</c:v>
                </c:pt>
              </c:numCache>
            </c:numRef>
          </c:val>
          <c:extLst>
            <c:ext xmlns:c16="http://schemas.microsoft.com/office/drawing/2014/chart" uri="{C3380CC4-5D6E-409C-BE32-E72D297353CC}">
              <c16:uniqueId val="{00000004-9BC2-47FF-A181-6D698C68B10C}"/>
            </c:ext>
          </c:extLst>
        </c:ser>
        <c:ser>
          <c:idx val="5"/>
          <c:order val="5"/>
          <c:tx>
            <c:strRef>
              <c:f>Planilha1!$G$1</c:f>
              <c:strCache>
                <c:ptCount val="1"/>
                <c:pt idx="0">
                  <c:v>2024</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ontserrat" pitchFamily="2" charset="0"/>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Planilha1!$A$3</c:f>
              <c:numCache>
                <c:formatCode>General</c:formatCode>
                <c:ptCount val="1"/>
              </c:numCache>
            </c:numRef>
          </c:cat>
          <c:val>
            <c:numRef>
              <c:f>Planilha1!$G$3</c:f>
              <c:numCache>
                <c:formatCode>#,##0.0</c:formatCode>
                <c:ptCount val="1"/>
                <c:pt idx="0">
                  <c:v>-9.7579999999999991</c:v>
                </c:pt>
              </c:numCache>
            </c:numRef>
          </c:val>
          <c:extLst>
            <c:ext xmlns:c16="http://schemas.microsoft.com/office/drawing/2014/chart" uri="{C3380CC4-5D6E-409C-BE32-E72D297353CC}">
              <c16:uniqueId val="{00000001-34DE-4C32-BACB-401BB137EE62}"/>
            </c:ext>
          </c:extLst>
        </c:ser>
        <c:dLbls>
          <c:showLegendKey val="0"/>
          <c:showVal val="0"/>
          <c:showCatName val="0"/>
          <c:showSerName val="0"/>
          <c:showPercent val="0"/>
          <c:showBubbleSize val="0"/>
        </c:dLbls>
        <c:gapWidth val="219"/>
        <c:overlap val="-27"/>
        <c:axId val="1539076480"/>
        <c:axId val="1539060160"/>
      </c:barChart>
      <c:catAx>
        <c:axId val="1539076480"/>
        <c:scaling>
          <c:orientation val="minMax"/>
        </c:scaling>
        <c:delete val="1"/>
        <c:axPos val="b"/>
        <c:numFmt formatCode="General" sourceLinked="1"/>
        <c:majorTickMark val="none"/>
        <c:minorTickMark val="none"/>
        <c:tickLblPos val="nextTo"/>
        <c:crossAx val="1539060160"/>
        <c:crosses val="autoZero"/>
        <c:auto val="1"/>
        <c:lblAlgn val="ctr"/>
        <c:lblOffset val="100"/>
        <c:noMultiLvlLbl val="0"/>
      </c:catAx>
      <c:valAx>
        <c:axId val="153906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ontserrat" pitchFamily="2" charset="0"/>
                <a:ea typeface="+mn-ea"/>
                <a:cs typeface="+mn-cs"/>
              </a:defRPr>
            </a:pPr>
            <a:endParaRPr lang="pt-BR"/>
          </a:p>
        </c:txPr>
        <c:crossAx val="1539076480"/>
        <c:crosses val="autoZero"/>
        <c:crossBetween val="between"/>
      </c:valAx>
      <c:spPr>
        <a:noFill/>
        <a:ln>
          <a:noFill/>
        </a:ln>
        <a:effectLst/>
      </c:spPr>
    </c:plotArea>
    <c:legend>
      <c:legendPos val="b"/>
      <c:layout>
        <c:manualLayout>
          <c:xMode val="edge"/>
          <c:yMode val="edge"/>
          <c:x val="0.16039555584961548"/>
          <c:y val="0.9235885975236594"/>
          <c:w val="0.70514366937467154"/>
          <c:h val="6.377878800011040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ontserrat" pitchFamily="2"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itchFamily="2" charset="0"/>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75927146213973E-2"/>
          <c:y val="0.19651157059634797"/>
          <c:w val="0.88448658956692916"/>
          <c:h val="0.71159849639015704"/>
        </c:manualLayout>
      </c:layout>
      <c:lineChart>
        <c:grouping val="standard"/>
        <c:varyColors val="0"/>
        <c:ser>
          <c:idx val="0"/>
          <c:order val="0"/>
          <c:tx>
            <c:strRef>
              <c:f>Planilha1!$C$1</c:f>
              <c:strCache>
                <c:ptCount val="1"/>
                <c:pt idx="0">
                  <c:v>Série 2</c:v>
                </c:pt>
              </c:strCache>
            </c:strRef>
          </c:tx>
          <c:spPr>
            <a:ln w="38100" cap="rnd">
              <a:solidFill>
                <a:srgbClr val="FCA400"/>
              </a:solidFill>
              <a:round/>
            </a:ln>
            <a:effectLst/>
          </c:spPr>
          <c:marker>
            <c:symbol val="none"/>
          </c:marker>
          <c:dLbls>
            <c:dLbl>
              <c:idx val="1"/>
              <c:layout>
                <c:manualLayout>
                  <c:x val="-1.7187500000000001E-2"/>
                  <c:y val="-5.3093692214127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CA-4D86-8D1B-84BBC3D6CB9D}"/>
                </c:ext>
              </c:extLst>
            </c:dLbl>
            <c:dLbl>
              <c:idx val="2"/>
              <c:layout>
                <c:manualLayout>
                  <c:x val="-2.8125000000000001E-2"/>
                  <c:y val="4.1916072800627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4D-4FB2-B2CC-AC70434F9A81}"/>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2020</c:v>
                </c:pt>
                <c:pt idx="1">
                  <c:v>2021</c:v>
                </c:pt>
                <c:pt idx="2">
                  <c:v>2022</c:v>
                </c:pt>
                <c:pt idx="3">
                  <c:v>2023</c:v>
                </c:pt>
                <c:pt idx="4">
                  <c:v>2024</c:v>
                </c:pt>
              </c:numCache>
            </c:numRef>
          </c:cat>
          <c:val>
            <c:numRef>
              <c:f>Planilha1!$C$2:$C$6</c:f>
              <c:numCache>
                <c:formatCode>_-* #,##0.0_-;\-* #,##0.0_-;_-* "-"?_-;_-@_-</c:formatCode>
                <c:ptCount val="5"/>
                <c:pt idx="0">
                  <c:v>42.073999999999998</c:v>
                </c:pt>
                <c:pt idx="1">
                  <c:v>53.878</c:v>
                </c:pt>
                <c:pt idx="2">
                  <c:v>50.634</c:v>
                </c:pt>
                <c:pt idx="3">
                  <c:v>56.639000000000003</c:v>
                </c:pt>
                <c:pt idx="4">
                  <c:v>60.043999999999997</c:v>
                </c:pt>
              </c:numCache>
            </c:numRef>
          </c:val>
          <c:smooth val="0"/>
          <c:extLst>
            <c:ext xmlns:c16="http://schemas.microsoft.com/office/drawing/2014/chart" uri="{C3380CC4-5D6E-409C-BE32-E72D297353CC}">
              <c16:uniqueId val="{00000000-DA61-4646-B5BD-5C1498E526F8}"/>
            </c:ext>
          </c:extLst>
        </c:ser>
        <c:dLbls>
          <c:showLegendKey val="0"/>
          <c:showVal val="0"/>
          <c:showCatName val="0"/>
          <c:showSerName val="0"/>
          <c:showPercent val="0"/>
          <c:showBubbleSize val="0"/>
        </c:dLbls>
        <c:smooth val="0"/>
        <c:axId val="1539087520"/>
        <c:axId val="1539106720"/>
      </c:lineChart>
      <c:catAx>
        <c:axId val="153908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75000"/>
                    <a:lumOff val="25000"/>
                  </a:schemeClr>
                </a:solidFill>
                <a:latin typeface="Montserrat" pitchFamily="2" charset="0"/>
                <a:ea typeface="+mn-ea"/>
                <a:cs typeface="+mn-cs"/>
              </a:defRPr>
            </a:pPr>
            <a:endParaRPr lang="pt-BR"/>
          </a:p>
        </c:txPr>
        <c:crossAx val="1539106720"/>
        <c:crosses val="autoZero"/>
        <c:auto val="1"/>
        <c:lblAlgn val="ctr"/>
        <c:lblOffset val="100"/>
        <c:noMultiLvlLbl val="0"/>
      </c:catAx>
      <c:valAx>
        <c:axId val="1539106720"/>
        <c:scaling>
          <c:orientation val="minMax"/>
          <c:max val="65"/>
          <c:min val="40"/>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ontserrat" pitchFamily="2" charset="0"/>
                <a:ea typeface="+mn-ea"/>
                <a:cs typeface="+mn-cs"/>
              </a:defRPr>
            </a:pPr>
            <a:endParaRPr lang="pt-BR"/>
          </a:p>
        </c:txPr>
        <c:crossAx val="153908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lumMod val="85000"/>
              <a:lumOff val="15000"/>
            </a:schemeClr>
          </a:solidFill>
          <a:latin typeface="Montserrat" pitchFamily="2" charset="0"/>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75910433070868E-2"/>
          <c:y val="0.17695071500057116"/>
          <c:w val="0.86524204666790328"/>
          <c:h val="0.70712582342373176"/>
        </c:manualLayout>
      </c:layout>
      <c:lineChart>
        <c:grouping val="standard"/>
        <c:varyColors val="0"/>
        <c:ser>
          <c:idx val="0"/>
          <c:order val="0"/>
          <c:tx>
            <c:strRef>
              <c:f>Planilha1!$B$1</c:f>
              <c:strCache>
                <c:ptCount val="1"/>
                <c:pt idx="0">
                  <c:v>Série 1</c:v>
                </c:pt>
              </c:strCache>
            </c:strRef>
          </c:tx>
          <c:spPr>
            <a:ln w="38100" cap="rnd">
              <a:solidFill>
                <a:srgbClr val="FCA400"/>
              </a:solidFill>
              <a:round/>
            </a:ln>
            <a:effectLst/>
          </c:spPr>
          <c:marker>
            <c:symbol val="none"/>
          </c:marker>
          <c:dLbls>
            <c:dLbl>
              <c:idx val="0"/>
              <c:layout>
                <c:manualLayout>
                  <c:x val="-2.8655855361487976E-3"/>
                  <c:y val="-2.6407781294854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AD-4E76-B058-DB18A625F7F0}"/>
                </c:ext>
              </c:extLst>
            </c:dLbl>
            <c:dLbl>
              <c:idx val="1"/>
              <c:layout>
                <c:manualLayout>
                  <c:x val="-1.432792768074404E-2"/>
                  <c:y val="3.77254018497923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D-4E76-B058-DB18A625F7F0}"/>
                </c:ext>
              </c:extLst>
            </c:dLbl>
            <c:dLbl>
              <c:idx val="2"/>
              <c:layout>
                <c:manualLayout>
                  <c:x val="-6.7341260099496744E-2"/>
                  <c:y val="-8.6768424254522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D-4E76-B058-DB18A625F7F0}"/>
                </c:ext>
              </c:extLst>
            </c:dLbl>
            <c:dLbl>
              <c:idx val="3"/>
              <c:layout>
                <c:manualLayout>
                  <c:x val="-9.6378729160269076E-3"/>
                  <c:y val="-5.6588102774688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45-472D-8D5E-732AD15D6643}"/>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2020</c:v>
                </c:pt>
                <c:pt idx="1">
                  <c:v>2021</c:v>
                </c:pt>
                <c:pt idx="2">
                  <c:v>2022</c:v>
                </c:pt>
                <c:pt idx="3">
                  <c:v>2023</c:v>
                </c:pt>
                <c:pt idx="4">
                  <c:v>2024</c:v>
                </c:pt>
              </c:numCache>
            </c:numRef>
          </c:cat>
          <c:val>
            <c:numRef>
              <c:f>Planilha1!$B$2:$B$6</c:f>
              <c:numCache>
                <c:formatCode>0.00%</c:formatCode>
                <c:ptCount val="5"/>
                <c:pt idx="0">
                  <c:v>0.4249</c:v>
                </c:pt>
                <c:pt idx="1">
                  <c:v>0.41370000000000001</c:v>
                </c:pt>
                <c:pt idx="2">
                  <c:v>0.4788</c:v>
                </c:pt>
                <c:pt idx="3">
                  <c:v>0.45029999999999998</c:v>
                </c:pt>
                <c:pt idx="4">
                  <c:v>0.43690000000000001</c:v>
                </c:pt>
              </c:numCache>
            </c:numRef>
          </c:val>
          <c:smooth val="0"/>
          <c:extLst>
            <c:ext xmlns:c16="http://schemas.microsoft.com/office/drawing/2014/chart" uri="{C3380CC4-5D6E-409C-BE32-E72D297353CC}">
              <c16:uniqueId val="{00000000-94C3-47F6-9369-7C2C9D4A0605}"/>
            </c:ext>
          </c:extLst>
        </c:ser>
        <c:dLbls>
          <c:showLegendKey val="0"/>
          <c:showVal val="0"/>
          <c:showCatName val="0"/>
          <c:showSerName val="0"/>
          <c:showPercent val="0"/>
          <c:showBubbleSize val="0"/>
        </c:dLbls>
        <c:smooth val="0"/>
        <c:axId val="1539087520"/>
        <c:axId val="1539106720"/>
      </c:lineChart>
      <c:catAx>
        <c:axId val="153908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75000"/>
                    <a:lumOff val="25000"/>
                  </a:schemeClr>
                </a:solidFill>
                <a:latin typeface="Montserrat" pitchFamily="2" charset="0"/>
                <a:ea typeface="+mn-ea"/>
                <a:cs typeface="+mn-cs"/>
              </a:defRPr>
            </a:pPr>
            <a:endParaRPr lang="pt-BR"/>
          </a:p>
        </c:txPr>
        <c:crossAx val="1539106720"/>
        <c:crosses val="autoZero"/>
        <c:auto val="1"/>
        <c:lblAlgn val="ctr"/>
        <c:lblOffset val="100"/>
        <c:noMultiLvlLbl val="0"/>
      </c:catAx>
      <c:valAx>
        <c:axId val="1539106720"/>
        <c:scaling>
          <c:orientation val="minMax"/>
          <c:min val="0.38000000000000006"/>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ontserrat" pitchFamily="2" charset="0"/>
                <a:ea typeface="+mn-ea"/>
                <a:cs typeface="+mn-cs"/>
              </a:defRPr>
            </a:pPr>
            <a:endParaRPr lang="pt-BR"/>
          </a:p>
        </c:txPr>
        <c:crossAx val="153908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Montserrat" pitchFamily="2" charset="0"/>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75910433070868E-2"/>
          <c:y val="0.11692497961723733"/>
          <c:w val="0.90792408956692916"/>
          <c:h val="0.77820639565797922"/>
        </c:manualLayout>
      </c:layout>
      <c:lineChart>
        <c:grouping val="standard"/>
        <c:varyColors val="0"/>
        <c:ser>
          <c:idx val="0"/>
          <c:order val="0"/>
          <c:tx>
            <c:strRef>
              <c:f>Planilha1!$B$1</c:f>
              <c:strCache>
                <c:ptCount val="1"/>
                <c:pt idx="0">
                  <c:v>Série 1</c:v>
                </c:pt>
              </c:strCache>
            </c:strRef>
          </c:tx>
          <c:spPr>
            <a:ln w="38100" cap="rnd">
              <a:solidFill>
                <a:srgbClr val="FCA400"/>
              </a:solidFill>
              <a:round/>
            </a:ln>
            <a:effectLst/>
          </c:spPr>
          <c:marker>
            <c:symbol val="none"/>
          </c:marker>
          <c:dLbls>
            <c:dLbl>
              <c:idx val="0"/>
              <c:layout>
                <c:manualLayout>
                  <c:x val="-6.213076161044542E-3"/>
                  <c:y val="-2.9003432910263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DB-46AA-BDA9-CBF21B9BB88C}"/>
                </c:ext>
              </c:extLst>
            </c:dLbl>
            <c:dLbl>
              <c:idx val="1"/>
              <c:layout>
                <c:manualLayout>
                  <c:x val="-6.398197370411679E-2"/>
                  <c:y val="3.4804119492316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DB-46AA-BDA9-CBF21B9BB88C}"/>
                </c:ext>
              </c:extLst>
            </c:dLbl>
            <c:dLbl>
              <c:idx val="2"/>
              <c:layout>
                <c:manualLayout>
                  <c:x val="-4.5328722467659163E-2"/>
                  <c:y val="-4.64054926564221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DB-46AA-BDA9-CBF21B9BB88C}"/>
                </c:ext>
              </c:extLst>
            </c:dLbl>
            <c:dLbl>
              <c:idx val="3"/>
              <c:layout>
                <c:manualLayout>
                  <c:x val="-6.5028109574487195E-2"/>
                  <c:y val="5.2206179238474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DB-46AA-BDA9-CBF21B9BB88C}"/>
                </c:ext>
              </c:extLst>
            </c:dLbl>
            <c:dLbl>
              <c:idx val="4"/>
              <c:layout>
                <c:manualLayout>
                  <c:x val="-1.6402617414901174E-2"/>
                  <c:y val="-5.510652252950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DB-46AA-BDA9-CBF21B9BB88C}"/>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2020</c:v>
                </c:pt>
                <c:pt idx="1">
                  <c:v>2021</c:v>
                </c:pt>
                <c:pt idx="2">
                  <c:v>2022</c:v>
                </c:pt>
                <c:pt idx="3">
                  <c:v>2023</c:v>
                </c:pt>
                <c:pt idx="4">
                  <c:v>2024</c:v>
                </c:pt>
              </c:numCache>
            </c:numRef>
          </c:cat>
          <c:val>
            <c:numRef>
              <c:f>Planilha1!$B$2:$B$6</c:f>
              <c:numCache>
                <c:formatCode>0.00%</c:formatCode>
                <c:ptCount val="5"/>
                <c:pt idx="0">
                  <c:v>2.2181000000000002</c:v>
                </c:pt>
                <c:pt idx="1">
                  <c:v>1.8260000000000001</c:v>
                </c:pt>
                <c:pt idx="2">
                  <c:v>1.9933000000000001</c:v>
                </c:pt>
                <c:pt idx="3">
                  <c:v>1.8540000000000001</c:v>
                </c:pt>
                <c:pt idx="4">
                  <c:v>1.8467</c:v>
                </c:pt>
              </c:numCache>
            </c:numRef>
          </c:val>
          <c:smooth val="0"/>
          <c:extLst>
            <c:ext xmlns:c16="http://schemas.microsoft.com/office/drawing/2014/chart" uri="{C3380CC4-5D6E-409C-BE32-E72D297353CC}">
              <c16:uniqueId val="{00000000-91DB-46AA-BDA9-CBF21B9BB88C}"/>
            </c:ext>
          </c:extLst>
        </c:ser>
        <c:dLbls>
          <c:showLegendKey val="0"/>
          <c:showVal val="0"/>
          <c:showCatName val="0"/>
          <c:showSerName val="0"/>
          <c:showPercent val="0"/>
          <c:showBubbleSize val="0"/>
        </c:dLbls>
        <c:smooth val="0"/>
        <c:axId val="1539087520"/>
        <c:axId val="1539106720"/>
      </c:lineChart>
      <c:catAx>
        <c:axId val="153908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75000"/>
                    <a:lumOff val="25000"/>
                  </a:schemeClr>
                </a:solidFill>
                <a:latin typeface="Montserrat" pitchFamily="2" charset="0"/>
                <a:ea typeface="+mn-ea"/>
                <a:cs typeface="+mn-cs"/>
              </a:defRPr>
            </a:pPr>
            <a:endParaRPr lang="pt-BR"/>
          </a:p>
        </c:txPr>
        <c:crossAx val="1539106720"/>
        <c:crosses val="autoZero"/>
        <c:auto val="1"/>
        <c:lblAlgn val="ctr"/>
        <c:lblOffset val="100"/>
        <c:noMultiLvlLbl val="0"/>
      </c:catAx>
      <c:valAx>
        <c:axId val="1539106720"/>
        <c:scaling>
          <c:orientation val="minMax"/>
          <c:max val="2.5"/>
          <c:min val="1.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ontserrat" pitchFamily="2" charset="0"/>
                <a:ea typeface="+mn-ea"/>
                <a:cs typeface="+mn-cs"/>
              </a:defRPr>
            </a:pPr>
            <a:endParaRPr lang="pt-BR"/>
          </a:p>
        </c:txPr>
        <c:crossAx val="153908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Montserrat" pitchFamily="2" charset="0"/>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ontserrat" pitchFamily="2" charset="0"/>
                <a:ea typeface="+mn-ea"/>
                <a:cs typeface="+mn-cs"/>
              </a:defRPr>
            </a:pPr>
            <a:r>
              <a:rPr lang="pt-BR" sz="1000"/>
              <a:t>(R$ milhões) </a:t>
            </a:r>
          </a:p>
        </c:rich>
      </c:tx>
      <c:layout>
        <c:manualLayout>
          <c:xMode val="edge"/>
          <c:yMode val="edge"/>
          <c:x val="0.86464180294931825"/>
          <c:y val="5.5920253915713487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ontserrat" pitchFamily="2" charset="0"/>
              <a:ea typeface="+mn-ea"/>
              <a:cs typeface="+mn-cs"/>
            </a:defRPr>
          </a:pPr>
          <a:endParaRPr lang="pt-BR"/>
        </a:p>
      </c:txPr>
    </c:title>
    <c:autoTitleDeleted val="0"/>
    <c:plotArea>
      <c:layout/>
      <c:barChart>
        <c:barDir val="col"/>
        <c:grouping val="clustered"/>
        <c:varyColors val="0"/>
        <c:ser>
          <c:idx val="0"/>
          <c:order val="0"/>
          <c:tx>
            <c:strRef>
              <c:f>Planilha1!$J$7</c:f>
              <c:strCache>
                <c:ptCount val="1"/>
                <c:pt idx="0">
                  <c:v>Benefício Gerado</c:v>
                </c:pt>
              </c:strCache>
            </c:strRef>
          </c:tx>
          <c:spPr>
            <a:solidFill>
              <a:srgbClr val="FFE38B"/>
            </a:solidFill>
            <a:ln>
              <a:noFill/>
            </a:ln>
            <a:effectLst/>
          </c:spPr>
          <c:invertIfNegative val="0"/>
          <c:dLbls>
            <c:dLbl>
              <c:idx val="0"/>
              <c:layout>
                <c:manualLayout>
                  <c:x val="-1.9444444444444445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58-4E0B-938E-AF099F836971}"/>
                </c:ext>
              </c:extLst>
            </c:dLbl>
            <c:dLbl>
              <c:idx val="1"/>
              <c:layout>
                <c:manualLayout>
                  <c:x val="-2.7777777777777779E-3"/>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58-4E0B-938E-AF099F836971}"/>
                </c:ext>
              </c:extLst>
            </c:dLbl>
            <c:dLbl>
              <c:idx val="2"/>
              <c:layout>
                <c:manualLayout>
                  <c:x val="0"/>
                  <c:y val="4.6296296296295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58-4E0B-938E-AF099F836971}"/>
                </c:ext>
              </c:extLst>
            </c:dLbl>
            <c:dLbl>
              <c:idx val="6"/>
              <c:layout>
                <c:manualLayout>
                  <c:x val="4.4444444444444342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58-4E0B-938E-AF099F83697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Planilha1!$K$6:$Q$6</c:f>
              <c:numCache>
                <c:formatCode>General</c:formatCode>
                <c:ptCount val="7"/>
                <c:pt idx="0">
                  <c:v>2018</c:v>
                </c:pt>
                <c:pt idx="1">
                  <c:v>2019</c:v>
                </c:pt>
                <c:pt idx="2">
                  <c:v>2020</c:v>
                </c:pt>
                <c:pt idx="3">
                  <c:v>2021</c:v>
                </c:pt>
                <c:pt idx="4">
                  <c:v>2022</c:v>
                </c:pt>
                <c:pt idx="5">
                  <c:v>2023</c:v>
                </c:pt>
                <c:pt idx="6">
                  <c:v>2024</c:v>
                </c:pt>
              </c:numCache>
            </c:numRef>
          </c:cat>
          <c:val>
            <c:numRef>
              <c:f>Planilha1!$K$7:$Q$7</c:f>
              <c:numCache>
                <c:formatCode>_-* #,##0_-;\-* #,##0_-;_-* "-"??_-;_-@_-</c:formatCode>
                <c:ptCount val="7"/>
                <c:pt idx="0">
                  <c:v>158</c:v>
                </c:pt>
                <c:pt idx="1">
                  <c:v>50</c:v>
                </c:pt>
                <c:pt idx="2">
                  <c:v>84</c:v>
                </c:pt>
                <c:pt idx="3">
                  <c:v>287</c:v>
                </c:pt>
                <c:pt idx="4">
                  <c:v>235</c:v>
                </c:pt>
                <c:pt idx="5">
                  <c:v>290</c:v>
                </c:pt>
                <c:pt idx="6">
                  <c:v>174</c:v>
                </c:pt>
              </c:numCache>
            </c:numRef>
          </c:val>
          <c:extLst>
            <c:ext xmlns:c16="http://schemas.microsoft.com/office/drawing/2014/chart" uri="{C3380CC4-5D6E-409C-BE32-E72D297353CC}">
              <c16:uniqueId val="{00000004-C458-4E0B-938E-AF099F836971}"/>
            </c:ext>
          </c:extLst>
        </c:ser>
        <c:dLbls>
          <c:showLegendKey val="0"/>
          <c:showVal val="0"/>
          <c:showCatName val="0"/>
          <c:showSerName val="0"/>
          <c:showPercent val="0"/>
          <c:showBubbleSize val="0"/>
        </c:dLbls>
        <c:gapWidth val="269"/>
        <c:overlap val="-27"/>
        <c:axId val="616738287"/>
        <c:axId val="616742607"/>
      </c:barChart>
      <c:lineChart>
        <c:grouping val="standard"/>
        <c:varyColors val="0"/>
        <c:ser>
          <c:idx val="1"/>
          <c:order val="1"/>
          <c:tx>
            <c:strRef>
              <c:f>Planilha1!$J$8</c:f>
              <c:strCache>
                <c:ptCount val="1"/>
                <c:pt idx="0">
                  <c:v>Média</c:v>
                </c:pt>
              </c:strCache>
            </c:strRef>
          </c:tx>
          <c:spPr>
            <a:ln w="28575" cap="rnd">
              <a:solidFill>
                <a:srgbClr val="FCA4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C458-4E0B-938E-AF099F836971}"/>
                </c:ext>
              </c:extLst>
            </c:dLbl>
            <c:dLbl>
              <c:idx val="1"/>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58-4E0B-938E-AF099F836971}"/>
                </c:ext>
              </c:extLst>
            </c:dLbl>
            <c:dLbl>
              <c:idx val="2"/>
              <c:delete val="1"/>
              <c:extLst>
                <c:ext xmlns:c15="http://schemas.microsoft.com/office/drawing/2012/chart" uri="{CE6537A1-D6FC-4f65-9D91-7224C49458BB}"/>
                <c:ext xmlns:c16="http://schemas.microsoft.com/office/drawing/2014/chart" uri="{C3380CC4-5D6E-409C-BE32-E72D297353CC}">
                  <c16:uniqueId val="{00000007-C458-4E0B-938E-AF099F836971}"/>
                </c:ext>
              </c:extLst>
            </c:dLbl>
            <c:dLbl>
              <c:idx val="3"/>
              <c:delete val="1"/>
              <c:extLst>
                <c:ext xmlns:c15="http://schemas.microsoft.com/office/drawing/2012/chart" uri="{CE6537A1-D6FC-4f65-9D91-7224C49458BB}"/>
                <c:ext xmlns:c16="http://schemas.microsoft.com/office/drawing/2014/chart" uri="{C3380CC4-5D6E-409C-BE32-E72D297353CC}">
                  <c16:uniqueId val="{00000008-C458-4E0B-938E-AF099F836971}"/>
                </c:ext>
              </c:extLst>
            </c:dLbl>
            <c:dLbl>
              <c:idx val="4"/>
              <c:delete val="1"/>
              <c:extLst>
                <c:ext xmlns:c15="http://schemas.microsoft.com/office/drawing/2012/chart" uri="{CE6537A1-D6FC-4f65-9D91-7224C49458BB}"/>
                <c:ext xmlns:c16="http://schemas.microsoft.com/office/drawing/2014/chart" uri="{C3380CC4-5D6E-409C-BE32-E72D297353CC}">
                  <c16:uniqueId val="{00000009-C458-4E0B-938E-AF099F836971}"/>
                </c:ext>
              </c:extLst>
            </c:dLbl>
            <c:dLbl>
              <c:idx val="5"/>
              <c:delete val="1"/>
              <c:extLst>
                <c:ext xmlns:c15="http://schemas.microsoft.com/office/drawing/2012/chart" uri="{CE6537A1-D6FC-4f65-9D91-7224C49458BB}"/>
                <c:ext xmlns:c16="http://schemas.microsoft.com/office/drawing/2014/chart" uri="{C3380CC4-5D6E-409C-BE32-E72D297353CC}">
                  <c16:uniqueId val="{0000000A-C458-4E0B-938E-AF099F836971}"/>
                </c:ext>
              </c:extLst>
            </c:dLbl>
            <c:dLbl>
              <c:idx val="6"/>
              <c:delete val="1"/>
              <c:extLst>
                <c:ext xmlns:c15="http://schemas.microsoft.com/office/drawing/2012/chart" uri="{CE6537A1-D6FC-4f65-9D91-7224C49458BB}"/>
                <c:ext xmlns:c16="http://schemas.microsoft.com/office/drawing/2014/chart" uri="{C3380CC4-5D6E-409C-BE32-E72D297353CC}">
                  <c16:uniqueId val="{0000000B-C458-4E0B-938E-AF099F83697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ontserrat"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Planilha1!$K$6:$Q$6</c:f>
              <c:numCache>
                <c:formatCode>General</c:formatCode>
                <c:ptCount val="7"/>
                <c:pt idx="0">
                  <c:v>2018</c:v>
                </c:pt>
                <c:pt idx="1">
                  <c:v>2019</c:v>
                </c:pt>
                <c:pt idx="2">
                  <c:v>2020</c:v>
                </c:pt>
                <c:pt idx="3">
                  <c:v>2021</c:v>
                </c:pt>
                <c:pt idx="4">
                  <c:v>2022</c:v>
                </c:pt>
                <c:pt idx="5">
                  <c:v>2023</c:v>
                </c:pt>
                <c:pt idx="6">
                  <c:v>2024</c:v>
                </c:pt>
              </c:numCache>
            </c:numRef>
          </c:cat>
          <c:val>
            <c:numRef>
              <c:f>Planilha1!$K$8:$Q$8</c:f>
              <c:numCache>
                <c:formatCode>_-* #,##0_-;\-* #,##0_-;_-* "-"??_-;_-@_-</c:formatCode>
                <c:ptCount val="7"/>
                <c:pt idx="0">
                  <c:v>182.57142857142858</c:v>
                </c:pt>
                <c:pt idx="1">
                  <c:v>182.57142857142858</c:v>
                </c:pt>
                <c:pt idx="2">
                  <c:v>182.57142857142858</c:v>
                </c:pt>
                <c:pt idx="3">
                  <c:v>182.57142857142858</c:v>
                </c:pt>
                <c:pt idx="4">
                  <c:v>182.57142857142858</c:v>
                </c:pt>
                <c:pt idx="5">
                  <c:v>182.57142857142858</c:v>
                </c:pt>
                <c:pt idx="6">
                  <c:v>182.57142857142858</c:v>
                </c:pt>
              </c:numCache>
            </c:numRef>
          </c:val>
          <c:smooth val="0"/>
          <c:extLst>
            <c:ext xmlns:c16="http://schemas.microsoft.com/office/drawing/2014/chart" uri="{C3380CC4-5D6E-409C-BE32-E72D297353CC}">
              <c16:uniqueId val="{0000000C-C458-4E0B-938E-AF099F836971}"/>
            </c:ext>
          </c:extLst>
        </c:ser>
        <c:dLbls>
          <c:showLegendKey val="0"/>
          <c:showVal val="0"/>
          <c:showCatName val="0"/>
          <c:showSerName val="0"/>
          <c:showPercent val="0"/>
          <c:showBubbleSize val="0"/>
        </c:dLbls>
        <c:marker val="1"/>
        <c:smooth val="0"/>
        <c:axId val="616738287"/>
        <c:axId val="616742607"/>
      </c:lineChart>
      <c:catAx>
        <c:axId val="61673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ontserrat" pitchFamily="2" charset="0"/>
                <a:ea typeface="+mn-ea"/>
                <a:cs typeface="+mn-cs"/>
              </a:defRPr>
            </a:pPr>
            <a:endParaRPr lang="pt-BR"/>
          </a:p>
        </c:txPr>
        <c:crossAx val="616742607"/>
        <c:crosses val="autoZero"/>
        <c:auto val="1"/>
        <c:lblAlgn val="ctr"/>
        <c:lblOffset val="100"/>
        <c:noMultiLvlLbl val="0"/>
      </c:catAx>
      <c:valAx>
        <c:axId val="616742607"/>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ontserrat" pitchFamily="2" charset="0"/>
                <a:ea typeface="+mn-ea"/>
                <a:cs typeface="+mn-cs"/>
              </a:defRPr>
            </a:pPr>
            <a:endParaRPr lang="pt-BR"/>
          </a:p>
        </c:txPr>
        <c:crossAx val="616738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ontserrat" pitchFamily="2" charset="0"/>
              <a:ea typeface="+mn-ea"/>
              <a:cs typeface="+mn-cs"/>
            </a:defRPr>
          </a:pPr>
          <a:endParaRPr lang="pt-BR"/>
        </a:p>
      </c:txPr>
    </c:legend>
    <c:plotVisOnly val="1"/>
    <c:dispBlanksAs val="gap"/>
    <c:showDLblsOverMax val="0"/>
  </c:chart>
  <c:spPr>
    <a:noFill/>
    <a:ln>
      <a:noFill/>
    </a:ln>
    <a:effectLst/>
  </c:spPr>
  <c:txPr>
    <a:bodyPr/>
    <a:lstStyle/>
    <a:p>
      <a:pPr>
        <a:defRPr>
          <a:latin typeface="Montserrat" pitchFamily="2" charset="0"/>
        </a:defRPr>
      </a:pPr>
      <a:endParaRPr lang="pt-B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Planilha1!$C$6:$I$6</cx:f>
        <cx:lvl ptCount="7">
          <cx:pt idx="0">Saldo 2023</cx:pt>
          <cx:pt idx="1">Corr. Monet. (CAM)</cx:pt>
          <cx:pt idx="2">Corr. Monet. (IPCA)</cx:pt>
          <cx:pt idx="3">Juros</cx:pt>
          <cx:pt idx="4">Incorporações</cx:pt>
          <cx:pt idx="5">Pagamentos</cx:pt>
          <cx:pt idx="6">Saldo 2024</cx:pt>
        </cx:lvl>
      </cx:strDim>
      <cx:numDim type="val">
        <cx:f dir="row">Planilha1!$C$7:$I$7</cx:f>
        <cx:lvl ptCount="7" formatCode="_-* #.##0_-;\-* #.##0_-;_-* &quot;-&quot;??_-;_-@_-">
          <cx:pt idx="0">92877.880971309991</cx:pt>
          <cx:pt idx="1">3106.2859925399998</cx:pt>
          <cx:pt idx="2">1998.25501809</cx:pt>
          <cx:pt idx="3">1901.7076882700001</cx:pt>
          <cx:pt idx="4">1524.0654790899998</cx:pt>
          <cx:pt idx="5">-1173.1166723199999</cx:pt>
          <cx:pt idx="6">100235.07847697999</cx:pt>
        </cx:lvl>
      </cx:numDim>
    </cx:data>
  </cx:chartData>
  <cx:chart>
    <cx:title pos="t" align="ctr" overlay="0">
      <cx:tx>
        <cx:rich>
          <a:bodyPr spcFirstLastPara="1" vertOverflow="ellipsis" horzOverflow="overflow" wrap="square" lIns="0" tIns="0" rIns="0" bIns="0" anchor="ctr" anchorCtr="1"/>
          <a:lstStyle/>
          <a:p>
            <a:pPr rtl="0" fontAlgn="base">
              <a:defRPr sz="1600">
                <a:solidFill>
                  <a:schemeClr val="tx1">
                    <a:lumMod val="65000"/>
                    <a:lumOff val="35000"/>
                  </a:schemeClr>
                </a:solidFill>
                <a:latin typeface="Montserrat" pitchFamily="2" charset="0"/>
                <a:ea typeface="Montserrat" pitchFamily="2" charset="0"/>
                <a:cs typeface="Montserrat" pitchFamily="2" charset="0"/>
              </a:defRPr>
            </a:pPr>
            <a:r>
              <a:rPr lang="pt-BR" sz="1600" b="1" i="0" baseline="0" dirty="0">
                <a:solidFill>
                  <a:schemeClr val="tx1">
                    <a:lumMod val="65000"/>
                    <a:lumOff val="35000"/>
                  </a:schemeClr>
                </a:solidFill>
                <a:effectLst/>
                <a:latin typeface="Montserrat" pitchFamily="2" charset="0"/>
              </a:rPr>
              <a:t>Dívida com a União </a:t>
            </a:r>
            <a:r>
              <a:rPr lang="pt-BR" sz="1600" b="0" i="0" baseline="0" dirty="0">
                <a:solidFill>
                  <a:schemeClr val="tx1">
                    <a:lumMod val="65000"/>
                    <a:lumOff val="35000"/>
                  </a:schemeClr>
                </a:solidFill>
                <a:effectLst/>
                <a:latin typeface="Montserrat" pitchFamily="2" charset="0"/>
              </a:rPr>
              <a:t>(R$ milhões)</a:t>
            </a:r>
          </a:p>
        </cx:rich>
      </cx:tx>
    </cx:title>
    <cx:plotArea>
      <cx:plotAreaRegion>
        <cx:series layoutId="waterfall" uniqueId="{9F1F31DA-AE8F-4B90-B856-DD17A571F172}">
          <cx:dataPt idx="0">
            <cx:spPr>
              <a:solidFill>
                <a:srgbClr val="FFC000"/>
              </a:solidFill>
            </cx:spPr>
          </cx:dataPt>
          <cx:dataPt idx="6">
            <cx:spPr>
              <a:solidFill>
                <a:srgbClr val="FFC000"/>
              </a:solidFill>
              <a:ln>
                <a:noFill/>
              </a:ln>
            </cx:spPr>
          </cx:dataPt>
          <cx:dataLabels pos="outEnd">
            <cx:txPr>
              <a:bodyPr spcFirstLastPara="1" vertOverflow="ellipsis" horzOverflow="overflow" wrap="square" lIns="0" tIns="0" rIns="0" bIns="0" anchor="ctr" anchorCtr="1"/>
              <a:lstStyle/>
              <a:p>
                <a:pPr algn="ctr" rtl="0">
                  <a:defRPr sz="1700" b="1">
                    <a:solidFill>
                      <a:schemeClr val="tx1">
                        <a:lumMod val="65000"/>
                        <a:lumOff val="35000"/>
                      </a:schemeClr>
                    </a:solidFill>
                    <a:latin typeface="Montserrat" pitchFamily="2" charset="0"/>
                    <a:ea typeface="Montserrat" pitchFamily="2" charset="0"/>
                    <a:cs typeface="Montserrat" pitchFamily="2" charset="0"/>
                  </a:defRPr>
                </a:pPr>
                <a:endParaRPr lang="pt-BR" sz="1700" b="1" i="0" u="none" strike="noStrike" baseline="0">
                  <a:solidFill>
                    <a:schemeClr val="tx1">
                      <a:lumMod val="65000"/>
                      <a:lumOff val="35000"/>
                    </a:schemeClr>
                  </a:solidFill>
                  <a:latin typeface="Montserrat" pitchFamily="2" charset="0"/>
                </a:endParaRPr>
              </a:p>
            </cx:txPr>
            <cx:visibility seriesName="0" categoryName="0" value="1"/>
          </cx:dataLabels>
          <cx:dataId val="0"/>
          <cx:layoutPr>
            <cx:visibility connectorLines="0"/>
            <cx:subtotals>
              <cx:idx val="6"/>
            </cx:subtotals>
          </cx:layoutPr>
        </cx:series>
      </cx:plotAreaRegion>
      <cx:axis id="0">
        <cx:catScaling gapWidth="0.25"/>
        <cx:tickLabels/>
        <cx:spPr>
          <a:ln>
            <a:solidFill>
              <a:schemeClr val="tx1">
                <a:lumMod val="65000"/>
                <a:lumOff val="35000"/>
              </a:schemeClr>
            </a:solidFill>
          </a:ln>
        </cx:spPr>
        <cx:txPr>
          <a:bodyPr spcFirstLastPara="1" vertOverflow="ellipsis" horzOverflow="overflow" wrap="square" lIns="0" tIns="0" rIns="0" bIns="0" anchor="ctr" anchorCtr="1"/>
          <a:lstStyle/>
          <a:p>
            <a:pPr algn="ctr" rtl="0">
              <a:defRPr sz="800" baseline="0">
                <a:solidFill>
                  <a:schemeClr val="tx1">
                    <a:lumMod val="75000"/>
                    <a:lumOff val="25000"/>
                  </a:schemeClr>
                </a:solidFill>
                <a:latin typeface="Montserrat" pitchFamily="2" charset="0"/>
                <a:ea typeface="Montserrat" pitchFamily="2" charset="0"/>
                <a:cs typeface="Montserrat" pitchFamily="2" charset="0"/>
              </a:defRPr>
            </a:pPr>
            <a:endParaRPr lang="pt-BR" sz="800" b="0" i="0" u="none" strike="noStrike" baseline="0">
              <a:solidFill>
                <a:schemeClr val="tx1">
                  <a:lumMod val="75000"/>
                  <a:lumOff val="25000"/>
                </a:schemeClr>
              </a:solidFill>
              <a:latin typeface="Montserrat" pitchFamily="2" charset="0"/>
            </a:endParaRPr>
          </a:p>
        </cx:txPr>
      </cx:axis>
      <cx:axis id="1" hidden="1">
        <cx:valScaling max="105000" min="85000"/>
        <cx:majorGridlines/>
        <cx:tickLabels/>
        <cx:txPr>
          <a:bodyPr vertOverflow="overflow" horzOverflow="overflow" wrap="square" lIns="0" tIns="0" rIns="0" bIns="0"/>
          <a:lstStyle/>
          <a:p>
            <a:pPr algn="ctr" rtl="0">
              <a:defRPr sz="1400" b="0" i="0">
                <a:solidFill>
                  <a:schemeClr val="tx1">
                    <a:lumMod val="65000"/>
                    <a:lumOff val="35000"/>
                  </a:schemeClr>
                </a:solidFill>
                <a:latin typeface="Montserrat" pitchFamily="2" charset="0"/>
                <a:ea typeface="Montserrat" pitchFamily="2" charset="0"/>
                <a:cs typeface="Montserrat" pitchFamily="2" charset="0"/>
              </a:defRPr>
            </a:pPr>
            <a:endParaRPr lang="pt-BR" sz="1400">
              <a:solidFill>
                <a:schemeClr val="tx1">
                  <a:lumMod val="65000"/>
                  <a:lumOff val="35000"/>
                </a:schemeClr>
              </a:solidFill>
              <a:latin typeface="Montserrat" pitchFamily="2" charset="0"/>
            </a:endParaRPr>
          </a:p>
        </cx:txPr>
      </cx:axis>
    </cx:plotArea>
    <cx:legend pos="t" align="ctr" overlay="0">
      <cx:txPr>
        <a:bodyPr spcFirstLastPara="1" vertOverflow="ellipsis" horzOverflow="overflow" wrap="square" lIns="0" tIns="0" rIns="0" bIns="0" anchor="ctr" anchorCtr="1"/>
        <a:lstStyle/>
        <a:p>
          <a:pPr algn="ctr" rtl="0">
            <a:defRPr sz="1400">
              <a:solidFill>
                <a:schemeClr val="tx1">
                  <a:lumMod val="65000"/>
                  <a:lumOff val="35000"/>
                </a:schemeClr>
              </a:solidFill>
              <a:latin typeface="Montserrat" pitchFamily="2" charset="0"/>
              <a:ea typeface="Montserrat" pitchFamily="2" charset="0"/>
              <a:cs typeface="Montserrat" pitchFamily="2" charset="0"/>
            </a:defRPr>
          </a:pPr>
          <a:endParaRPr lang="pt-BR" sz="1400" b="0" i="0" u="none" strike="noStrike" baseline="0">
            <a:solidFill>
              <a:schemeClr val="tx1">
                <a:lumMod val="65000"/>
                <a:lumOff val="35000"/>
              </a:schemeClr>
            </a:solidFill>
            <a:latin typeface="Montserrat" pitchFamily="2" charset="0"/>
          </a:endParaRPr>
        </a:p>
      </cx:txPr>
    </cx:legend>
  </cx:chart>
  <cx:spPr>
    <a:noFill/>
    <a:ln>
      <a:noFill/>
    </a:ln>
  </cx:spPr>
  <cx:clrMapOvr bg1="lt1" tx1="dk1" bg2="lt2" tx2="dk2" accent1="accent1" accent2="accent2" accent3="accent3" accent4="accent4" accent5="accent5" accent6="accent6" hlink="hlink" folHlink="folHlink"/>
  <cx:fmtOvrs>
    <cx:fmtOvr idx="2">
      <cx:spPr>
        <a:solidFill>
          <a:srgbClr val="FFC000"/>
        </a:solidFill>
      </cx:spPr>
    </cx:fmtOvr>
  </cx:fmtOvrs>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Planilha1!$C$26:$K$26</cx:f>
        <cx:lvl ptCount="9">
          <cx:pt idx="0"> Saldo inicial - maio/24 </cx:pt>
          <cx:pt idx="1"> CAM </cx:pt>
          <cx:pt idx="2"> Juros </cx:pt>
          <cx:pt idx="3"> Incorporações </cx:pt>
          <cx:pt idx="4"> Pagamentos </cx:pt>
          <cx:pt idx="5"> Saldo em 21/05/27
sem LC 206  </cx:pt>
          <cx:pt idx="6">Funrigs</cx:pt>
          <cx:pt idx="7">Perdões</cx:pt>
          <cx:pt idx="8"> Saldo em 21/05/27
com LC 206  </cx:pt>
        </cx:lvl>
      </cx:strDim>
      <cx:numDim type="val">
        <cx:f>Planilha1!$C$27:$K$27</cx:f>
        <cx:lvl ptCount="9" formatCode="_-* #.##0_-;\-* #.##0_-;_-* &quot;-&quot;??_-;_-@_-">
          <cx:pt idx="0">96.427345858690003</cx:pt>
          <cx:pt idx="1">19.673831126555513</cx:pt>
          <cx:pt idx="2">12.928305194779998</cx:pt>
          <cx:pt idx="3">2.7498623417415669</cx:pt>
          <cx:pt idx="4">-14.26275854333182</cx:pt>
          <cx:pt idx="5">117.51658597843526</cx:pt>
          <cx:pt idx="6">14.120318969171819</cx:pt>
          <cx:pt idx="7">-19.080356323287063</cx:pt>
          <cx:pt idx="8">112.55654862432</cx:pt>
        </cx:lvl>
      </cx:numDim>
    </cx:data>
  </cx:chartData>
  <cx:chart>
    <cx:title pos="t" align="ctr" overlay="0">
      <cx:tx>
        <cx:txData>
          <cx:v>SALDO DA DÍVIDA COM A UNIÃO (R$ BILHÕES)</cx:v>
        </cx:txData>
      </cx:tx>
      <cx:txPr>
        <a:bodyPr rot="0" spcFirstLastPara="1" vertOverflow="ellipsis" vert="horz" wrap="square" lIns="38100" tIns="19050" rIns="38100" bIns="19050" anchor="ctr" anchorCtr="1" compatLnSpc="0"/>
        <a:lstStyle/>
        <a:p>
          <a:pPr algn="ctr" rtl="0">
            <a:defRPr sz="1200" b="0" i="0" u="none" strike="noStrike" kern="1200" spc="0" baseline="0">
              <a:solidFill>
                <a:schemeClr val="tx1">
                  <a:lumMod val="75000"/>
                  <a:lumOff val="25000"/>
                </a:schemeClr>
              </a:solidFill>
              <a:latin typeface="Montserrat" pitchFamily="2" charset="0"/>
              <a:ea typeface="Montserrat" pitchFamily="2" charset="0"/>
              <a:cs typeface="Montserrat" pitchFamily="2" charset="0"/>
            </a:defRPr>
          </a:pPr>
          <a:r>
            <a:rPr kumimoji="0" lang="pt-BR" sz="1200" b="1" i="0" u="none" strike="noStrike" kern="1200" cap="none" spc="0" normalizeH="0" baseline="0" noProof="0" dirty="0">
              <a:ln>
                <a:noFill/>
              </a:ln>
              <a:solidFill>
                <a:schemeClr val="tx1">
                  <a:lumMod val="75000"/>
                  <a:lumOff val="25000"/>
                </a:schemeClr>
              </a:solidFill>
              <a:effectLst/>
              <a:uLnTx/>
              <a:uFillTx/>
              <a:latin typeface="Montserrat" pitchFamily="2" charset="0"/>
              <a:cs typeface="Arial" panose="020B0604020202020204" pitchFamily="34" charset="0"/>
            </a:rPr>
            <a:t>SALDO DA DÍVIDA COM A UNIÃO (R$ BILHÕES)</a:t>
          </a:r>
        </a:p>
      </cx:txPr>
    </cx:title>
    <cx:plotArea>
      <cx:plotAreaRegion>
        <cx:series layoutId="waterfall" uniqueId="{155529D7-8AE3-2B44-8329-B274C3F4C8B8}">
          <cx:spPr>
            <a:ln>
              <a:noFill/>
            </a:ln>
          </cx:spPr>
          <cx:dataPt idx="0">
            <cx:spPr>
              <a:solidFill>
                <a:srgbClr val="FFC000"/>
              </a:solidFill>
            </cx:spPr>
          </cx:dataPt>
          <cx:dataLabels pos="outEnd">
            <cx:txPr>
              <a:bodyPr spcFirstLastPara="1" vertOverflow="ellipsis" horzOverflow="overflow" wrap="square" lIns="0" tIns="0" rIns="0" bIns="0" anchor="ctr" anchorCtr="1"/>
              <a:lstStyle/>
              <a:p>
                <a:pPr algn="ctr" rtl="0">
                  <a:defRPr sz="1800" b="1">
                    <a:solidFill>
                      <a:schemeClr val="tx1">
                        <a:lumMod val="75000"/>
                        <a:lumOff val="25000"/>
                      </a:schemeClr>
                    </a:solidFill>
                    <a:latin typeface="Montserrat" pitchFamily="2" charset="0"/>
                    <a:ea typeface="Montserrat" pitchFamily="2" charset="0"/>
                    <a:cs typeface="Montserrat" pitchFamily="2" charset="0"/>
                  </a:defRPr>
                </a:pPr>
                <a:endParaRPr lang="pt-PT" sz="1800" b="1" i="0" u="none" strike="noStrike" baseline="0">
                  <a:solidFill>
                    <a:schemeClr val="tx1">
                      <a:lumMod val="75000"/>
                      <a:lumOff val="25000"/>
                    </a:schemeClr>
                  </a:solidFill>
                  <a:latin typeface="Montserrat" pitchFamily="2" charset="0"/>
                  <a:cs typeface="Arial" panose="020B0604020202020204" pitchFamily="34" charset="0"/>
                </a:endParaRPr>
              </a:p>
            </cx:txPr>
          </cx:dataLabels>
          <cx:dataId val="0"/>
          <cx:layoutPr>
            <cx:visibility connectorLines="0"/>
            <cx:subtotals>
              <cx:idx val="5"/>
              <cx:idx val="8"/>
            </cx:subtotals>
          </cx:layoutPr>
        </cx:series>
      </cx:plotAreaRegion>
      <cx:axis id="0">
        <cx:catScaling gapWidth="0.25"/>
        <cx:tickLabels/>
        <cx:txPr>
          <a:bodyPr spcFirstLastPara="1" vertOverflow="ellipsis" horzOverflow="overflow" wrap="square" lIns="0" tIns="0" rIns="0" bIns="0" anchor="ctr" anchorCtr="1"/>
          <a:lstStyle/>
          <a:p>
            <a:pPr algn="ctr" rtl="0">
              <a:defRPr sz="1000" b="1">
                <a:solidFill>
                  <a:schemeClr val="tx1">
                    <a:lumMod val="85000"/>
                    <a:lumOff val="15000"/>
                  </a:schemeClr>
                </a:solidFill>
                <a:latin typeface="Arial Narrow" panose="020B0606020202030204" pitchFamily="34" charset="0"/>
                <a:ea typeface="Arial Narrow" panose="020B0606020202030204" pitchFamily="34" charset="0"/>
                <a:cs typeface="Arial Narrow" panose="020B0606020202030204" pitchFamily="34" charset="0"/>
              </a:defRPr>
            </a:pPr>
            <a:endParaRPr lang="pt-PT" sz="1000" b="1" i="0" u="none" strike="noStrike" baseline="0">
              <a:solidFill>
                <a:schemeClr val="tx1">
                  <a:lumMod val="85000"/>
                  <a:lumOff val="15000"/>
                </a:schemeClr>
              </a:solidFill>
              <a:latin typeface="Arial Narrow" panose="020B0606020202030204" pitchFamily="34" charset="0"/>
              <a:cs typeface="Arial" panose="020B0604020202020204" pitchFamily="34" charset="0"/>
            </a:endParaRPr>
          </a:p>
        </cx:txPr>
      </cx:axis>
      <cx:axis id="1" hidden="1">
        <cx:valScaling max="140" min="80"/>
        <cx:majorGridlines>
          <cx:spPr>
            <a:noFill/>
          </cx:spPr>
        </cx:majorGridlines>
        <cx:tickLabels/>
        <cx:txPr>
          <a:bodyPr vertOverflow="overflow" horzOverflow="overflow" wrap="square" lIns="0" tIns="0" rIns="0" bIns="0"/>
          <a:lstStyle/>
          <a:p>
            <a:pPr algn="ctr" rtl="0">
              <a:defRPr sz="900" b="0" i="0">
                <a:solidFill>
                  <a:srgbClr val="404040"/>
                </a:solidFill>
                <a:latin typeface="Arial" panose="020B0604020202020204" pitchFamily="34" charset="0"/>
                <a:ea typeface="Arial" panose="020B0604020202020204" pitchFamily="34" charset="0"/>
                <a:cs typeface="Arial" panose="020B0604020202020204" pitchFamily="34" charset="0"/>
              </a:defRPr>
            </a:pPr>
            <a:endParaRPr lang="pt-BR">
              <a:latin typeface="Arial" panose="020B0604020202020204" pitchFamily="34" charset="0"/>
              <a:cs typeface="Arial" panose="020B0604020202020204" pitchFamily="34" charset="0"/>
            </a:endParaRPr>
          </a:p>
        </cx:txPr>
      </cx:axis>
    </cx:plotArea>
    <cx:legend pos="t" align="ctr" overlay="0">
      <cx:spPr>
        <a:noFill/>
      </cx:spPr>
      <cx:txPr>
        <a:bodyPr vertOverflow="overflow" horzOverflow="overflow" wrap="square" lIns="0" tIns="0" rIns="0" bIns="0"/>
        <a:lstStyle/>
        <a:p>
          <a:pPr algn="ctr" rtl="0">
            <a:defRPr sz="1050" b="0" i="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defRPr>
          </a:pPr>
          <a:endParaRPr lang="pt-BR" sz="1050">
            <a:solidFill>
              <a:schemeClr val="tx1">
                <a:lumMod val="85000"/>
                <a:lumOff val="15000"/>
              </a:schemeClr>
            </a:solidFill>
            <a:latin typeface="Arial" panose="020B0604020202020204" pitchFamily="34" charset="0"/>
            <a:cs typeface="Arial" panose="020B0604020202020204" pitchFamily="34" charset="0"/>
          </a:endParaRPr>
        </a:p>
      </cx:txPr>
    </cx:legend>
  </cx:chart>
  <cx:spPr>
    <a:noFill/>
    <a:ln>
      <a:noFill/>
    </a:ln>
  </cx:spPr>
  <cx:clrMapOvr bg1="lt1" tx1="dk1" bg2="lt2" tx2="dk2" accent1="accent1" accent2="accent2" accent3="accent3" accent4="accent4" accent5="accent5" accent6="accent6" hlink="hlink" folHlink="folHlink"/>
  <cx:fmtOvrs>
    <cx:fmtOvr idx="0">
      <cx:spPr>
        <a:solidFill>
          <a:srgbClr val="C1374B"/>
        </a:solidFill>
      </cx:spPr>
    </cx:fmtOvr>
    <cx:fmtOvr idx="1">
      <cx:spPr>
        <a:solidFill>
          <a:schemeClr val="tx1">
            <a:lumMod val="75000"/>
            <a:lumOff val="25000"/>
          </a:schemeClr>
        </a:solidFill>
      </cx:spPr>
    </cx:fmtOvr>
    <cx:fmtOvr idx="2">
      <cx:spPr>
        <a:solidFill>
          <a:srgbClr val="FFC000"/>
        </a:solidFill>
      </cx:spPr>
    </cx:fmtOvr>
  </cx:fmtOvrs>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97">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97">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3856323-9418-456B-8913-D1BCBC17017A}" type="datetimeFigureOut">
              <a:rPr lang="pt-BR" smtClean="0"/>
              <a:pPr/>
              <a:t>29/01/2025</a:t>
            </a:fld>
            <a:endParaRPr lang="pt-BR"/>
          </a:p>
        </p:txBody>
      </p:sp>
      <p:sp>
        <p:nvSpPr>
          <p:cNvPr id="4" name="Espaço Reservado para Rodapé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0545908F-D728-4545-BC33-612179E70A19}" type="slidenum">
              <a:rPr lang="pt-BR" smtClean="0"/>
              <a:pPr/>
              <a:t>‹nº›</a:t>
            </a:fld>
            <a:endParaRPr lang="pt-BR"/>
          </a:p>
        </p:txBody>
      </p:sp>
    </p:spTree>
    <p:extLst>
      <p:ext uri="{BB962C8B-B14F-4D97-AF65-F5344CB8AC3E}">
        <p14:creationId xmlns:p14="http://schemas.microsoft.com/office/powerpoint/2010/main" val="4173992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146B5A-DDEF-4F5C-9EFD-797A4CA7DD31}" type="datetimeFigureOut">
              <a:rPr lang="pt-BR" smtClean="0"/>
              <a:pPr/>
              <a:t>29/01/2025</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75ED4878-5E09-4F3B-9F2D-6FAC6DC62F1C}" type="slidenum">
              <a:rPr lang="pt-BR" smtClean="0"/>
              <a:pPr/>
              <a:t>‹nº›</a:t>
            </a:fld>
            <a:endParaRPr lang="pt-BR"/>
          </a:p>
        </p:txBody>
      </p:sp>
    </p:spTree>
    <p:extLst>
      <p:ext uri="{BB962C8B-B14F-4D97-AF65-F5344CB8AC3E}">
        <p14:creationId xmlns:p14="http://schemas.microsoft.com/office/powerpoint/2010/main" val="926726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5ED4878-5E09-4F3B-9F2D-6FAC6DC62F1C}" type="slidenum">
              <a:rPr lang="pt-BR" smtClean="0"/>
              <a:pPr/>
              <a:t>1</a:t>
            </a:fld>
            <a:endParaRPr lang="pt-BR"/>
          </a:p>
        </p:txBody>
      </p:sp>
    </p:spTree>
    <p:extLst>
      <p:ext uri="{BB962C8B-B14F-4D97-AF65-F5344CB8AC3E}">
        <p14:creationId xmlns:p14="http://schemas.microsoft.com/office/powerpoint/2010/main" val="587026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58;g1e2535c6723_0_4:notes"/>
          <p:cNvSpPr>
            <a:spLocks noGrp="1" noRot="1" noChangeAspect="1"/>
          </p:cNvSpPr>
          <p:nvPr>
            <p:ph type="sldImg" idx="2"/>
          </p:nvPr>
        </p:nvSpPr>
        <p:spPr>
          <a:noFill/>
          <a:ln>
            <a:headEnd/>
            <a:tailEnd/>
          </a:ln>
        </p:spPr>
      </p:sp>
      <p:sp>
        <p:nvSpPr>
          <p:cNvPr id="17410" name="Google Shape;59;g1e2535c6723_0_4:notes"/>
          <p:cNvSpPr txBox="1">
            <a:spLocks noGrp="1"/>
          </p:cNvSpPr>
          <p:nvPr>
            <p:ph type="body" idx="1"/>
          </p:nvPr>
        </p:nvSpPr>
        <p:spPr>
          <a:ln/>
        </p:spPr>
        <p:txBody>
          <a:bodyPr/>
          <a:lstStyle/>
          <a:p>
            <a:pPr marL="0" indent="0" eaLnBrk="1" hangingPunct="1">
              <a:buSzPts val="1100"/>
            </a:pPr>
            <a:endParaRPr lang="pt-BR" sz="1100">
              <a:latin typeface="Arial" charset="0"/>
              <a:cs typeface="Arial" charset="0"/>
            </a:endParaRPr>
          </a:p>
        </p:txBody>
      </p:sp>
    </p:spTree>
    <p:extLst>
      <p:ext uri="{BB962C8B-B14F-4D97-AF65-F5344CB8AC3E}">
        <p14:creationId xmlns:p14="http://schemas.microsoft.com/office/powerpoint/2010/main" val="2566403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None/>
            </a:pPr>
            <a:endParaRPr lang="pt-BR" dirty="0"/>
          </a:p>
        </p:txBody>
      </p:sp>
      <p:sp>
        <p:nvSpPr>
          <p:cNvPr id="4" name="Espaço Reservado para Número de Slide 3"/>
          <p:cNvSpPr>
            <a:spLocks noGrp="1"/>
          </p:cNvSpPr>
          <p:nvPr>
            <p:ph type="sldNum" sz="quarter" idx="10"/>
          </p:nvPr>
        </p:nvSpPr>
        <p:spPr/>
        <p:txBody>
          <a:bodyPr/>
          <a:lstStyle/>
          <a:p>
            <a:fld id="{89989859-ABBA-4B51-8C7A-C53892B6E1F2}" type="slidenum">
              <a:rPr lang="pt-BR" smtClean="0"/>
              <a:pPr/>
              <a:t>16</a:t>
            </a:fld>
            <a:endParaRPr lang="pt-BR"/>
          </a:p>
        </p:txBody>
      </p:sp>
    </p:spTree>
    <p:extLst>
      <p:ext uri="{BB962C8B-B14F-4D97-AF65-F5344CB8AC3E}">
        <p14:creationId xmlns:p14="http://schemas.microsoft.com/office/powerpoint/2010/main" val="747441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None/>
            </a:pPr>
            <a:endParaRPr lang="pt-BR" dirty="0"/>
          </a:p>
        </p:txBody>
      </p:sp>
      <p:sp>
        <p:nvSpPr>
          <p:cNvPr id="4" name="Espaço Reservado para Número de Slide 3"/>
          <p:cNvSpPr>
            <a:spLocks noGrp="1"/>
          </p:cNvSpPr>
          <p:nvPr>
            <p:ph type="sldNum" sz="quarter" idx="10"/>
          </p:nvPr>
        </p:nvSpPr>
        <p:spPr/>
        <p:txBody>
          <a:bodyPr/>
          <a:lstStyle/>
          <a:p>
            <a:fld id="{89989859-ABBA-4B51-8C7A-C53892B6E1F2}" type="slidenum">
              <a:rPr lang="pt-BR" smtClean="0"/>
              <a:pPr/>
              <a:t>20</a:t>
            </a:fld>
            <a:endParaRPr lang="pt-BR"/>
          </a:p>
        </p:txBody>
      </p:sp>
    </p:spTree>
    <p:extLst>
      <p:ext uri="{BB962C8B-B14F-4D97-AF65-F5344CB8AC3E}">
        <p14:creationId xmlns:p14="http://schemas.microsoft.com/office/powerpoint/2010/main" val="335749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5ED4878-5E09-4F3B-9F2D-6FAC6DC62F1C}" type="slidenum">
              <a:rPr lang="pt-BR" smtClean="0"/>
              <a:pPr/>
              <a:t>22</a:t>
            </a:fld>
            <a:endParaRPr lang="pt-BR"/>
          </a:p>
        </p:txBody>
      </p:sp>
    </p:spTree>
    <p:extLst>
      <p:ext uri="{BB962C8B-B14F-4D97-AF65-F5344CB8AC3E}">
        <p14:creationId xmlns:p14="http://schemas.microsoft.com/office/powerpoint/2010/main" val="3454606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None/>
            </a:pPr>
            <a:endParaRPr lang="pt-BR" dirty="0"/>
          </a:p>
        </p:txBody>
      </p:sp>
      <p:sp>
        <p:nvSpPr>
          <p:cNvPr id="4" name="Espaço Reservado para Número de Slide 3"/>
          <p:cNvSpPr>
            <a:spLocks noGrp="1"/>
          </p:cNvSpPr>
          <p:nvPr>
            <p:ph type="sldNum" sz="quarter" idx="10"/>
          </p:nvPr>
        </p:nvSpPr>
        <p:spPr/>
        <p:txBody>
          <a:bodyPr/>
          <a:lstStyle/>
          <a:p>
            <a:fld id="{89989859-ABBA-4B51-8C7A-C53892B6E1F2}" type="slidenum">
              <a:rPr lang="pt-BR" smtClean="0"/>
              <a:pPr/>
              <a:t>23</a:t>
            </a:fld>
            <a:endParaRPr lang="pt-BR"/>
          </a:p>
        </p:txBody>
      </p:sp>
    </p:spTree>
    <p:extLst>
      <p:ext uri="{BB962C8B-B14F-4D97-AF65-F5344CB8AC3E}">
        <p14:creationId xmlns:p14="http://schemas.microsoft.com/office/powerpoint/2010/main" val="351737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BC943-231D-898A-C392-0F631B9C2EA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D900FC5-107D-8A76-5565-DAF45B62E2E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24550B4-4A5D-F6BF-DF72-A382002DBCC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36D261E7-452A-34CF-28B7-891436EC4004}"/>
              </a:ext>
            </a:extLst>
          </p:cNvPr>
          <p:cNvSpPr>
            <a:spLocks noGrp="1"/>
          </p:cNvSpPr>
          <p:nvPr>
            <p:ph type="sldNum" sz="quarter" idx="10"/>
          </p:nvPr>
        </p:nvSpPr>
        <p:spPr/>
        <p:txBody>
          <a:bodyPr/>
          <a:lstStyle/>
          <a:p>
            <a:fld id="{75ED4878-5E09-4F3B-9F2D-6FAC6DC62F1C}" type="slidenum">
              <a:rPr lang="pt-BR" smtClean="0"/>
              <a:pPr/>
              <a:t>29</a:t>
            </a:fld>
            <a:endParaRPr lang="pt-BR"/>
          </a:p>
        </p:txBody>
      </p:sp>
    </p:spTree>
    <p:extLst>
      <p:ext uri="{BB962C8B-B14F-4D97-AF65-F5344CB8AC3E}">
        <p14:creationId xmlns:p14="http://schemas.microsoft.com/office/powerpoint/2010/main" val="401135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5D784-D44D-B012-4F7B-9133B7048AE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4AC9BA8-7B33-51BD-3BAF-35936925C22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6AF2089-AFC1-C781-76BF-B04DF84F19C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CFEC357-0322-424E-6198-8408AF7F918B}"/>
              </a:ext>
            </a:extLst>
          </p:cNvPr>
          <p:cNvSpPr>
            <a:spLocks noGrp="1"/>
          </p:cNvSpPr>
          <p:nvPr>
            <p:ph type="sldNum" sz="quarter" idx="10"/>
          </p:nvPr>
        </p:nvSpPr>
        <p:spPr/>
        <p:txBody>
          <a:bodyPr/>
          <a:lstStyle/>
          <a:p>
            <a:fld id="{75ED4878-5E09-4F3B-9F2D-6FAC6DC62F1C}" type="slidenum">
              <a:rPr lang="pt-BR" smtClean="0"/>
              <a:pPr/>
              <a:t>30</a:t>
            </a:fld>
            <a:endParaRPr lang="pt-BR"/>
          </a:p>
        </p:txBody>
      </p:sp>
    </p:spTree>
    <p:extLst>
      <p:ext uri="{BB962C8B-B14F-4D97-AF65-F5344CB8AC3E}">
        <p14:creationId xmlns:p14="http://schemas.microsoft.com/office/powerpoint/2010/main" val="2626050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B8AAA58-E2F7-4659-A6E2-D99CE373A19E}" type="slidenum">
              <a:rPr lang="pt-BR" smtClean="0"/>
              <a:pPr/>
              <a:t>33</a:t>
            </a:fld>
            <a:endParaRPr lang="pt-BR"/>
          </a:p>
        </p:txBody>
      </p:sp>
    </p:spTree>
    <p:extLst>
      <p:ext uri="{BB962C8B-B14F-4D97-AF65-F5344CB8AC3E}">
        <p14:creationId xmlns:p14="http://schemas.microsoft.com/office/powerpoint/2010/main" val="73040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D6C9415-8A3F-4281-A4EB-DEDBE3872834}" type="slidenum">
              <a:rPr lang="pt-BR" smtClean="0"/>
              <a:t>2</a:t>
            </a:fld>
            <a:endParaRPr lang="pt-BR"/>
          </a:p>
        </p:txBody>
      </p:sp>
    </p:spTree>
    <p:extLst>
      <p:ext uri="{BB962C8B-B14F-4D97-AF65-F5344CB8AC3E}">
        <p14:creationId xmlns:p14="http://schemas.microsoft.com/office/powerpoint/2010/main" val="285371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DF106-846D-C0F6-FD47-B64193FCC42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494E768-9B6E-0E40-C3D4-E50240D4CDC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E55B191-2D33-9663-39EA-16665E0C258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39E279A-A541-D9DC-83BB-318D37413BB3}"/>
              </a:ext>
            </a:extLst>
          </p:cNvPr>
          <p:cNvSpPr>
            <a:spLocks noGrp="1"/>
          </p:cNvSpPr>
          <p:nvPr>
            <p:ph type="sldNum" sz="quarter" idx="5"/>
          </p:nvPr>
        </p:nvSpPr>
        <p:spPr/>
        <p:txBody>
          <a:bodyPr/>
          <a:lstStyle/>
          <a:p>
            <a:fld id="{BD6C9415-8A3F-4281-A4EB-DEDBE3872834}" type="slidenum">
              <a:rPr lang="pt-BR" smtClean="0"/>
              <a:t>3</a:t>
            </a:fld>
            <a:endParaRPr lang="pt-BR"/>
          </a:p>
        </p:txBody>
      </p:sp>
    </p:spTree>
    <p:extLst>
      <p:ext uri="{BB962C8B-B14F-4D97-AF65-F5344CB8AC3E}">
        <p14:creationId xmlns:p14="http://schemas.microsoft.com/office/powerpoint/2010/main" val="341160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58;g1e2535c6723_0_4:notes"/>
          <p:cNvSpPr>
            <a:spLocks noGrp="1" noRot="1" noChangeAspect="1"/>
          </p:cNvSpPr>
          <p:nvPr>
            <p:ph type="sldImg" idx="2"/>
          </p:nvPr>
        </p:nvSpPr>
        <p:spPr>
          <a:noFill/>
          <a:ln>
            <a:headEnd/>
            <a:tailEnd/>
          </a:ln>
        </p:spPr>
      </p:sp>
      <p:sp>
        <p:nvSpPr>
          <p:cNvPr id="17410" name="Google Shape;59;g1e2535c6723_0_4:notes"/>
          <p:cNvSpPr txBox="1">
            <a:spLocks noGrp="1"/>
          </p:cNvSpPr>
          <p:nvPr>
            <p:ph type="body" idx="1"/>
          </p:nvPr>
        </p:nvSpPr>
        <p:spPr>
          <a:ln/>
        </p:spPr>
        <p:txBody>
          <a:bodyPr/>
          <a:lstStyle/>
          <a:p>
            <a:pPr marL="0" indent="0" eaLnBrk="1" hangingPunct="1">
              <a:buSzPts val="1100"/>
            </a:pPr>
            <a:endParaRPr lang="pt-BR" sz="110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f0fc673c2_0_10:notes"/>
          <p:cNvSpPr txBox="1">
            <a:spLocks noGrp="1"/>
          </p:cNvSpPr>
          <p:nvPr>
            <p:ph type="body" idx="1"/>
          </p:nvPr>
        </p:nvSpPr>
        <p:spPr>
          <a:xfrm>
            <a:off x="783125" y="5684240"/>
            <a:ext cx="6264690" cy="5384924"/>
          </a:xfrm>
          <a:prstGeom prst="rect">
            <a:avLst/>
          </a:prstGeom>
          <a:noFill/>
          <a:ln>
            <a:noFill/>
          </a:ln>
        </p:spPr>
        <p:txBody>
          <a:bodyPr spcFirstLastPara="1" wrap="square" lIns="0" tIns="0" rIns="0" bIns="0" anchor="t" anchorCtr="0">
            <a:noAutofit/>
          </a:bodyPr>
          <a:lstStyle/>
          <a:p>
            <a:pPr>
              <a:buSzPts val="1400"/>
            </a:pPr>
            <a:endParaRPr/>
          </a:p>
        </p:txBody>
      </p:sp>
      <p:sp>
        <p:nvSpPr>
          <p:cNvPr id="156" name="Google Shape;156;gdf0fc673c2_0_10:notes"/>
          <p:cNvSpPr>
            <a:spLocks noGrp="1" noRot="1" noChangeAspect="1"/>
          </p:cNvSpPr>
          <p:nvPr>
            <p:ph type="sldImg" idx="2"/>
          </p:nvPr>
        </p:nvSpPr>
        <p:spPr>
          <a:xfrm>
            <a:off x="-71438" y="909638"/>
            <a:ext cx="7974013" cy="4486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503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f0fc673c2_0_10:notes"/>
          <p:cNvSpPr txBox="1">
            <a:spLocks noGrp="1"/>
          </p:cNvSpPr>
          <p:nvPr>
            <p:ph type="body" idx="1"/>
          </p:nvPr>
        </p:nvSpPr>
        <p:spPr>
          <a:xfrm>
            <a:off x="783125" y="5685149"/>
            <a:ext cx="6264690" cy="5385785"/>
          </a:xfrm>
          <a:prstGeom prst="rect">
            <a:avLst/>
          </a:prstGeom>
          <a:noFill/>
          <a:ln>
            <a:noFill/>
          </a:ln>
        </p:spPr>
        <p:txBody>
          <a:bodyPr spcFirstLastPara="1" wrap="square" lIns="0" tIns="0" rIns="0" bIns="0" anchor="t" anchorCtr="0">
            <a:noAutofit/>
          </a:bodyPr>
          <a:lstStyle/>
          <a:p>
            <a:pPr>
              <a:buSzPts val="1400"/>
            </a:pPr>
            <a:endParaRPr/>
          </a:p>
        </p:txBody>
      </p:sp>
      <p:sp>
        <p:nvSpPr>
          <p:cNvPr id="156" name="Google Shape;156;gdf0fc673c2_0_10:notes"/>
          <p:cNvSpPr>
            <a:spLocks noGrp="1" noRot="1" noChangeAspect="1"/>
          </p:cNvSpPr>
          <p:nvPr>
            <p:ph type="sldImg" idx="2"/>
          </p:nvPr>
        </p:nvSpPr>
        <p:spPr>
          <a:xfrm>
            <a:off x="-73025" y="909638"/>
            <a:ext cx="7977188" cy="44878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5189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f0fc673c2_0_10:notes"/>
          <p:cNvSpPr txBox="1">
            <a:spLocks noGrp="1"/>
          </p:cNvSpPr>
          <p:nvPr>
            <p:ph type="body" idx="1"/>
          </p:nvPr>
        </p:nvSpPr>
        <p:spPr>
          <a:xfrm>
            <a:off x="783125" y="5684240"/>
            <a:ext cx="6264690" cy="5384924"/>
          </a:xfrm>
          <a:prstGeom prst="rect">
            <a:avLst/>
          </a:prstGeom>
          <a:noFill/>
          <a:ln>
            <a:noFill/>
          </a:ln>
        </p:spPr>
        <p:txBody>
          <a:bodyPr spcFirstLastPara="1" wrap="square" lIns="0" tIns="0" rIns="0" bIns="0" anchor="t" anchorCtr="0">
            <a:noAutofit/>
          </a:bodyPr>
          <a:lstStyle/>
          <a:p>
            <a:pPr>
              <a:buSzPts val="1400"/>
            </a:pPr>
            <a:endParaRPr/>
          </a:p>
        </p:txBody>
      </p:sp>
      <p:sp>
        <p:nvSpPr>
          <p:cNvPr id="156" name="Google Shape;156;gdf0fc673c2_0_10:notes"/>
          <p:cNvSpPr>
            <a:spLocks noGrp="1" noRot="1" noChangeAspect="1"/>
          </p:cNvSpPr>
          <p:nvPr>
            <p:ph type="sldImg" idx="2"/>
          </p:nvPr>
        </p:nvSpPr>
        <p:spPr>
          <a:xfrm>
            <a:off x="-71438" y="909638"/>
            <a:ext cx="7974013" cy="4486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64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f0fc673c2_0_10:notes"/>
          <p:cNvSpPr txBox="1">
            <a:spLocks noGrp="1"/>
          </p:cNvSpPr>
          <p:nvPr>
            <p:ph type="body" idx="1"/>
          </p:nvPr>
        </p:nvSpPr>
        <p:spPr>
          <a:xfrm>
            <a:off x="783125" y="5684240"/>
            <a:ext cx="6264690" cy="5384924"/>
          </a:xfrm>
          <a:prstGeom prst="rect">
            <a:avLst/>
          </a:prstGeom>
          <a:noFill/>
          <a:ln>
            <a:noFill/>
          </a:ln>
        </p:spPr>
        <p:txBody>
          <a:bodyPr spcFirstLastPara="1" wrap="square" lIns="0" tIns="0" rIns="0" bIns="0" anchor="t" anchorCtr="0">
            <a:noAutofit/>
          </a:bodyPr>
          <a:lstStyle/>
          <a:p>
            <a:pPr>
              <a:buSzPts val="1400"/>
            </a:pPr>
            <a:endParaRPr/>
          </a:p>
        </p:txBody>
      </p:sp>
      <p:sp>
        <p:nvSpPr>
          <p:cNvPr id="156" name="Google Shape;156;gdf0fc673c2_0_10:notes"/>
          <p:cNvSpPr>
            <a:spLocks noGrp="1" noRot="1" noChangeAspect="1"/>
          </p:cNvSpPr>
          <p:nvPr>
            <p:ph type="sldImg" idx="2"/>
          </p:nvPr>
        </p:nvSpPr>
        <p:spPr>
          <a:xfrm>
            <a:off x="-71438" y="909638"/>
            <a:ext cx="7974013" cy="4486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9695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f0fc673c2_0_10:notes"/>
          <p:cNvSpPr txBox="1">
            <a:spLocks noGrp="1"/>
          </p:cNvSpPr>
          <p:nvPr>
            <p:ph type="body" idx="1"/>
          </p:nvPr>
        </p:nvSpPr>
        <p:spPr>
          <a:xfrm>
            <a:off x="783125" y="5684240"/>
            <a:ext cx="6264690" cy="5384924"/>
          </a:xfrm>
          <a:prstGeom prst="rect">
            <a:avLst/>
          </a:prstGeom>
          <a:noFill/>
          <a:ln>
            <a:noFill/>
          </a:ln>
        </p:spPr>
        <p:txBody>
          <a:bodyPr spcFirstLastPara="1" wrap="square" lIns="0" tIns="0" rIns="0" bIns="0" anchor="t" anchorCtr="0">
            <a:noAutofit/>
          </a:bodyPr>
          <a:lstStyle/>
          <a:p>
            <a:pPr>
              <a:buSzPts val="1400"/>
            </a:pPr>
            <a:endParaRPr/>
          </a:p>
        </p:txBody>
      </p:sp>
      <p:sp>
        <p:nvSpPr>
          <p:cNvPr id="156" name="Google Shape;156;gdf0fc673c2_0_10:notes"/>
          <p:cNvSpPr>
            <a:spLocks noGrp="1" noRot="1" noChangeAspect="1"/>
          </p:cNvSpPr>
          <p:nvPr>
            <p:ph type="sldImg" idx="2"/>
          </p:nvPr>
        </p:nvSpPr>
        <p:spPr>
          <a:xfrm>
            <a:off x="-71438" y="909638"/>
            <a:ext cx="7974013" cy="4486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6080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9F3DA017-19C2-4AEB-A297-250EAF0B74BB}" type="datetime1">
              <a:rPr lang="pt-BR" smtClean="0"/>
              <a:pPr/>
              <a:t>29/01/2025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A610D5-5C5E-4512-BBBF-D6D2621B4BD1}" type="slidenum">
              <a:rPr lang="pt-BR" smtClean="0"/>
              <a:pPr/>
              <a:t>‹nº›</a:t>
            </a:fld>
            <a:endParaRPr lang="pt-BR"/>
          </a:p>
        </p:txBody>
      </p:sp>
    </p:spTree>
    <p:extLst>
      <p:ext uri="{BB962C8B-B14F-4D97-AF65-F5344CB8AC3E}">
        <p14:creationId xmlns:p14="http://schemas.microsoft.com/office/powerpoint/2010/main" val="162578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8BABEB-2893-4B94-B6F0-78AB686476FD}" type="datetime1">
              <a:rPr lang="pt-BR" smtClean="0"/>
              <a:pPr/>
              <a:t>29/01/2025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A610D5-5C5E-4512-BBBF-D6D2621B4BD1}" type="slidenum">
              <a:rPr lang="pt-BR" smtClean="0"/>
              <a:pPr/>
              <a:t>‹nº›</a:t>
            </a:fld>
            <a:endParaRPr lang="pt-BR"/>
          </a:p>
        </p:txBody>
      </p:sp>
    </p:spTree>
    <p:extLst>
      <p:ext uri="{BB962C8B-B14F-4D97-AF65-F5344CB8AC3E}">
        <p14:creationId xmlns:p14="http://schemas.microsoft.com/office/powerpoint/2010/main" val="248413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19B448D-171D-4370-9975-4B3B2BE8277F}" type="datetime1">
              <a:rPr lang="pt-BR" smtClean="0"/>
              <a:pPr/>
              <a:t>29/01/2025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A610D5-5C5E-4512-BBBF-D6D2621B4BD1}" type="slidenum">
              <a:rPr lang="pt-BR" smtClean="0"/>
              <a:pPr/>
              <a:t>‹nº›</a:t>
            </a:fld>
            <a:endParaRPr lang="pt-BR"/>
          </a:p>
        </p:txBody>
      </p:sp>
    </p:spTree>
    <p:extLst>
      <p:ext uri="{BB962C8B-B14F-4D97-AF65-F5344CB8AC3E}">
        <p14:creationId xmlns:p14="http://schemas.microsoft.com/office/powerpoint/2010/main" val="135042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73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0074A4B-C6E0-4E95-B9E4-D55966D74B5B}" type="datetime1">
              <a:rPr lang="pt-BR" smtClean="0"/>
              <a:pPr/>
              <a:t>29/01/2025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A610D5-5C5E-4512-BBBF-D6D2621B4BD1}" type="slidenum">
              <a:rPr lang="pt-BR" smtClean="0"/>
              <a:pPr/>
              <a:t>‹nº›</a:t>
            </a:fld>
            <a:endParaRPr lang="pt-BR"/>
          </a:p>
        </p:txBody>
      </p:sp>
    </p:spTree>
    <p:extLst>
      <p:ext uri="{BB962C8B-B14F-4D97-AF65-F5344CB8AC3E}">
        <p14:creationId xmlns:p14="http://schemas.microsoft.com/office/powerpoint/2010/main" val="194921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776AD0AC-6055-429B-81EF-F774641BDD6B}" type="datetime1">
              <a:rPr lang="pt-BR" smtClean="0"/>
              <a:pPr/>
              <a:t>29/01/2025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A610D5-5C5E-4512-BBBF-D6D2621B4BD1}" type="slidenum">
              <a:rPr lang="pt-BR" smtClean="0"/>
              <a:pPr/>
              <a:t>‹nº›</a:t>
            </a:fld>
            <a:endParaRPr lang="pt-BR"/>
          </a:p>
        </p:txBody>
      </p:sp>
    </p:spTree>
    <p:extLst>
      <p:ext uri="{BB962C8B-B14F-4D97-AF65-F5344CB8AC3E}">
        <p14:creationId xmlns:p14="http://schemas.microsoft.com/office/powerpoint/2010/main" val="128894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7D28FA2-C241-4139-A154-0EDA60E9E807}" type="datetime1">
              <a:rPr lang="pt-BR" smtClean="0"/>
              <a:pPr/>
              <a:t>29/01/2025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8A610D5-5C5E-4512-BBBF-D6D2621B4BD1}" type="slidenum">
              <a:rPr lang="pt-BR" smtClean="0"/>
              <a:pPr/>
              <a:t>‹nº›</a:t>
            </a:fld>
            <a:endParaRPr lang="pt-BR"/>
          </a:p>
        </p:txBody>
      </p:sp>
    </p:spTree>
    <p:extLst>
      <p:ext uri="{BB962C8B-B14F-4D97-AF65-F5344CB8AC3E}">
        <p14:creationId xmlns:p14="http://schemas.microsoft.com/office/powerpoint/2010/main" val="336941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5AAA421-5599-4DED-B778-A981BDC716AA}" type="datetime1">
              <a:rPr lang="pt-BR" smtClean="0"/>
              <a:pPr/>
              <a:t>29/01/2025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8A610D5-5C5E-4512-BBBF-D6D2621B4BD1}" type="slidenum">
              <a:rPr lang="pt-BR" smtClean="0"/>
              <a:pPr/>
              <a:t>‹nº›</a:t>
            </a:fld>
            <a:endParaRPr lang="pt-BR"/>
          </a:p>
        </p:txBody>
      </p:sp>
    </p:spTree>
    <p:extLst>
      <p:ext uri="{BB962C8B-B14F-4D97-AF65-F5344CB8AC3E}">
        <p14:creationId xmlns:p14="http://schemas.microsoft.com/office/powerpoint/2010/main" val="328121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139E880-5074-4EC6-9EF8-61131A5F1130}" type="datetime1">
              <a:rPr lang="pt-BR" smtClean="0"/>
              <a:pPr/>
              <a:t>29/01/2025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8A610D5-5C5E-4512-BBBF-D6D2621B4BD1}" type="slidenum">
              <a:rPr lang="pt-BR" smtClean="0"/>
              <a:pPr/>
              <a:t>‹nº›</a:t>
            </a:fld>
            <a:endParaRPr lang="pt-BR"/>
          </a:p>
        </p:txBody>
      </p:sp>
    </p:spTree>
    <p:extLst>
      <p:ext uri="{BB962C8B-B14F-4D97-AF65-F5344CB8AC3E}">
        <p14:creationId xmlns:p14="http://schemas.microsoft.com/office/powerpoint/2010/main" val="303610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6A64D0B-BABD-4E70-979B-FE86C89307E0}" type="datetime1">
              <a:rPr lang="pt-BR" smtClean="0"/>
              <a:pPr/>
              <a:t>29/01/2025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8A610D5-5C5E-4512-BBBF-D6D2621B4BD1}" type="slidenum">
              <a:rPr lang="pt-BR" smtClean="0"/>
              <a:pPr/>
              <a:t>‹nº›</a:t>
            </a:fld>
            <a:endParaRPr lang="pt-BR"/>
          </a:p>
        </p:txBody>
      </p:sp>
    </p:spTree>
    <p:extLst>
      <p:ext uri="{BB962C8B-B14F-4D97-AF65-F5344CB8AC3E}">
        <p14:creationId xmlns:p14="http://schemas.microsoft.com/office/powerpoint/2010/main" val="397793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A8BCF866-AD44-4D38-A077-0A89C356048D}" type="datetime1">
              <a:rPr lang="pt-BR" smtClean="0"/>
              <a:pPr/>
              <a:t>29/01/2025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8A610D5-5C5E-4512-BBBF-D6D2621B4BD1}" type="slidenum">
              <a:rPr lang="pt-BR" smtClean="0"/>
              <a:pPr/>
              <a:t>‹nº›</a:t>
            </a:fld>
            <a:endParaRPr lang="pt-BR"/>
          </a:p>
        </p:txBody>
      </p:sp>
    </p:spTree>
    <p:extLst>
      <p:ext uri="{BB962C8B-B14F-4D97-AF65-F5344CB8AC3E}">
        <p14:creationId xmlns:p14="http://schemas.microsoft.com/office/powerpoint/2010/main" val="40231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CA4A0CCE-86BB-4196-933E-02EA19DA3456}" type="datetime1">
              <a:rPr lang="pt-BR" smtClean="0"/>
              <a:pPr/>
              <a:t>29/01/2025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8A610D5-5C5E-4512-BBBF-D6D2621B4BD1}" type="slidenum">
              <a:rPr lang="pt-BR" smtClean="0"/>
              <a:pPr/>
              <a:t>‹nº›</a:t>
            </a:fld>
            <a:endParaRPr lang="pt-BR"/>
          </a:p>
        </p:txBody>
      </p:sp>
    </p:spTree>
    <p:extLst>
      <p:ext uri="{BB962C8B-B14F-4D97-AF65-F5344CB8AC3E}">
        <p14:creationId xmlns:p14="http://schemas.microsoft.com/office/powerpoint/2010/main" val="50099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AEA8D-4D9C-407A-AEA5-490244BDDA3A}" type="datetime1">
              <a:rPr lang="pt-BR" smtClean="0"/>
              <a:pPr/>
              <a:t>29/01/2025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610D5-5C5E-4512-BBBF-D6D2621B4BD1}" type="slidenum">
              <a:rPr lang="pt-BR" smtClean="0"/>
              <a:pPr/>
              <a:t>‹nº›</a:t>
            </a:fld>
            <a:endParaRPr lang="pt-BR"/>
          </a:p>
        </p:txBody>
      </p:sp>
    </p:spTree>
    <p:extLst>
      <p:ext uri="{BB962C8B-B14F-4D97-AF65-F5344CB8AC3E}">
        <p14:creationId xmlns:p14="http://schemas.microsoft.com/office/powerpoint/2010/main" val="1532392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14/relationships/chartEx" Target="../charts/chartEx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14/relationships/chartEx" Target="../charts/chartEx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sv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CaixaDeTexto 65">
            <a:extLst>
              <a:ext uri="{FF2B5EF4-FFF2-40B4-BE49-F238E27FC236}">
                <a16:creationId xmlns:a16="http://schemas.microsoft.com/office/drawing/2014/main" id="{41381718-97F4-4283-AC86-A2EBDDE15F25}"/>
              </a:ext>
            </a:extLst>
          </p:cNvPr>
          <p:cNvSpPr txBox="1"/>
          <p:nvPr/>
        </p:nvSpPr>
        <p:spPr>
          <a:xfrm>
            <a:off x="1527907" y="3578187"/>
            <a:ext cx="6715722" cy="697370"/>
          </a:xfrm>
          <a:prstGeom prst="rect">
            <a:avLst/>
          </a:prstGeom>
          <a:noFill/>
        </p:spPr>
        <p:txBody>
          <a:bodyPr wrap="square" rtlCol="0">
            <a:spAutoFit/>
          </a:bodyPr>
          <a:lstStyle/>
          <a:p>
            <a:pPr>
              <a:lnSpc>
                <a:spcPts val="5500"/>
              </a:lnSpc>
            </a:pPr>
            <a:r>
              <a:rPr lang="pt-BR" dirty="0">
                <a:solidFill>
                  <a:schemeClr val="tx1">
                    <a:lumMod val="75000"/>
                    <a:lumOff val="25000"/>
                  </a:schemeClr>
                </a:solidFill>
                <a:latin typeface="Montserrat" panose="00000500000000000000" pitchFamily="2" charset="0"/>
                <a:cs typeface="Segoe UI" panose="020B0502040204020203" pitchFamily="34" charset="0"/>
              </a:rPr>
              <a:t>// DATA BASE: 2024 // EDIÇÃO 16</a:t>
            </a:r>
          </a:p>
        </p:txBody>
      </p:sp>
      <p:sp>
        <p:nvSpPr>
          <p:cNvPr id="3" name="Título 1">
            <a:extLst>
              <a:ext uri="{FF2B5EF4-FFF2-40B4-BE49-F238E27FC236}">
                <a16:creationId xmlns:a16="http://schemas.microsoft.com/office/drawing/2014/main" id="{09629186-5274-3CD3-84D4-7841B74DE6D9}"/>
              </a:ext>
            </a:extLst>
          </p:cNvPr>
          <p:cNvSpPr txBox="1">
            <a:spLocks/>
          </p:cNvSpPr>
          <p:nvPr/>
        </p:nvSpPr>
        <p:spPr>
          <a:xfrm>
            <a:off x="1411953" y="826314"/>
            <a:ext cx="4501732" cy="12516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pPr>
              <a:lnSpc>
                <a:spcPts val="12500"/>
              </a:lnSpc>
            </a:pPr>
            <a:r>
              <a:rPr lang="pt-BR" sz="3600" b="0" dirty="0">
                <a:solidFill>
                  <a:schemeClr val="tx1">
                    <a:lumMod val="75000"/>
                    <a:lumOff val="25000"/>
                  </a:schemeClr>
                </a:solidFill>
                <a:latin typeface="Montserrat" panose="00000500000000000000" pitchFamily="2" charset="0"/>
              </a:rPr>
              <a:t>RELATÓRIO DE</a:t>
            </a:r>
          </a:p>
        </p:txBody>
      </p:sp>
      <p:sp>
        <p:nvSpPr>
          <p:cNvPr id="4" name="Título 1">
            <a:extLst>
              <a:ext uri="{FF2B5EF4-FFF2-40B4-BE49-F238E27FC236}">
                <a16:creationId xmlns:a16="http://schemas.microsoft.com/office/drawing/2014/main" id="{84E8A330-3F9B-5FE3-9160-DC98BB55BED2}"/>
              </a:ext>
            </a:extLst>
          </p:cNvPr>
          <p:cNvSpPr txBox="1">
            <a:spLocks/>
          </p:cNvSpPr>
          <p:nvPr/>
        </p:nvSpPr>
        <p:spPr>
          <a:xfrm>
            <a:off x="1411953" y="2089596"/>
            <a:ext cx="8999422" cy="1891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700"/>
              </a:lnSpc>
              <a:defRPr/>
            </a:pPr>
            <a:r>
              <a:rPr lang="pt-BR" sz="7200" b="1" spc="-160" dirty="0">
                <a:solidFill>
                  <a:schemeClr val="tx1">
                    <a:lumMod val="75000"/>
                    <a:lumOff val="25000"/>
                  </a:schemeClr>
                </a:solidFill>
                <a:latin typeface="Montserrat ExtraBold" panose="00000900000000000000" pitchFamily="2" charset="0"/>
                <a:cs typeface="Segoe UI" panose="020B0502040204020203" pitchFamily="34" charset="0"/>
              </a:rPr>
              <a:t>TRANSPARÊNCIA FISCAL</a:t>
            </a:r>
          </a:p>
        </p:txBody>
      </p:sp>
      <p:grpSp>
        <p:nvGrpSpPr>
          <p:cNvPr id="7" name="Grupo 49">
            <a:extLst>
              <a:ext uri="{FF2B5EF4-FFF2-40B4-BE49-F238E27FC236}">
                <a16:creationId xmlns:a16="http://schemas.microsoft.com/office/drawing/2014/main" id="{13D733A5-E2E5-90F2-93CA-78EDE8EBCD03}"/>
              </a:ext>
            </a:extLst>
          </p:cNvPr>
          <p:cNvGrpSpPr/>
          <p:nvPr/>
        </p:nvGrpSpPr>
        <p:grpSpPr>
          <a:xfrm>
            <a:off x="0" y="6490741"/>
            <a:ext cx="12192000" cy="382249"/>
            <a:chOff x="930994" y="3213319"/>
            <a:chExt cx="3191400" cy="165825"/>
          </a:xfrm>
        </p:grpSpPr>
        <p:sp>
          <p:nvSpPr>
            <p:cNvPr id="9" name="Google Shape;121;p27">
              <a:extLst>
                <a:ext uri="{FF2B5EF4-FFF2-40B4-BE49-F238E27FC236}">
                  <a16:creationId xmlns:a16="http://schemas.microsoft.com/office/drawing/2014/main" id="{E41D1316-D016-1FE6-1A09-84E337D5C4AD}"/>
                </a:ext>
              </a:extLst>
            </p:cNvPr>
            <p:cNvSpPr/>
            <p:nvPr/>
          </p:nvSpPr>
          <p:spPr>
            <a:xfrm>
              <a:off x="930994" y="3213319"/>
              <a:ext cx="1063800" cy="165825"/>
            </a:xfrm>
            <a:prstGeom prst="rect">
              <a:avLst/>
            </a:prstGeom>
            <a:solidFill>
              <a:srgbClr val="C2CC5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122;p27">
              <a:extLst>
                <a:ext uri="{FF2B5EF4-FFF2-40B4-BE49-F238E27FC236}">
                  <a16:creationId xmlns:a16="http://schemas.microsoft.com/office/drawing/2014/main" id="{DE86B206-29C1-5C5E-8C2A-71C339A4B977}"/>
                </a:ext>
              </a:extLst>
            </p:cNvPr>
            <p:cNvSpPr/>
            <p:nvPr/>
          </p:nvSpPr>
          <p:spPr>
            <a:xfrm>
              <a:off x="1994794" y="3213319"/>
              <a:ext cx="1063800" cy="165825"/>
            </a:xfrm>
            <a:prstGeom prst="rect">
              <a:avLst/>
            </a:prstGeom>
            <a:solidFill>
              <a:srgbClr val="C2374B"/>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123;p27">
              <a:extLst>
                <a:ext uri="{FF2B5EF4-FFF2-40B4-BE49-F238E27FC236}">
                  <a16:creationId xmlns:a16="http://schemas.microsoft.com/office/drawing/2014/main" id="{9CE4CEB0-B7F5-F179-8D44-05F4FD3CBB8C}"/>
                </a:ext>
              </a:extLst>
            </p:cNvPr>
            <p:cNvSpPr/>
            <p:nvPr/>
          </p:nvSpPr>
          <p:spPr>
            <a:xfrm>
              <a:off x="3058594" y="3213319"/>
              <a:ext cx="1063800" cy="165825"/>
            </a:xfrm>
            <a:prstGeom prst="rect">
              <a:avLst/>
            </a:prstGeom>
            <a:solidFill>
              <a:srgbClr val="FCC7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Imagem 7" descr="Imagem de desenho animado&#10;&#10;Descrição gerada automaticamente com confiança média">
            <a:extLst>
              <a:ext uri="{FF2B5EF4-FFF2-40B4-BE49-F238E27FC236}">
                <a16:creationId xmlns:a16="http://schemas.microsoft.com/office/drawing/2014/main" id="{BD1D2517-E16B-8581-FBB6-88780D23A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184" y="4682835"/>
            <a:ext cx="3170504" cy="1646083"/>
          </a:xfrm>
          <a:prstGeom prst="rect">
            <a:avLst/>
          </a:prstGeom>
        </p:spPr>
      </p:pic>
    </p:spTree>
    <p:extLst>
      <p:ext uri="{BB962C8B-B14F-4D97-AF65-F5344CB8AC3E}">
        <p14:creationId xmlns:p14="http://schemas.microsoft.com/office/powerpoint/2010/main" val="313880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66" name="Imagem 65">
            <a:extLst>
              <a:ext uri="{FF2B5EF4-FFF2-40B4-BE49-F238E27FC236}">
                <a16:creationId xmlns:a16="http://schemas.microsoft.com/office/drawing/2014/main" id="{8356CE77-6609-4F72-A4E2-9761D5F0C6FC}"/>
              </a:ext>
            </a:extLst>
          </p:cNvPr>
          <p:cNvPicPr/>
          <p:nvPr/>
        </p:nvPicPr>
        <p:blipFill>
          <a:blip r:embed="rId3" cstate="print"/>
          <a:stretch/>
        </p:blipFill>
        <p:spPr>
          <a:xfrm>
            <a:off x="200964" y="6605288"/>
            <a:ext cx="726017" cy="151292"/>
          </a:xfrm>
          <a:prstGeom prst="rect">
            <a:avLst/>
          </a:prstGeom>
          <a:ln>
            <a:noFill/>
          </a:ln>
        </p:spPr>
      </p:pic>
      <p:sp>
        <p:nvSpPr>
          <p:cNvPr id="7" name="Retângulo 6">
            <a:extLst>
              <a:ext uri="{FF2B5EF4-FFF2-40B4-BE49-F238E27FC236}">
                <a16:creationId xmlns:a16="http://schemas.microsoft.com/office/drawing/2014/main" id="{64E79833-B8AD-426B-86C1-F26619D0464C}"/>
              </a:ext>
            </a:extLst>
          </p:cNvPr>
          <p:cNvSpPr/>
          <p:nvPr/>
        </p:nvSpPr>
        <p:spPr>
          <a:xfrm>
            <a:off x="8789855" y="2562423"/>
            <a:ext cx="2599876" cy="2985433"/>
          </a:xfrm>
          <a:prstGeom prst="rect">
            <a:avLst/>
          </a:prstGeom>
        </p:spPr>
        <p:txBody>
          <a:bodyPr wrap="square" lIns="91440" tIns="45720" rIns="91440" bIns="45720" anchor="t">
            <a:spAutoFit/>
          </a:bodyPr>
          <a:lstStyle/>
          <a:p>
            <a:pPr marL="27450" algn="ctr">
              <a:spcBef>
                <a:spcPts val="1200"/>
              </a:spcBef>
              <a:spcAft>
                <a:spcPts val="1200"/>
              </a:spcAft>
            </a:pPr>
            <a:r>
              <a:rPr lang="pt-BR" sz="1600" b="1" dirty="0">
                <a:solidFill>
                  <a:schemeClr val="tx1">
                    <a:lumMod val="75000"/>
                    <a:lumOff val="25000"/>
                  </a:schemeClr>
                </a:solidFill>
                <a:latin typeface="Montserrat"/>
                <a:cs typeface="Segoe UI"/>
              </a:rPr>
              <a:t>Aumento decorre principalmente dos seguintes fatores:</a:t>
            </a:r>
          </a:p>
          <a:p>
            <a:pPr algn="ctr">
              <a:spcAft>
                <a:spcPts val="1200"/>
              </a:spcAft>
              <a:buClr>
                <a:srgbClr val="FCA400"/>
              </a:buClr>
              <a:buFont typeface="Symbol" panose="05050102010706020507" pitchFamily="18" charset="2"/>
              <a:buChar char=""/>
            </a:pP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 Aumento das receitas tributárias líquidas e de transferências, que mais que compensaram a queda nas receitas patrimoniais em relação a 2023. As receitas patrimoniais do 2023 foram afetadas por receitas extraordinárias e sem efeito caixa</a:t>
            </a:r>
          </a:p>
        </p:txBody>
      </p:sp>
      <p:sp>
        <p:nvSpPr>
          <p:cNvPr id="9" name="Retângulo 8">
            <a:extLst>
              <a:ext uri="{FF2B5EF4-FFF2-40B4-BE49-F238E27FC236}">
                <a16:creationId xmlns:a16="http://schemas.microsoft.com/office/drawing/2014/main" id="{3501FE28-30B5-4947-B8DD-A1805C0CC80B}"/>
              </a:ext>
            </a:extLst>
          </p:cNvPr>
          <p:cNvSpPr/>
          <p:nvPr/>
        </p:nvSpPr>
        <p:spPr>
          <a:xfrm>
            <a:off x="1492316" y="5592955"/>
            <a:ext cx="5130671" cy="584775"/>
          </a:xfrm>
          <a:prstGeom prst="rect">
            <a:avLst/>
          </a:prstGeom>
        </p:spPr>
        <p:txBody>
          <a:bodyPr wrap="square" lIns="91440" tIns="45720" rIns="91440" bIns="45720" anchor="t">
            <a:spAutoFit/>
          </a:bodyPr>
          <a:lstStyle/>
          <a:p>
            <a:r>
              <a:rPr lang="pt-BR" sz="1600" b="1" dirty="0">
                <a:solidFill>
                  <a:schemeClr val="tx1">
                    <a:lumMod val="75000"/>
                    <a:lumOff val="25000"/>
                  </a:schemeClr>
                </a:solidFill>
                <a:latin typeface="Montserrat"/>
                <a:cs typeface="Segoe UI"/>
              </a:rPr>
              <a:t>RCL é a referência para aplicação dos limites da Lei de Responsabilidade Fiscal (LRF)</a:t>
            </a:r>
          </a:p>
        </p:txBody>
      </p:sp>
      <p:grpSp>
        <p:nvGrpSpPr>
          <p:cNvPr id="5" name="Grupo 780">
            <a:extLst>
              <a:ext uri="{FF2B5EF4-FFF2-40B4-BE49-F238E27FC236}">
                <a16:creationId xmlns:a16="http://schemas.microsoft.com/office/drawing/2014/main" id="{FAD1E49E-97F3-CB1B-99A9-4547FCBAE34F}"/>
              </a:ext>
            </a:extLst>
          </p:cNvPr>
          <p:cNvGrpSpPr/>
          <p:nvPr/>
        </p:nvGrpSpPr>
        <p:grpSpPr>
          <a:xfrm>
            <a:off x="802269" y="5592955"/>
            <a:ext cx="578491" cy="523221"/>
            <a:chOff x="4719638" y="4368800"/>
            <a:chExt cx="498475" cy="450850"/>
          </a:xfrm>
          <a:solidFill>
            <a:srgbClr val="FCA400"/>
          </a:solidFill>
        </p:grpSpPr>
        <p:sp>
          <p:nvSpPr>
            <p:cNvPr id="6" name="Freeform 210">
              <a:extLst>
                <a:ext uri="{FF2B5EF4-FFF2-40B4-BE49-F238E27FC236}">
                  <a16:creationId xmlns:a16="http://schemas.microsoft.com/office/drawing/2014/main" id="{FF5DACD6-E570-56EC-5BC5-4B1EF6017C19}"/>
                </a:ext>
              </a:extLst>
            </p:cNvPr>
            <p:cNvSpPr>
              <a:spLocks noEditPoints="1"/>
            </p:cNvSpPr>
            <p:nvPr/>
          </p:nvSpPr>
          <p:spPr bwMode="auto">
            <a:xfrm>
              <a:off x="4719638" y="4368800"/>
              <a:ext cx="498475" cy="450850"/>
            </a:xfrm>
            <a:custGeom>
              <a:avLst/>
              <a:gdLst>
                <a:gd name="T0" fmla="*/ 1 w 1019"/>
                <a:gd name="T1" fmla="*/ 789 h 922"/>
                <a:gd name="T2" fmla="*/ 35 w 1019"/>
                <a:gd name="T3" fmla="*/ 879 h 922"/>
                <a:gd name="T4" fmla="*/ 104 w 1019"/>
                <a:gd name="T5" fmla="*/ 919 h 922"/>
                <a:gd name="T6" fmla="*/ 885 w 1019"/>
                <a:gd name="T7" fmla="*/ 922 h 922"/>
                <a:gd name="T8" fmla="*/ 938 w 1019"/>
                <a:gd name="T9" fmla="*/ 911 h 922"/>
                <a:gd name="T10" fmla="*/ 1019 w 1019"/>
                <a:gd name="T11" fmla="*/ 801 h 922"/>
                <a:gd name="T12" fmla="*/ 1011 w 1019"/>
                <a:gd name="T13" fmla="*/ 745 h 922"/>
                <a:gd name="T14" fmla="*/ 999 w 1019"/>
                <a:gd name="T15" fmla="*/ 719 h 922"/>
                <a:gd name="T16" fmla="*/ 872 w 1019"/>
                <a:gd name="T17" fmla="*/ 499 h 922"/>
                <a:gd name="T18" fmla="*/ 853 w 1019"/>
                <a:gd name="T19" fmla="*/ 467 h 922"/>
                <a:gd name="T20" fmla="*/ 837 w 1019"/>
                <a:gd name="T21" fmla="*/ 439 h 922"/>
                <a:gd name="T22" fmla="*/ 820 w 1019"/>
                <a:gd name="T23" fmla="*/ 409 h 922"/>
                <a:gd name="T24" fmla="*/ 761 w 1019"/>
                <a:gd name="T25" fmla="*/ 306 h 922"/>
                <a:gd name="T26" fmla="*/ 738 w 1019"/>
                <a:gd name="T27" fmla="*/ 267 h 922"/>
                <a:gd name="T28" fmla="*/ 717 w 1019"/>
                <a:gd name="T29" fmla="*/ 229 h 922"/>
                <a:gd name="T30" fmla="*/ 701 w 1019"/>
                <a:gd name="T31" fmla="*/ 203 h 922"/>
                <a:gd name="T32" fmla="*/ 638 w 1019"/>
                <a:gd name="T33" fmla="*/ 93 h 922"/>
                <a:gd name="T34" fmla="*/ 630 w 1019"/>
                <a:gd name="T35" fmla="*/ 80 h 922"/>
                <a:gd name="T36" fmla="*/ 603 w 1019"/>
                <a:gd name="T37" fmla="*/ 42 h 922"/>
                <a:gd name="T38" fmla="*/ 483 w 1019"/>
                <a:gd name="T39" fmla="*/ 6 h 922"/>
                <a:gd name="T40" fmla="*/ 382 w 1019"/>
                <a:gd name="T41" fmla="*/ 93 h 922"/>
                <a:gd name="T42" fmla="*/ 366 w 1019"/>
                <a:gd name="T43" fmla="*/ 120 h 922"/>
                <a:gd name="T44" fmla="*/ 306 w 1019"/>
                <a:gd name="T45" fmla="*/ 224 h 922"/>
                <a:gd name="T46" fmla="*/ 235 w 1019"/>
                <a:gd name="T47" fmla="*/ 347 h 922"/>
                <a:gd name="T48" fmla="*/ 228 w 1019"/>
                <a:gd name="T49" fmla="*/ 360 h 922"/>
                <a:gd name="T50" fmla="*/ 213 w 1019"/>
                <a:gd name="T51" fmla="*/ 385 h 922"/>
                <a:gd name="T52" fmla="*/ 150 w 1019"/>
                <a:gd name="T53" fmla="*/ 496 h 922"/>
                <a:gd name="T54" fmla="*/ 19 w 1019"/>
                <a:gd name="T55" fmla="*/ 721 h 922"/>
                <a:gd name="T56" fmla="*/ 1 w 1019"/>
                <a:gd name="T57" fmla="*/ 778 h 922"/>
                <a:gd name="T58" fmla="*/ 77 w 1019"/>
                <a:gd name="T59" fmla="*/ 784 h 922"/>
                <a:gd name="T60" fmla="*/ 123 w 1019"/>
                <a:gd name="T61" fmla="*/ 695 h 922"/>
                <a:gd name="T62" fmla="*/ 132 w 1019"/>
                <a:gd name="T63" fmla="*/ 679 h 922"/>
                <a:gd name="T64" fmla="*/ 217 w 1019"/>
                <a:gd name="T65" fmla="*/ 531 h 922"/>
                <a:gd name="T66" fmla="*/ 237 w 1019"/>
                <a:gd name="T67" fmla="*/ 497 h 922"/>
                <a:gd name="T68" fmla="*/ 317 w 1019"/>
                <a:gd name="T69" fmla="*/ 358 h 922"/>
                <a:gd name="T70" fmla="*/ 434 w 1019"/>
                <a:gd name="T71" fmla="*/ 156 h 922"/>
                <a:gd name="T72" fmla="*/ 479 w 1019"/>
                <a:gd name="T73" fmla="*/ 89 h 922"/>
                <a:gd name="T74" fmla="*/ 542 w 1019"/>
                <a:gd name="T75" fmla="*/ 90 h 922"/>
                <a:gd name="T76" fmla="*/ 586 w 1019"/>
                <a:gd name="T77" fmla="*/ 158 h 922"/>
                <a:gd name="T78" fmla="*/ 683 w 1019"/>
                <a:gd name="T79" fmla="*/ 325 h 922"/>
                <a:gd name="T80" fmla="*/ 785 w 1019"/>
                <a:gd name="T81" fmla="*/ 501 h 922"/>
                <a:gd name="T82" fmla="*/ 788 w 1019"/>
                <a:gd name="T83" fmla="*/ 507 h 922"/>
                <a:gd name="T84" fmla="*/ 800 w 1019"/>
                <a:gd name="T85" fmla="*/ 527 h 922"/>
                <a:gd name="T86" fmla="*/ 942 w 1019"/>
                <a:gd name="T87" fmla="*/ 793 h 922"/>
                <a:gd name="T88" fmla="*/ 923 w 1019"/>
                <a:gd name="T89" fmla="*/ 831 h 922"/>
                <a:gd name="T90" fmla="*/ 133 w 1019"/>
                <a:gd name="T91" fmla="*/ 845 h 922"/>
                <a:gd name="T92" fmla="*/ 94 w 1019"/>
                <a:gd name="T93" fmla="*/ 83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922">
                  <a:moveTo>
                    <a:pt x="1" y="778"/>
                  </a:moveTo>
                  <a:lnTo>
                    <a:pt x="1" y="789"/>
                  </a:lnTo>
                  <a:cubicBezTo>
                    <a:pt x="0" y="804"/>
                    <a:pt x="0" y="810"/>
                    <a:pt x="6" y="829"/>
                  </a:cubicBezTo>
                  <a:cubicBezTo>
                    <a:pt x="12" y="847"/>
                    <a:pt x="22" y="865"/>
                    <a:pt x="35" y="879"/>
                  </a:cubicBezTo>
                  <a:cubicBezTo>
                    <a:pt x="48" y="893"/>
                    <a:pt x="63" y="904"/>
                    <a:pt x="80" y="911"/>
                  </a:cubicBezTo>
                  <a:cubicBezTo>
                    <a:pt x="87" y="914"/>
                    <a:pt x="95" y="917"/>
                    <a:pt x="104" y="919"/>
                  </a:cubicBezTo>
                  <a:cubicBezTo>
                    <a:pt x="112" y="921"/>
                    <a:pt x="122" y="922"/>
                    <a:pt x="131" y="922"/>
                  </a:cubicBezTo>
                  <a:lnTo>
                    <a:pt x="885" y="922"/>
                  </a:lnTo>
                  <a:cubicBezTo>
                    <a:pt x="896" y="922"/>
                    <a:pt x="905" y="921"/>
                    <a:pt x="914" y="919"/>
                  </a:cubicBezTo>
                  <a:cubicBezTo>
                    <a:pt x="923" y="917"/>
                    <a:pt x="931" y="914"/>
                    <a:pt x="938" y="911"/>
                  </a:cubicBezTo>
                  <a:cubicBezTo>
                    <a:pt x="960" y="903"/>
                    <a:pt x="981" y="886"/>
                    <a:pt x="995" y="865"/>
                  </a:cubicBezTo>
                  <a:cubicBezTo>
                    <a:pt x="1010" y="845"/>
                    <a:pt x="1019" y="822"/>
                    <a:pt x="1019" y="801"/>
                  </a:cubicBezTo>
                  <a:lnTo>
                    <a:pt x="1019" y="793"/>
                  </a:lnTo>
                  <a:cubicBezTo>
                    <a:pt x="1019" y="775"/>
                    <a:pt x="1019" y="764"/>
                    <a:pt x="1011" y="745"/>
                  </a:cubicBezTo>
                  <a:cubicBezTo>
                    <a:pt x="1009" y="739"/>
                    <a:pt x="1007" y="735"/>
                    <a:pt x="1005" y="731"/>
                  </a:cubicBezTo>
                  <a:cubicBezTo>
                    <a:pt x="1004" y="727"/>
                    <a:pt x="1001" y="723"/>
                    <a:pt x="999" y="719"/>
                  </a:cubicBezTo>
                  <a:lnTo>
                    <a:pt x="879" y="512"/>
                  </a:lnTo>
                  <a:cubicBezTo>
                    <a:pt x="876" y="508"/>
                    <a:pt x="874" y="504"/>
                    <a:pt x="872" y="499"/>
                  </a:cubicBezTo>
                  <a:cubicBezTo>
                    <a:pt x="868" y="492"/>
                    <a:pt x="864" y="484"/>
                    <a:pt x="858" y="475"/>
                  </a:cubicBezTo>
                  <a:cubicBezTo>
                    <a:pt x="856" y="473"/>
                    <a:pt x="855" y="470"/>
                    <a:pt x="853" y="467"/>
                  </a:cubicBezTo>
                  <a:cubicBezTo>
                    <a:pt x="851" y="462"/>
                    <a:pt x="847" y="455"/>
                    <a:pt x="843" y="449"/>
                  </a:cubicBezTo>
                  <a:cubicBezTo>
                    <a:pt x="838" y="443"/>
                    <a:pt x="837" y="442"/>
                    <a:pt x="837" y="439"/>
                  </a:cubicBezTo>
                  <a:cubicBezTo>
                    <a:pt x="836" y="438"/>
                    <a:pt x="836" y="437"/>
                    <a:pt x="835" y="435"/>
                  </a:cubicBezTo>
                  <a:lnTo>
                    <a:pt x="820" y="409"/>
                  </a:lnTo>
                  <a:cubicBezTo>
                    <a:pt x="812" y="396"/>
                    <a:pt x="803" y="380"/>
                    <a:pt x="794" y="364"/>
                  </a:cubicBezTo>
                  <a:cubicBezTo>
                    <a:pt x="782" y="343"/>
                    <a:pt x="770" y="321"/>
                    <a:pt x="761" y="306"/>
                  </a:cubicBezTo>
                  <a:cubicBezTo>
                    <a:pt x="756" y="299"/>
                    <a:pt x="749" y="287"/>
                    <a:pt x="746" y="280"/>
                  </a:cubicBezTo>
                  <a:cubicBezTo>
                    <a:pt x="744" y="276"/>
                    <a:pt x="741" y="271"/>
                    <a:pt x="738" y="267"/>
                  </a:cubicBezTo>
                  <a:cubicBezTo>
                    <a:pt x="736" y="263"/>
                    <a:pt x="733" y="258"/>
                    <a:pt x="731" y="254"/>
                  </a:cubicBezTo>
                  <a:lnTo>
                    <a:pt x="717" y="229"/>
                  </a:lnTo>
                  <a:cubicBezTo>
                    <a:pt x="714" y="224"/>
                    <a:pt x="711" y="219"/>
                    <a:pt x="708" y="214"/>
                  </a:cubicBezTo>
                  <a:cubicBezTo>
                    <a:pt x="706" y="210"/>
                    <a:pt x="704" y="207"/>
                    <a:pt x="701" y="203"/>
                  </a:cubicBezTo>
                  <a:cubicBezTo>
                    <a:pt x="692" y="192"/>
                    <a:pt x="651" y="117"/>
                    <a:pt x="641" y="99"/>
                  </a:cubicBezTo>
                  <a:cubicBezTo>
                    <a:pt x="640" y="96"/>
                    <a:pt x="639" y="95"/>
                    <a:pt x="638" y="93"/>
                  </a:cubicBezTo>
                  <a:cubicBezTo>
                    <a:pt x="637" y="92"/>
                    <a:pt x="636" y="90"/>
                    <a:pt x="634" y="87"/>
                  </a:cubicBezTo>
                  <a:cubicBezTo>
                    <a:pt x="633" y="85"/>
                    <a:pt x="631" y="82"/>
                    <a:pt x="630" y="80"/>
                  </a:cubicBezTo>
                  <a:cubicBezTo>
                    <a:pt x="629" y="78"/>
                    <a:pt x="628" y="76"/>
                    <a:pt x="627" y="74"/>
                  </a:cubicBezTo>
                  <a:cubicBezTo>
                    <a:pt x="620" y="62"/>
                    <a:pt x="612" y="51"/>
                    <a:pt x="603" y="42"/>
                  </a:cubicBezTo>
                  <a:cubicBezTo>
                    <a:pt x="594" y="32"/>
                    <a:pt x="584" y="24"/>
                    <a:pt x="570" y="17"/>
                  </a:cubicBezTo>
                  <a:cubicBezTo>
                    <a:pt x="542" y="3"/>
                    <a:pt x="512" y="0"/>
                    <a:pt x="483" y="6"/>
                  </a:cubicBezTo>
                  <a:cubicBezTo>
                    <a:pt x="454" y="12"/>
                    <a:pt x="427" y="28"/>
                    <a:pt x="407" y="52"/>
                  </a:cubicBezTo>
                  <a:cubicBezTo>
                    <a:pt x="399" y="62"/>
                    <a:pt x="389" y="79"/>
                    <a:pt x="382" y="93"/>
                  </a:cubicBezTo>
                  <a:lnTo>
                    <a:pt x="377" y="101"/>
                  </a:lnTo>
                  <a:lnTo>
                    <a:pt x="366" y="120"/>
                  </a:lnTo>
                  <a:cubicBezTo>
                    <a:pt x="360" y="131"/>
                    <a:pt x="353" y="142"/>
                    <a:pt x="347" y="153"/>
                  </a:cubicBezTo>
                  <a:cubicBezTo>
                    <a:pt x="334" y="176"/>
                    <a:pt x="320" y="200"/>
                    <a:pt x="306" y="224"/>
                  </a:cubicBezTo>
                  <a:cubicBezTo>
                    <a:pt x="289" y="253"/>
                    <a:pt x="272" y="281"/>
                    <a:pt x="258" y="307"/>
                  </a:cubicBezTo>
                  <a:cubicBezTo>
                    <a:pt x="250" y="320"/>
                    <a:pt x="243" y="334"/>
                    <a:pt x="235" y="347"/>
                  </a:cubicBezTo>
                  <a:cubicBezTo>
                    <a:pt x="233" y="350"/>
                    <a:pt x="232" y="352"/>
                    <a:pt x="231" y="355"/>
                  </a:cubicBezTo>
                  <a:lnTo>
                    <a:pt x="228" y="360"/>
                  </a:lnTo>
                  <a:lnTo>
                    <a:pt x="222" y="370"/>
                  </a:lnTo>
                  <a:cubicBezTo>
                    <a:pt x="219" y="374"/>
                    <a:pt x="216" y="379"/>
                    <a:pt x="213" y="385"/>
                  </a:cubicBezTo>
                  <a:cubicBezTo>
                    <a:pt x="194" y="420"/>
                    <a:pt x="174" y="454"/>
                    <a:pt x="155" y="489"/>
                  </a:cubicBezTo>
                  <a:cubicBezTo>
                    <a:pt x="153" y="492"/>
                    <a:pt x="152" y="494"/>
                    <a:pt x="150" y="496"/>
                  </a:cubicBezTo>
                  <a:cubicBezTo>
                    <a:pt x="149" y="497"/>
                    <a:pt x="148" y="499"/>
                    <a:pt x="147" y="500"/>
                  </a:cubicBezTo>
                  <a:lnTo>
                    <a:pt x="19" y="721"/>
                  </a:lnTo>
                  <a:cubicBezTo>
                    <a:pt x="15" y="729"/>
                    <a:pt x="9" y="741"/>
                    <a:pt x="5" y="753"/>
                  </a:cubicBezTo>
                  <a:cubicBezTo>
                    <a:pt x="3" y="761"/>
                    <a:pt x="1" y="770"/>
                    <a:pt x="1" y="778"/>
                  </a:cubicBezTo>
                  <a:close/>
                  <a:moveTo>
                    <a:pt x="80" y="808"/>
                  </a:moveTo>
                  <a:cubicBezTo>
                    <a:pt x="78" y="800"/>
                    <a:pt x="77" y="792"/>
                    <a:pt x="77" y="784"/>
                  </a:cubicBezTo>
                  <a:cubicBezTo>
                    <a:pt x="77" y="772"/>
                    <a:pt x="103" y="728"/>
                    <a:pt x="116" y="706"/>
                  </a:cubicBezTo>
                  <a:lnTo>
                    <a:pt x="123" y="695"/>
                  </a:lnTo>
                  <a:cubicBezTo>
                    <a:pt x="125" y="692"/>
                    <a:pt x="126" y="690"/>
                    <a:pt x="127" y="688"/>
                  </a:cubicBezTo>
                  <a:cubicBezTo>
                    <a:pt x="129" y="684"/>
                    <a:pt x="131" y="682"/>
                    <a:pt x="132" y="679"/>
                  </a:cubicBezTo>
                  <a:lnTo>
                    <a:pt x="134" y="675"/>
                  </a:lnTo>
                  <a:cubicBezTo>
                    <a:pt x="144" y="659"/>
                    <a:pt x="202" y="547"/>
                    <a:pt x="217" y="531"/>
                  </a:cubicBezTo>
                  <a:cubicBezTo>
                    <a:pt x="220" y="527"/>
                    <a:pt x="221" y="524"/>
                    <a:pt x="222" y="522"/>
                  </a:cubicBezTo>
                  <a:cubicBezTo>
                    <a:pt x="224" y="516"/>
                    <a:pt x="227" y="510"/>
                    <a:pt x="237" y="497"/>
                  </a:cubicBezTo>
                  <a:cubicBezTo>
                    <a:pt x="262" y="451"/>
                    <a:pt x="286" y="411"/>
                    <a:pt x="313" y="365"/>
                  </a:cubicBezTo>
                  <a:cubicBezTo>
                    <a:pt x="315" y="362"/>
                    <a:pt x="316" y="360"/>
                    <a:pt x="317" y="358"/>
                  </a:cubicBezTo>
                  <a:cubicBezTo>
                    <a:pt x="318" y="357"/>
                    <a:pt x="319" y="355"/>
                    <a:pt x="320" y="354"/>
                  </a:cubicBezTo>
                  <a:lnTo>
                    <a:pt x="434" y="156"/>
                  </a:lnTo>
                  <a:lnTo>
                    <a:pt x="439" y="147"/>
                  </a:lnTo>
                  <a:cubicBezTo>
                    <a:pt x="449" y="128"/>
                    <a:pt x="465" y="98"/>
                    <a:pt x="479" y="89"/>
                  </a:cubicBezTo>
                  <a:cubicBezTo>
                    <a:pt x="489" y="82"/>
                    <a:pt x="500" y="79"/>
                    <a:pt x="511" y="80"/>
                  </a:cubicBezTo>
                  <a:cubicBezTo>
                    <a:pt x="522" y="80"/>
                    <a:pt x="532" y="83"/>
                    <a:pt x="542" y="90"/>
                  </a:cubicBezTo>
                  <a:cubicBezTo>
                    <a:pt x="555" y="99"/>
                    <a:pt x="570" y="128"/>
                    <a:pt x="581" y="147"/>
                  </a:cubicBezTo>
                  <a:lnTo>
                    <a:pt x="586" y="158"/>
                  </a:lnTo>
                  <a:lnTo>
                    <a:pt x="650" y="268"/>
                  </a:lnTo>
                  <a:cubicBezTo>
                    <a:pt x="661" y="285"/>
                    <a:pt x="672" y="305"/>
                    <a:pt x="683" y="325"/>
                  </a:cubicBezTo>
                  <a:cubicBezTo>
                    <a:pt x="693" y="343"/>
                    <a:pt x="703" y="361"/>
                    <a:pt x="714" y="378"/>
                  </a:cubicBezTo>
                  <a:lnTo>
                    <a:pt x="785" y="501"/>
                  </a:lnTo>
                  <a:lnTo>
                    <a:pt x="785" y="501"/>
                  </a:lnTo>
                  <a:cubicBezTo>
                    <a:pt x="786" y="503"/>
                    <a:pt x="787" y="505"/>
                    <a:pt x="788" y="507"/>
                  </a:cubicBezTo>
                  <a:cubicBezTo>
                    <a:pt x="789" y="508"/>
                    <a:pt x="790" y="510"/>
                    <a:pt x="791" y="512"/>
                  </a:cubicBezTo>
                  <a:cubicBezTo>
                    <a:pt x="794" y="517"/>
                    <a:pt x="797" y="522"/>
                    <a:pt x="800" y="527"/>
                  </a:cubicBezTo>
                  <a:cubicBezTo>
                    <a:pt x="845" y="602"/>
                    <a:pt x="888" y="679"/>
                    <a:pt x="931" y="755"/>
                  </a:cubicBezTo>
                  <a:cubicBezTo>
                    <a:pt x="942" y="773"/>
                    <a:pt x="942" y="776"/>
                    <a:pt x="942" y="793"/>
                  </a:cubicBezTo>
                  <a:lnTo>
                    <a:pt x="942" y="797"/>
                  </a:lnTo>
                  <a:cubicBezTo>
                    <a:pt x="942" y="808"/>
                    <a:pt x="935" y="822"/>
                    <a:pt x="923" y="831"/>
                  </a:cubicBezTo>
                  <a:cubicBezTo>
                    <a:pt x="914" y="839"/>
                    <a:pt x="901" y="845"/>
                    <a:pt x="887" y="845"/>
                  </a:cubicBezTo>
                  <a:lnTo>
                    <a:pt x="133" y="845"/>
                  </a:lnTo>
                  <a:cubicBezTo>
                    <a:pt x="126" y="845"/>
                    <a:pt x="119" y="844"/>
                    <a:pt x="112" y="841"/>
                  </a:cubicBezTo>
                  <a:cubicBezTo>
                    <a:pt x="105" y="838"/>
                    <a:pt x="99" y="834"/>
                    <a:pt x="94" y="830"/>
                  </a:cubicBezTo>
                  <a:cubicBezTo>
                    <a:pt x="87" y="823"/>
                    <a:pt x="82" y="816"/>
                    <a:pt x="80" y="8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5" name="Freeform 211">
              <a:extLst>
                <a:ext uri="{FF2B5EF4-FFF2-40B4-BE49-F238E27FC236}">
                  <a16:creationId xmlns:a16="http://schemas.microsoft.com/office/drawing/2014/main" id="{05F3DC87-590A-A9C3-2D9D-E677B64C12AE}"/>
                </a:ext>
              </a:extLst>
            </p:cNvPr>
            <p:cNvSpPr>
              <a:spLocks/>
            </p:cNvSpPr>
            <p:nvPr/>
          </p:nvSpPr>
          <p:spPr bwMode="auto">
            <a:xfrm>
              <a:off x="4943476" y="4486275"/>
              <a:ext cx="52388" cy="176213"/>
            </a:xfrm>
            <a:custGeom>
              <a:avLst/>
              <a:gdLst>
                <a:gd name="T0" fmla="*/ 0 w 107"/>
                <a:gd name="T1" fmla="*/ 62 h 362"/>
                <a:gd name="T2" fmla="*/ 3 w 107"/>
                <a:gd name="T3" fmla="*/ 134 h 362"/>
                <a:gd name="T4" fmla="*/ 6 w 107"/>
                <a:gd name="T5" fmla="*/ 170 h 362"/>
                <a:gd name="T6" fmla="*/ 12 w 107"/>
                <a:gd name="T7" fmla="*/ 278 h 362"/>
                <a:gd name="T8" fmla="*/ 13 w 107"/>
                <a:gd name="T9" fmla="*/ 296 h 362"/>
                <a:gd name="T10" fmla="*/ 44 w 107"/>
                <a:gd name="T11" fmla="*/ 361 h 362"/>
                <a:gd name="T12" fmla="*/ 75 w 107"/>
                <a:gd name="T13" fmla="*/ 345 h 362"/>
                <a:gd name="T14" fmla="*/ 89 w 107"/>
                <a:gd name="T15" fmla="*/ 249 h 362"/>
                <a:gd name="T16" fmla="*/ 91 w 107"/>
                <a:gd name="T17" fmla="*/ 215 h 362"/>
                <a:gd name="T18" fmla="*/ 100 w 107"/>
                <a:gd name="T19" fmla="*/ 132 h 362"/>
                <a:gd name="T20" fmla="*/ 78 w 107"/>
                <a:gd name="T21" fmla="*/ 16 h 362"/>
                <a:gd name="T22" fmla="*/ 0 w 107"/>
                <a:gd name="T23" fmla="*/ 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62">
                  <a:moveTo>
                    <a:pt x="0" y="62"/>
                  </a:moveTo>
                  <a:lnTo>
                    <a:pt x="3" y="134"/>
                  </a:lnTo>
                  <a:cubicBezTo>
                    <a:pt x="4" y="147"/>
                    <a:pt x="4" y="159"/>
                    <a:pt x="6" y="170"/>
                  </a:cubicBezTo>
                  <a:cubicBezTo>
                    <a:pt x="8" y="190"/>
                    <a:pt x="10" y="259"/>
                    <a:pt x="12" y="278"/>
                  </a:cubicBezTo>
                  <a:cubicBezTo>
                    <a:pt x="13" y="284"/>
                    <a:pt x="13" y="290"/>
                    <a:pt x="13" y="296"/>
                  </a:cubicBezTo>
                  <a:cubicBezTo>
                    <a:pt x="15" y="316"/>
                    <a:pt x="19" y="361"/>
                    <a:pt x="44" y="361"/>
                  </a:cubicBezTo>
                  <a:cubicBezTo>
                    <a:pt x="57" y="361"/>
                    <a:pt x="66" y="362"/>
                    <a:pt x="75" y="345"/>
                  </a:cubicBezTo>
                  <a:cubicBezTo>
                    <a:pt x="85" y="324"/>
                    <a:pt x="86" y="276"/>
                    <a:pt x="89" y="249"/>
                  </a:cubicBezTo>
                  <a:cubicBezTo>
                    <a:pt x="91" y="239"/>
                    <a:pt x="90" y="222"/>
                    <a:pt x="91" y="215"/>
                  </a:cubicBezTo>
                  <a:cubicBezTo>
                    <a:pt x="96" y="188"/>
                    <a:pt x="97" y="160"/>
                    <a:pt x="100" y="132"/>
                  </a:cubicBezTo>
                  <a:cubicBezTo>
                    <a:pt x="103" y="100"/>
                    <a:pt x="107" y="33"/>
                    <a:pt x="78" y="16"/>
                  </a:cubicBezTo>
                  <a:cubicBezTo>
                    <a:pt x="51" y="0"/>
                    <a:pt x="0" y="18"/>
                    <a:pt x="0"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6" name="Freeform 212">
              <a:extLst>
                <a:ext uri="{FF2B5EF4-FFF2-40B4-BE49-F238E27FC236}">
                  <a16:creationId xmlns:a16="http://schemas.microsoft.com/office/drawing/2014/main" id="{163DE226-6497-9234-6D75-66AF4F4D83E6}"/>
                </a:ext>
              </a:extLst>
            </p:cNvPr>
            <p:cNvSpPr>
              <a:spLocks/>
            </p:cNvSpPr>
            <p:nvPr/>
          </p:nvSpPr>
          <p:spPr bwMode="auto">
            <a:xfrm>
              <a:off x="4943476" y="4681538"/>
              <a:ext cx="49213" cy="66675"/>
            </a:xfrm>
            <a:custGeom>
              <a:avLst/>
              <a:gdLst>
                <a:gd name="T0" fmla="*/ 0 w 101"/>
                <a:gd name="T1" fmla="*/ 65 h 137"/>
                <a:gd name="T2" fmla="*/ 14 w 101"/>
                <a:gd name="T3" fmla="*/ 106 h 137"/>
                <a:gd name="T4" fmla="*/ 101 w 101"/>
                <a:gd name="T5" fmla="*/ 76 h 137"/>
                <a:gd name="T6" fmla="*/ 87 w 101"/>
                <a:gd name="T7" fmla="*/ 34 h 137"/>
                <a:gd name="T8" fmla="*/ 0 w 101"/>
                <a:gd name="T9" fmla="*/ 65 h 137"/>
              </a:gdLst>
              <a:ahLst/>
              <a:cxnLst>
                <a:cxn ang="0">
                  <a:pos x="T0" y="T1"/>
                </a:cxn>
                <a:cxn ang="0">
                  <a:pos x="T2" y="T3"/>
                </a:cxn>
                <a:cxn ang="0">
                  <a:pos x="T4" y="T5"/>
                </a:cxn>
                <a:cxn ang="0">
                  <a:pos x="T6" y="T7"/>
                </a:cxn>
                <a:cxn ang="0">
                  <a:pos x="T8" y="T9"/>
                </a:cxn>
              </a:cxnLst>
              <a:rect l="0" t="0" r="r" b="b"/>
              <a:pathLst>
                <a:path w="101" h="137">
                  <a:moveTo>
                    <a:pt x="0" y="65"/>
                  </a:moveTo>
                  <a:cubicBezTo>
                    <a:pt x="0" y="82"/>
                    <a:pt x="2" y="95"/>
                    <a:pt x="14" y="106"/>
                  </a:cubicBezTo>
                  <a:cubicBezTo>
                    <a:pt x="50" y="137"/>
                    <a:pt x="101" y="112"/>
                    <a:pt x="101" y="76"/>
                  </a:cubicBezTo>
                  <a:cubicBezTo>
                    <a:pt x="101" y="58"/>
                    <a:pt x="100" y="46"/>
                    <a:pt x="87" y="34"/>
                  </a:cubicBezTo>
                  <a:cubicBezTo>
                    <a:pt x="52" y="0"/>
                    <a:pt x="0" y="30"/>
                    <a:pt x="0"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1" name="CaixaDeTexto 10">
            <a:extLst>
              <a:ext uri="{FF2B5EF4-FFF2-40B4-BE49-F238E27FC236}">
                <a16:creationId xmlns:a16="http://schemas.microsoft.com/office/drawing/2014/main" id="{640E72DB-D82E-72B5-4E36-5F574247A769}"/>
              </a:ext>
            </a:extLst>
          </p:cNvPr>
          <p:cNvSpPr txBox="1"/>
          <p:nvPr/>
        </p:nvSpPr>
        <p:spPr>
          <a:xfrm>
            <a:off x="8966877" y="1466449"/>
            <a:ext cx="2320248" cy="830997"/>
          </a:xfrm>
          <a:prstGeom prst="rect">
            <a:avLst/>
          </a:prstGeom>
          <a:noFill/>
        </p:spPr>
        <p:txBody>
          <a:bodyPr wrap="square">
            <a:spAutoFit/>
          </a:bodyPr>
          <a:lstStyle/>
          <a:p>
            <a:pPr algn="ctr"/>
            <a:r>
              <a:rPr lang="pt-BR" sz="1600" b="1" dirty="0">
                <a:solidFill>
                  <a:schemeClr val="tx1">
                    <a:lumMod val="75000"/>
                    <a:lumOff val="25000"/>
                  </a:schemeClr>
                </a:solidFill>
                <a:latin typeface="Montserrat"/>
                <a:cs typeface="Segoe UI"/>
              </a:rPr>
              <a:t>RCL 2024 (últimos 12 meses)de R$ 60,0 bilhões</a:t>
            </a:r>
          </a:p>
        </p:txBody>
      </p:sp>
      <p:cxnSp>
        <p:nvCxnSpPr>
          <p:cNvPr id="12" name="Conector reto 11">
            <a:extLst>
              <a:ext uri="{FF2B5EF4-FFF2-40B4-BE49-F238E27FC236}">
                <a16:creationId xmlns:a16="http://schemas.microsoft.com/office/drawing/2014/main" id="{DE641C0F-AF24-2148-3B9E-649FF8E4ADD9}"/>
              </a:ext>
            </a:extLst>
          </p:cNvPr>
          <p:cNvCxnSpPr>
            <a:cxnSpLocks/>
          </p:cNvCxnSpPr>
          <p:nvPr/>
        </p:nvCxnSpPr>
        <p:spPr>
          <a:xfrm>
            <a:off x="9027793" y="2434102"/>
            <a:ext cx="2124000" cy="0"/>
          </a:xfrm>
          <a:prstGeom prst="line">
            <a:avLst/>
          </a:prstGeom>
          <a:ln w="22225">
            <a:solidFill>
              <a:srgbClr val="FCA40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graphicFrame>
        <p:nvGraphicFramePr>
          <p:cNvPr id="13" name="Gráfico 12">
            <a:extLst>
              <a:ext uri="{FF2B5EF4-FFF2-40B4-BE49-F238E27FC236}">
                <a16:creationId xmlns:a16="http://schemas.microsoft.com/office/drawing/2014/main" id="{05EB944D-5E19-7A46-2D59-040EEC56F265}"/>
              </a:ext>
            </a:extLst>
          </p:cNvPr>
          <p:cNvGraphicFramePr/>
          <p:nvPr>
            <p:extLst>
              <p:ext uri="{D42A27DB-BD31-4B8C-83A1-F6EECF244321}">
                <p14:modId xmlns:p14="http://schemas.microsoft.com/office/powerpoint/2010/main" val="3293188186"/>
              </p:ext>
            </p:extLst>
          </p:nvPr>
        </p:nvGraphicFramePr>
        <p:xfrm>
          <a:off x="802269" y="897124"/>
          <a:ext cx="7722606" cy="4249433"/>
        </p:xfrm>
        <a:graphic>
          <a:graphicData uri="http://schemas.openxmlformats.org/drawingml/2006/chart">
            <c:chart xmlns:c="http://schemas.openxmlformats.org/drawingml/2006/chart" xmlns:r="http://schemas.openxmlformats.org/officeDocument/2006/relationships" r:id="rId4"/>
          </a:graphicData>
        </a:graphic>
      </p:graphicFrame>
      <p:sp>
        <p:nvSpPr>
          <p:cNvPr id="4" name="CaixaDeTexto 3">
            <a:extLst>
              <a:ext uri="{FF2B5EF4-FFF2-40B4-BE49-F238E27FC236}">
                <a16:creationId xmlns:a16="http://schemas.microsoft.com/office/drawing/2014/main" id="{4962E789-3F31-3F9C-CD53-10E683FF8709}"/>
              </a:ext>
            </a:extLst>
          </p:cNvPr>
          <p:cNvSpPr txBox="1"/>
          <p:nvPr/>
        </p:nvSpPr>
        <p:spPr>
          <a:xfrm>
            <a:off x="4800078" y="1477020"/>
            <a:ext cx="3602182" cy="261610"/>
          </a:xfrm>
          <a:prstGeom prst="rect">
            <a:avLst/>
          </a:prstGeom>
          <a:noFill/>
        </p:spPr>
        <p:txBody>
          <a:bodyPr wrap="square">
            <a:spAutoFit/>
          </a:bodyPr>
          <a:lstStyle/>
          <a:p>
            <a:pPr algn="r" rtl="0">
              <a:defRPr sz="1000" b="0" i="0" u="none" strike="noStrike" kern="1200" spc="0" baseline="0">
                <a:solidFill>
                  <a:prstClr val="black">
                    <a:lumMod val="75000"/>
                    <a:lumOff val="25000"/>
                  </a:prstClr>
                </a:solidFill>
                <a:latin typeface="Montserrat" panose="00000500000000000000" pitchFamily="2" charset="0"/>
                <a:ea typeface="+mn-ea"/>
                <a:cs typeface="+mn-cs"/>
              </a:defRPr>
            </a:pPr>
            <a:r>
              <a:rPr lang="pt-BR" sz="1050" dirty="0">
                <a:solidFill>
                  <a:schemeClr val="tx1">
                    <a:lumMod val="85000"/>
                    <a:lumOff val="15000"/>
                  </a:schemeClr>
                </a:solidFill>
              </a:rPr>
              <a:t>(Em bilhões de R$)</a:t>
            </a:r>
          </a:p>
        </p:txBody>
      </p:sp>
      <p:pic>
        <p:nvPicPr>
          <p:cNvPr id="8" name="Imagem 7" descr="Imagem de desenho animado&#10;&#10;Descrição gerada automaticamente com confiança média">
            <a:extLst>
              <a:ext uri="{FF2B5EF4-FFF2-40B4-BE49-F238E27FC236}">
                <a16:creationId xmlns:a16="http://schemas.microsoft.com/office/drawing/2014/main" id="{AE312305-94C2-E0A4-051E-90D1DC10C1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
        <p:nvSpPr>
          <p:cNvPr id="10" name="Título 1">
            <a:extLst>
              <a:ext uri="{FF2B5EF4-FFF2-40B4-BE49-F238E27FC236}">
                <a16:creationId xmlns:a16="http://schemas.microsoft.com/office/drawing/2014/main" id="{8B6CA86D-FC6A-4830-10F4-4CC31388D2B6}"/>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Receita corrente líquida</a:t>
            </a:r>
          </a:p>
        </p:txBody>
      </p:sp>
      <p:grpSp>
        <p:nvGrpSpPr>
          <p:cNvPr id="14" name="Agrupar 13">
            <a:extLst>
              <a:ext uri="{FF2B5EF4-FFF2-40B4-BE49-F238E27FC236}">
                <a16:creationId xmlns:a16="http://schemas.microsoft.com/office/drawing/2014/main" id="{B8F958BF-C835-2148-DEBC-D14D6238AFB9}"/>
              </a:ext>
            </a:extLst>
          </p:cNvPr>
          <p:cNvGrpSpPr/>
          <p:nvPr/>
        </p:nvGrpSpPr>
        <p:grpSpPr>
          <a:xfrm>
            <a:off x="654537" y="680270"/>
            <a:ext cx="295465" cy="326243"/>
            <a:chOff x="12592050" y="3673475"/>
            <a:chExt cx="381000" cy="420688"/>
          </a:xfrm>
        </p:grpSpPr>
        <p:sp>
          <p:nvSpPr>
            <p:cNvPr id="17" name="Freeform 20">
              <a:extLst>
                <a:ext uri="{FF2B5EF4-FFF2-40B4-BE49-F238E27FC236}">
                  <a16:creationId xmlns:a16="http://schemas.microsoft.com/office/drawing/2014/main" id="{0A390396-E27F-63D2-FA74-8B879784CE67}"/>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8" name="Freeform 21">
              <a:extLst>
                <a:ext uri="{FF2B5EF4-FFF2-40B4-BE49-F238E27FC236}">
                  <a16:creationId xmlns:a16="http://schemas.microsoft.com/office/drawing/2014/main" id="{996856A7-4514-C1C7-72C4-54DF4E6858DC}"/>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331017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0">
            <a:extLst>
              <a:ext uri="{FF2B5EF4-FFF2-40B4-BE49-F238E27FC236}">
                <a16:creationId xmlns:a16="http://schemas.microsoft.com/office/drawing/2014/main" id="{57095AAE-972B-42AB-B596-19F3083C6C43}"/>
              </a:ext>
            </a:extLst>
          </p:cNvPr>
          <p:cNvSpPr/>
          <p:nvPr/>
        </p:nvSpPr>
        <p:spPr>
          <a:xfrm>
            <a:off x="1125246" y="4420677"/>
            <a:ext cx="2859147" cy="412292"/>
          </a:xfrm>
          <a:prstGeom prst="rect">
            <a:avLst/>
          </a:prstGeom>
        </p:spPr>
        <p:txBody>
          <a:bodyPr wrap="square" lIns="91440" tIns="45720" rIns="91440" bIns="45720" anchor="t">
            <a:spAutoFit/>
          </a:bodyPr>
          <a:lstStyle/>
          <a:p>
            <a:pPr>
              <a:lnSpc>
                <a:spcPts val="2800"/>
              </a:lnSpc>
            </a:pPr>
            <a:r>
              <a:rPr lang="pt-BR" sz="1200" b="1" dirty="0">
                <a:solidFill>
                  <a:schemeClr val="tx1">
                    <a:lumMod val="75000"/>
                    <a:lumOff val="25000"/>
                  </a:schemeClr>
                </a:solidFill>
                <a:latin typeface="Montserrat"/>
              </a:rPr>
              <a:t>PODER EXECUTIVO</a:t>
            </a:r>
          </a:p>
        </p:txBody>
      </p:sp>
      <p:sp>
        <p:nvSpPr>
          <p:cNvPr id="23" name="Retângulo 22">
            <a:extLst>
              <a:ext uri="{FF2B5EF4-FFF2-40B4-BE49-F238E27FC236}">
                <a16:creationId xmlns:a16="http://schemas.microsoft.com/office/drawing/2014/main" id="{53EE8F10-2B23-4C1B-9C14-730A6DED4BAF}"/>
              </a:ext>
            </a:extLst>
          </p:cNvPr>
          <p:cNvSpPr/>
          <p:nvPr/>
        </p:nvSpPr>
        <p:spPr>
          <a:xfrm>
            <a:off x="1125246" y="4850165"/>
            <a:ext cx="1701107" cy="463012"/>
          </a:xfrm>
          <a:prstGeom prst="rect">
            <a:avLst/>
          </a:prstGeom>
        </p:spPr>
        <p:txBody>
          <a:bodyPr wrap="none" lIns="91440" tIns="45720" rIns="91440" bIns="45720" anchor="t">
            <a:spAutoFit/>
          </a:bodyPr>
          <a:lstStyle/>
          <a:p>
            <a:pPr>
              <a:lnSpc>
                <a:spcPts val="2800"/>
              </a:lnSpc>
            </a:pPr>
            <a:r>
              <a:rPr lang="pt-BR" sz="3200" b="1" dirty="0">
                <a:solidFill>
                  <a:srgbClr val="FCA400"/>
                </a:solidFill>
                <a:latin typeface="Montserrat"/>
                <a:cs typeface="Segoe UI"/>
              </a:rPr>
              <a:t>43,69%</a:t>
            </a:r>
          </a:p>
        </p:txBody>
      </p:sp>
      <p:sp>
        <p:nvSpPr>
          <p:cNvPr id="26" name="Retângulo 25">
            <a:extLst>
              <a:ext uri="{FF2B5EF4-FFF2-40B4-BE49-F238E27FC236}">
                <a16:creationId xmlns:a16="http://schemas.microsoft.com/office/drawing/2014/main" id="{63B83C06-A9F4-4807-AD7A-F99C4C8E90C1}"/>
              </a:ext>
            </a:extLst>
          </p:cNvPr>
          <p:cNvSpPr/>
          <p:nvPr/>
        </p:nvSpPr>
        <p:spPr>
          <a:xfrm>
            <a:off x="1125246" y="5226065"/>
            <a:ext cx="3225339" cy="261610"/>
          </a:xfrm>
          <a:prstGeom prst="rect">
            <a:avLst/>
          </a:prstGeom>
        </p:spPr>
        <p:txBody>
          <a:bodyPr wrap="square" lIns="91440" tIns="45720" rIns="91440" bIns="45720" anchor="t">
            <a:spAutoFit/>
          </a:bodyPr>
          <a:lstStyle/>
          <a:p>
            <a:r>
              <a:rPr lang="pt-BR" sz="1100" b="1" dirty="0">
                <a:solidFill>
                  <a:schemeClr val="tx1">
                    <a:lumMod val="75000"/>
                    <a:lumOff val="25000"/>
                  </a:schemeClr>
                </a:solidFill>
                <a:latin typeface="Montserrat"/>
                <a:cs typeface="Segoe UI"/>
              </a:rPr>
              <a:t>Abaixo do limite prudencial (46,55%)</a:t>
            </a:r>
          </a:p>
        </p:txBody>
      </p:sp>
      <p:sp>
        <p:nvSpPr>
          <p:cNvPr id="30" name="Retângulo 29">
            <a:extLst>
              <a:ext uri="{FF2B5EF4-FFF2-40B4-BE49-F238E27FC236}">
                <a16:creationId xmlns:a16="http://schemas.microsoft.com/office/drawing/2014/main" id="{497C3F84-6E1B-4138-BC36-925BE61A6725}"/>
              </a:ext>
            </a:extLst>
          </p:cNvPr>
          <p:cNvSpPr/>
          <p:nvPr/>
        </p:nvSpPr>
        <p:spPr>
          <a:xfrm>
            <a:off x="4375775" y="4420677"/>
            <a:ext cx="2911708" cy="412292"/>
          </a:xfrm>
          <a:prstGeom prst="rect">
            <a:avLst/>
          </a:prstGeom>
        </p:spPr>
        <p:txBody>
          <a:bodyPr wrap="square" lIns="91440" tIns="45720" rIns="91440" bIns="45720" anchor="t">
            <a:spAutoFit/>
          </a:bodyPr>
          <a:lstStyle/>
          <a:p>
            <a:pPr>
              <a:lnSpc>
                <a:spcPts val="2800"/>
              </a:lnSpc>
            </a:pPr>
            <a:r>
              <a:rPr lang="pt-BR" sz="1200" b="1" dirty="0">
                <a:solidFill>
                  <a:schemeClr val="tx1">
                    <a:lumMod val="75000"/>
                    <a:lumOff val="25000"/>
                  </a:schemeClr>
                </a:solidFill>
                <a:latin typeface="Montserrat"/>
              </a:rPr>
              <a:t>TODOS OS PODERES</a:t>
            </a:r>
          </a:p>
        </p:txBody>
      </p:sp>
      <p:sp>
        <p:nvSpPr>
          <p:cNvPr id="32" name="Retângulo 31">
            <a:extLst>
              <a:ext uri="{FF2B5EF4-FFF2-40B4-BE49-F238E27FC236}">
                <a16:creationId xmlns:a16="http://schemas.microsoft.com/office/drawing/2014/main" id="{98C09FDC-A11E-48D3-9710-710337F6824B}"/>
              </a:ext>
            </a:extLst>
          </p:cNvPr>
          <p:cNvSpPr/>
          <p:nvPr/>
        </p:nvSpPr>
        <p:spPr>
          <a:xfrm>
            <a:off x="4375775" y="4850165"/>
            <a:ext cx="1846980" cy="475708"/>
          </a:xfrm>
          <a:prstGeom prst="rect">
            <a:avLst/>
          </a:prstGeom>
        </p:spPr>
        <p:txBody>
          <a:bodyPr wrap="square" lIns="91440" tIns="45720" rIns="91440" bIns="45720" anchor="t">
            <a:spAutoFit/>
          </a:bodyPr>
          <a:lstStyle/>
          <a:p>
            <a:pPr>
              <a:lnSpc>
                <a:spcPts val="2800"/>
              </a:lnSpc>
            </a:pPr>
            <a:r>
              <a:rPr lang="pt-BR" sz="3200" b="1" dirty="0">
                <a:solidFill>
                  <a:srgbClr val="FCA400"/>
                </a:solidFill>
                <a:latin typeface="Montserrat"/>
                <a:cs typeface="Segoe UI"/>
              </a:rPr>
              <a:t>52,42%</a:t>
            </a:r>
          </a:p>
        </p:txBody>
      </p:sp>
      <p:sp>
        <p:nvSpPr>
          <p:cNvPr id="33" name="Retângulo 32">
            <a:extLst>
              <a:ext uri="{FF2B5EF4-FFF2-40B4-BE49-F238E27FC236}">
                <a16:creationId xmlns:a16="http://schemas.microsoft.com/office/drawing/2014/main" id="{F51E1392-C0DD-47BF-ACAC-223B3046583D}"/>
              </a:ext>
            </a:extLst>
          </p:cNvPr>
          <p:cNvSpPr/>
          <p:nvPr/>
        </p:nvSpPr>
        <p:spPr>
          <a:xfrm>
            <a:off x="4375775" y="5226065"/>
            <a:ext cx="3296590" cy="261610"/>
          </a:xfrm>
          <a:prstGeom prst="rect">
            <a:avLst/>
          </a:prstGeom>
        </p:spPr>
        <p:txBody>
          <a:bodyPr wrap="square" lIns="91440" tIns="45720" rIns="91440" bIns="45720" anchor="t">
            <a:spAutoFit/>
          </a:bodyPr>
          <a:lstStyle/>
          <a:p>
            <a:r>
              <a:rPr lang="pt-BR" sz="1100" b="1" dirty="0">
                <a:solidFill>
                  <a:schemeClr val="tx1">
                    <a:lumMod val="75000"/>
                    <a:lumOff val="25000"/>
                  </a:schemeClr>
                </a:solidFill>
                <a:latin typeface="Montserrat"/>
                <a:cs typeface="Segoe UI"/>
              </a:rPr>
              <a:t>Abaixo do limite prudencial (57,0%)</a:t>
            </a:r>
            <a:r>
              <a:rPr lang="pt-BR" sz="1100" dirty="0">
                <a:solidFill>
                  <a:schemeClr val="tx1">
                    <a:lumMod val="75000"/>
                    <a:lumOff val="25000"/>
                  </a:schemeClr>
                </a:solidFill>
                <a:latin typeface="Montserrat"/>
                <a:cs typeface="Segoe UI"/>
              </a:rPr>
              <a:t> </a:t>
            </a:r>
            <a:endParaRPr lang="pt-BR" sz="1100" dirty="0">
              <a:solidFill>
                <a:schemeClr val="tx1">
                  <a:lumMod val="75000"/>
                  <a:lumOff val="25000"/>
                </a:schemeClr>
              </a:solidFill>
              <a:latin typeface="Montserrat"/>
              <a:cs typeface="Segoe UI" panose="020B0502040204020203" pitchFamily="34" charset="0"/>
            </a:endParaRPr>
          </a:p>
        </p:txBody>
      </p:sp>
      <p:sp>
        <p:nvSpPr>
          <p:cNvPr id="20" name="Retângulo 19">
            <a:extLst>
              <a:ext uri="{FF2B5EF4-FFF2-40B4-BE49-F238E27FC236}">
                <a16:creationId xmlns:a16="http://schemas.microsoft.com/office/drawing/2014/main" id="{674CC152-0F7F-41F2-84E8-71454F509311}"/>
              </a:ext>
            </a:extLst>
          </p:cNvPr>
          <p:cNvSpPr/>
          <p:nvPr/>
        </p:nvSpPr>
        <p:spPr>
          <a:xfrm>
            <a:off x="9724204" y="2033016"/>
            <a:ext cx="1811390" cy="646331"/>
          </a:xfrm>
          <a:prstGeom prst="rect">
            <a:avLst/>
          </a:prstGeom>
        </p:spPr>
        <p:txBody>
          <a:bodyPr wrap="square" lIns="91440" tIns="45720" rIns="91440" bIns="45720" anchor="t">
            <a:spAutoFit/>
          </a:bodyPr>
          <a:lstStyle/>
          <a:p>
            <a:pPr algn="ctr"/>
            <a:r>
              <a:rPr lang="pt-BR" sz="1200" b="1" dirty="0">
                <a:solidFill>
                  <a:schemeClr val="tx1">
                    <a:lumMod val="75000"/>
                    <a:lumOff val="25000"/>
                  </a:schemeClr>
                </a:solidFill>
                <a:latin typeface="Montserrat"/>
                <a:cs typeface="Segoe UI"/>
              </a:rPr>
              <a:t>Conversão completa ao critério federal em 2022</a:t>
            </a:r>
          </a:p>
        </p:txBody>
      </p:sp>
      <p:pic>
        <p:nvPicPr>
          <p:cNvPr id="5" name="Imagem 4">
            <a:extLst>
              <a:ext uri="{FF2B5EF4-FFF2-40B4-BE49-F238E27FC236}">
                <a16:creationId xmlns:a16="http://schemas.microsoft.com/office/drawing/2014/main" id="{C3ABAF3D-D15D-BB3E-D2FC-AA052E23E078}"/>
              </a:ext>
            </a:extLst>
          </p:cNvPr>
          <p:cNvPicPr/>
          <p:nvPr/>
        </p:nvPicPr>
        <p:blipFill>
          <a:blip r:embed="rId2" cstate="print"/>
          <a:stretch/>
        </p:blipFill>
        <p:spPr>
          <a:xfrm>
            <a:off x="200964" y="6605288"/>
            <a:ext cx="726017" cy="151292"/>
          </a:xfrm>
          <a:prstGeom prst="rect">
            <a:avLst/>
          </a:prstGeom>
          <a:ln>
            <a:noFill/>
          </a:ln>
        </p:spPr>
      </p:pic>
      <p:cxnSp>
        <p:nvCxnSpPr>
          <p:cNvPr id="12" name="Conector reto 11">
            <a:extLst>
              <a:ext uri="{FF2B5EF4-FFF2-40B4-BE49-F238E27FC236}">
                <a16:creationId xmlns:a16="http://schemas.microsoft.com/office/drawing/2014/main" id="{3C7B8DBE-3789-2C28-807C-5E1A7636F00D}"/>
              </a:ext>
            </a:extLst>
          </p:cNvPr>
          <p:cNvCxnSpPr>
            <a:cxnSpLocks/>
          </p:cNvCxnSpPr>
          <p:nvPr/>
        </p:nvCxnSpPr>
        <p:spPr>
          <a:xfrm>
            <a:off x="1040737" y="4643441"/>
            <a:ext cx="0" cy="1008000"/>
          </a:xfrm>
          <a:prstGeom prst="line">
            <a:avLst/>
          </a:prstGeom>
          <a:ln w="19050">
            <a:solidFill>
              <a:srgbClr val="F2B800"/>
            </a:solidFill>
            <a:prstDash val="sysDot"/>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6720DFE6-53F3-AB6C-F8B7-B7B37FAE8A56}"/>
              </a:ext>
            </a:extLst>
          </p:cNvPr>
          <p:cNvSpPr txBox="1"/>
          <p:nvPr/>
        </p:nvSpPr>
        <p:spPr>
          <a:xfrm>
            <a:off x="936850" y="5947236"/>
            <a:ext cx="9389481" cy="577081"/>
          </a:xfrm>
          <a:prstGeom prst="rect">
            <a:avLst/>
          </a:prstGeom>
          <a:noFill/>
        </p:spPr>
        <p:txBody>
          <a:bodyPr wrap="square" lIns="91440" tIns="45720" rIns="91440" bIns="45720" rtlCol="0" anchor="t">
            <a:spAutoFit/>
          </a:bodyPr>
          <a:lstStyle/>
          <a:p>
            <a:r>
              <a:rPr lang="pt-BR" sz="1050" b="1" dirty="0">
                <a:solidFill>
                  <a:schemeClr val="tx1">
                    <a:lumMod val="75000"/>
                    <a:lumOff val="25000"/>
                  </a:schemeClr>
                </a:solidFill>
                <a:latin typeface="Montserrat"/>
                <a:cs typeface="Segoe UI"/>
              </a:rPr>
              <a:t>OBS:</a:t>
            </a:r>
            <a:r>
              <a:rPr lang="pt-BR" sz="1050" dirty="0">
                <a:solidFill>
                  <a:schemeClr val="tx1">
                    <a:lumMod val="75000"/>
                    <a:lumOff val="25000"/>
                  </a:schemeClr>
                </a:solidFill>
                <a:latin typeface="Montserrat"/>
                <a:cs typeface="Segoe UI"/>
              </a:rPr>
              <a:t> a partir de jan-21 os indicadores passaram a incluir os pensionistas e o IRRF, conforme LC 178 e EC 109. A partir de jan-22, inclusão das despesas com auxílio bolsa de estudos, Abono Permanência EC 41/03 – RPPS, Gratificação de Direção e dedução das perdas com FUNDEB na RCL.</a:t>
            </a:r>
            <a:endParaRPr lang="en-US" sz="1050" dirty="0">
              <a:solidFill>
                <a:schemeClr val="tx1">
                  <a:lumMod val="75000"/>
                  <a:lumOff val="25000"/>
                </a:schemeClr>
              </a:solidFill>
              <a:latin typeface="Montserrat"/>
              <a:cs typeface="Segoe UI"/>
            </a:endParaRPr>
          </a:p>
        </p:txBody>
      </p:sp>
      <p:grpSp>
        <p:nvGrpSpPr>
          <p:cNvPr id="14" name="Grupo 780">
            <a:extLst>
              <a:ext uri="{FF2B5EF4-FFF2-40B4-BE49-F238E27FC236}">
                <a16:creationId xmlns:a16="http://schemas.microsoft.com/office/drawing/2014/main" id="{7CC49CE2-00B3-A9E4-B180-1801A1817018}"/>
              </a:ext>
            </a:extLst>
          </p:cNvPr>
          <p:cNvGrpSpPr/>
          <p:nvPr/>
        </p:nvGrpSpPr>
        <p:grpSpPr>
          <a:xfrm>
            <a:off x="10313052" y="1401197"/>
            <a:ext cx="633695" cy="573151"/>
            <a:chOff x="4719638" y="4368800"/>
            <a:chExt cx="498475" cy="450850"/>
          </a:xfrm>
          <a:solidFill>
            <a:srgbClr val="FCA400"/>
          </a:solidFill>
        </p:grpSpPr>
        <p:sp>
          <p:nvSpPr>
            <p:cNvPr id="16" name="Freeform 210">
              <a:extLst>
                <a:ext uri="{FF2B5EF4-FFF2-40B4-BE49-F238E27FC236}">
                  <a16:creationId xmlns:a16="http://schemas.microsoft.com/office/drawing/2014/main" id="{8601BEA2-91C0-8C6F-726A-B395E4CAE0DF}"/>
                </a:ext>
              </a:extLst>
            </p:cNvPr>
            <p:cNvSpPr>
              <a:spLocks noEditPoints="1"/>
            </p:cNvSpPr>
            <p:nvPr/>
          </p:nvSpPr>
          <p:spPr bwMode="auto">
            <a:xfrm>
              <a:off x="4719638" y="4368800"/>
              <a:ext cx="498475" cy="450850"/>
            </a:xfrm>
            <a:custGeom>
              <a:avLst/>
              <a:gdLst>
                <a:gd name="T0" fmla="*/ 1 w 1019"/>
                <a:gd name="T1" fmla="*/ 789 h 922"/>
                <a:gd name="T2" fmla="*/ 35 w 1019"/>
                <a:gd name="T3" fmla="*/ 879 h 922"/>
                <a:gd name="T4" fmla="*/ 104 w 1019"/>
                <a:gd name="T5" fmla="*/ 919 h 922"/>
                <a:gd name="T6" fmla="*/ 885 w 1019"/>
                <a:gd name="T7" fmla="*/ 922 h 922"/>
                <a:gd name="T8" fmla="*/ 938 w 1019"/>
                <a:gd name="T9" fmla="*/ 911 h 922"/>
                <a:gd name="T10" fmla="*/ 1019 w 1019"/>
                <a:gd name="T11" fmla="*/ 801 h 922"/>
                <a:gd name="T12" fmla="*/ 1011 w 1019"/>
                <a:gd name="T13" fmla="*/ 745 h 922"/>
                <a:gd name="T14" fmla="*/ 999 w 1019"/>
                <a:gd name="T15" fmla="*/ 719 h 922"/>
                <a:gd name="T16" fmla="*/ 872 w 1019"/>
                <a:gd name="T17" fmla="*/ 499 h 922"/>
                <a:gd name="T18" fmla="*/ 853 w 1019"/>
                <a:gd name="T19" fmla="*/ 467 h 922"/>
                <a:gd name="T20" fmla="*/ 837 w 1019"/>
                <a:gd name="T21" fmla="*/ 439 h 922"/>
                <a:gd name="T22" fmla="*/ 820 w 1019"/>
                <a:gd name="T23" fmla="*/ 409 h 922"/>
                <a:gd name="T24" fmla="*/ 761 w 1019"/>
                <a:gd name="T25" fmla="*/ 306 h 922"/>
                <a:gd name="T26" fmla="*/ 738 w 1019"/>
                <a:gd name="T27" fmla="*/ 267 h 922"/>
                <a:gd name="T28" fmla="*/ 717 w 1019"/>
                <a:gd name="T29" fmla="*/ 229 h 922"/>
                <a:gd name="T30" fmla="*/ 701 w 1019"/>
                <a:gd name="T31" fmla="*/ 203 h 922"/>
                <a:gd name="T32" fmla="*/ 638 w 1019"/>
                <a:gd name="T33" fmla="*/ 93 h 922"/>
                <a:gd name="T34" fmla="*/ 630 w 1019"/>
                <a:gd name="T35" fmla="*/ 80 h 922"/>
                <a:gd name="T36" fmla="*/ 603 w 1019"/>
                <a:gd name="T37" fmla="*/ 42 h 922"/>
                <a:gd name="T38" fmla="*/ 483 w 1019"/>
                <a:gd name="T39" fmla="*/ 6 h 922"/>
                <a:gd name="T40" fmla="*/ 382 w 1019"/>
                <a:gd name="T41" fmla="*/ 93 h 922"/>
                <a:gd name="T42" fmla="*/ 366 w 1019"/>
                <a:gd name="T43" fmla="*/ 120 h 922"/>
                <a:gd name="T44" fmla="*/ 306 w 1019"/>
                <a:gd name="T45" fmla="*/ 224 h 922"/>
                <a:gd name="T46" fmla="*/ 235 w 1019"/>
                <a:gd name="T47" fmla="*/ 347 h 922"/>
                <a:gd name="T48" fmla="*/ 228 w 1019"/>
                <a:gd name="T49" fmla="*/ 360 h 922"/>
                <a:gd name="T50" fmla="*/ 213 w 1019"/>
                <a:gd name="T51" fmla="*/ 385 h 922"/>
                <a:gd name="T52" fmla="*/ 150 w 1019"/>
                <a:gd name="T53" fmla="*/ 496 h 922"/>
                <a:gd name="T54" fmla="*/ 19 w 1019"/>
                <a:gd name="T55" fmla="*/ 721 h 922"/>
                <a:gd name="T56" fmla="*/ 1 w 1019"/>
                <a:gd name="T57" fmla="*/ 778 h 922"/>
                <a:gd name="T58" fmla="*/ 77 w 1019"/>
                <a:gd name="T59" fmla="*/ 784 h 922"/>
                <a:gd name="T60" fmla="*/ 123 w 1019"/>
                <a:gd name="T61" fmla="*/ 695 h 922"/>
                <a:gd name="T62" fmla="*/ 132 w 1019"/>
                <a:gd name="T63" fmla="*/ 679 h 922"/>
                <a:gd name="T64" fmla="*/ 217 w 1019"/>
                <a:gd name="T65" fmla="*/ 531 h 922"/>
                <a:gd name="T66" fmla="*/ 237 w 1019"/>
                <a:gd name="T67" fmla="*/ 497 h 922"/>
                <a:gd name="T68" fmla="*/ 317 w 1019"/>
                <a:gd name="T69" fmla="*/ 358 h 922"/>
                <a:gd name="T70" fmla="*/ 434 w 1019"/>
                <a:gd name="T71" fmla="*/ 156 h 922"/>
                <a:gd name="T72" fmla="*/ 479 w 1019"/>
                <a:gd name="T73" fmla="*/ 89 h 922"/>
                <a:gd name="T74" fmla="*/ 542 w 1019"/>
                <a:gd name="T75" fmla="*/ 90 h 922"/>
                <a:gd name="T76" fmla="*/ 586 w 1019"/>
                <a:gd name="T77" fmla="*/ 158 h 922"/>
                <a:gd name="T78" fmla="*/ 683 w 1019"/>
                <a:gd name="T79" fmla="*/ 325 h 922"/>
                <a:gd name="T80" fmla="*/ 785 w 1019"/>
                <a:gd name="T81" fmla="*/ 501 h 922"/>
                <a:gd name="T82" fmla="*/ 788 w 1019"/>
                <a:gd name="T83" fmla="*/ 507 h 922"/>
                <a:gd name="T84" fmla="*/ 800 w 1019"/>
                <a:gd name="T85" fmla="*/ 527 h 922"/>
                <a:gd name="T86" fmla="*/ 942 w 1019"/>
                <a:gd name="T87" fmla="*/ 793 h 922"/>
                <a:gd name="T88" fmla="*/ 923 w 1019"/>
                <a:gd name="T89" fmla="*/ 831 h 922"/>
                <a:gd name="T90" fmla="*/ 133 w 1019"/>
                <a:gd name="T91" fmla="*/ 845 h 922"/>
                <a:gd name="T92" fmla="*/ 94 w 1019"/>
                <a:gd name="T93" fmla="*/ 83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922">
                  <a:moveTo>
                    <a:pt x="1" y="778"/>
                  </a:moveTo>
                  <a:lnTo>
                    <a:pt x="1" y="789"/>
                  </a:lnTo>
                  <a:cubicBezTo>
                    <a:pt x="0" y="804"/>
                    <a:pt x="0" y="810"/>
                    <a:pt x="6" y="829"/>
                  </a:cubicBezTo>
                  <a:cubicBezTo>
                    <a:pt x="12" y="847"/>
                    <a:pt x="22" y="865"/>
                    <a:pt x="35" y="879"/>
                  </a:cubicBezTo>
                  <a:cubicBezTo>
                    <a:pt x="48" y="893"/>
                    <a:pt x="63" y="904"/>
                    <a:pt x="80" y="911"/>
                  </a:cubicBezTo>
                  <a:cubicBezTo>
                    <a:pt x="87" y="914"/>
                    <a:pt x="95" y="917"/>
                    <a:pt x="104" y="919"/>
                  </a:cubicBezTo>
                  <a:cubicBezTo>
                    <a:pt x="112" y="921"/>
                    <a:pt x="122" y="922"/>
                    <a:pt x="131" y="922"/>
                  </a:cubicBezTo>
                  <a:lnTo>
                    <a:pt x="885" y="922"/>
                  </a:lnTo>
                  <a:cubicBezTo>
                    <a:pt x="896" y="922"/>
                    <a:pt x="905" y="921"/>
                    <a:pt x="914" y="919"/>
                  </a:cubicBezTo>
                  <a:cubicBezTo>
                    <a:pt x="923" y="917"/>
                    <a:pt x="931" y="914"/>
                    <a:pt x="938" y="911"/>
                  </a:cubicBezTo>
                  <a:cubicBezTo>
                    <a:pt x="960" y="903"/>
                    <a:pt x="981" y="886"/>
                    <a:pt x="995" y="865"/>
                  </a:cubicBezTo>
                  <a:cubicBezTo>
                    <a:pt x="1010" y="845"/>
                    <a:pt x="1019" y="822"/>
                    <a:pt x="1019" y="801"/>
                  </a:cubicBezTo>
                  <a:lnTo>
                    <a:pt x="1019" y="793"/>
                  </a:lnTo>
                  <a:cubicBezTo>
                    <a:pt x="1019" y="775"/>
                    <a:pt x="1019" y="764"/>
                    <a:pt x="1011" y="745"/>
                  </a:cubicBezTo>
                  <a:cubicBezTo>
                    <a:pt x="1009" y="739"/>
                    <a:pt x="1007" y="735"/>
                    <a:pt x="1005" y="731"/>
                  </a:cubicBezTo>
                  <a:cubicBezTo>
                    <a:pt x="1004" y="727"/>
                    <a:pt x="1001" y="723"/>
                    <a:pt x="999" y="719"/>
                  </a:cubicBezTo>
                  <a:lnTo>
                    <a:pt x="879" y="512"/>
                  </a:lnTo>
                  <a:cubicBezTo>
                    <a:pt x="876" y="508"/>
                    <a:pt x="874" y="504"/>
                    <a:pt x="872" y="499"/>
                  </a:cubicBezTo>
                  <a:cubicBezTo>
                    <a:pt x="868" y="492"/>
                    <a:pt x="864" y="484"/>
                    <a:pt x="858" y="475"/>
                  </a:cubicBezTo>
                  <a:cubicBezTo>
                    <a:pt x="856" y="473"/>
                    <a:pt x="855" y="470"/>
                    <a:pt x="853" y="467"/>
                  </a:cubicBezTo>
                  <a:cubicBezTo>
                    <a:pt x="851" y="462"/>
                    <a:pt x="847" y="455"/>
                    <a:pt x="843" y="449"/>
                  </a:cubicBezTo>
                  <a:cubicBezTo>
                    <a:pt x="838" y="443"/>
                    <a:pt x="837" y="442"/>
                    <a:pt x="837" y="439"/>
                  </a:cubicBezTo>
                  <a:cubicBezTo>
                    <a:pt x="836" y="438"/>
                    <a:pt x="836" y="437"/>
                    <a:pt x="835" y="435"/>
                  </a:cubicBezTo>
                  <a:lnTo>
                    <a:pt x="820" y="409"/>
                  </a:lnTo>
                  <a:cubicBezTo>
                    <a:pt x="812" y="396"/>
                    <a:pt x="803" y="380"/>
                    <a:pt x="794" y="364"/>
                  </a:cubicBezTo>
                  <a:cubicBezTo>
                    <a:pt x="782" y="343"/>
                    <a:pt x="770" y="321"/>
                    <a:pt x="761" y="306"/>
                  </a:cubicBezTo>
                  <a:cubicBezTo>
                    <a:pt x="756" y="299"/>
                    <a:pt x="749" y="287"/>
                    <a:pt x="746" y="280"/>
                  </a:cubicBezTo>
                  <a:cubicBezTo>
                    <a:pt x="744" y="276"/>
                    <a:pt x="741" y="271"/>
                    <a:pt x="738" y="267"/>
                  </a:cubicBezTo>
                  <a:cubicBezTo>
                    <a:pt x="736" y="263"/>
                    <a:pt x="733" y="258"/>
                    <a:pt x="731" y="254"/>
                  </a:cubicBezTo>
                  <a:lnTo>
                    <a:pt x="717" y="229"/>
                  </a:lnTo>
                  <a:cubicBezTo>
                    <a:pt x="714" y="224"/>
                    <a:pt x="711" y="219"/>
                    <a:pt x="708" y="214"/>
                  </a:cubicBezTo>
                  <a:cubicBezTo>
                    <a:pt x="706" y="210"/>
                    <a:pt x="704" y="207"/>
                    <a:pt x="701" y="203"/>
                  </a:cubicBezTo>
                  <a:cubicBezTo>
                    <a:pt x="692" y="192"/>
                    <a:pt x="651" y="117"/>
                    <a:pt x="641" y="99"/>
                  </a:cubicBezTo>
                  <a:cubicBezTo>
                    <a:pt x="640" y="96"/>
                    <a:pt x="639" y="95"/>
                    <a:pt x="638" y="93"/>
                  </a:cubicBezTo>
                  <a:cubicBezTo>
                    <a:pt x="637" y="92"/>
                    <a:pt x="636" y="90"/>
                    <a:pt x="634" y="87"/>
                  </a:cubicBezTo>
                  <a:cubicBezTo>
                    <a:pt x="633" y="85"/>
                    <a:pt x="631" y="82"/>
                    <a:pt x="630" y="80"/>
                  </a:cubicBezTo>
                  <a:cubicBezTo>
                    <a:pt x="629" y="78"/>
                    <a:pt x="628" y="76"/>
                    <a:pt x="627" y="74"/>
                  </a:cubicBezTo>
                  <a:cubicBezTo>
                    <a:pt x="620" y="62"/>
                    <a:pt x="612" y="51"/>
                    <a:pt x="603" y="42"/>
                  </a:cubicBezTo>
                  <a:cubicBezTo>
                    <a:pt x="594" y="32"/>
                    <a:pt x="584" y="24"/>
                    <a:pt x="570" y="17"/>
                  </a:cubicBezTo>
                  <a:cubicBezTo>
                    <a:pt x="542" y="3"/>
                    <a:pt x="512" y="0"/>
                    <a:pt x="483" y="6"/>
                  </a:cubicBezTo>
                  <a:cubicBezTo>
                    <a:pt x="454" y="12"/>
                    <a:pt x="427" y="28"/>
                    <a:pt x="407" y="52"/>
                  </a:cubicBezTo>
                  <a:cubicBezTo>
                    <a:pt x="399" y="62"/>
                    <a:pt x="389" y="79"/>
                    <a:pt x="382" y="93"/>
                  </a:cubicBezTo>
                  <a:lnTo>
                    <a:pt x="377" y="101"/>
                  </a:lnTo>
                  <a:lnTo>
                    <a:pt x="366" y="120"/>
                  </a:lnTo>
                  <a:cubicBezTo>
                    <a:pt x="360" y="131"/>
                    <a:pt x="353" y="142"/>
                    <a:pt x="347" y="153"/>
                  </a:cubicBezTo>
                  <a:cubicBezTo>
                    <a:pt x="334" y="176"/>
                    <a:pt x="320" y="200"/>
                    <a:pt x="306" y="224"/>
                  </a:cubicBezTo>
                  <a:cubicBezTo>
                    <a:pt x="289" y="253"/>
                    <a:pt x="272" y="281"/>
                    <a:pt x="258" y="307"/>
                  </a:cubicBezTo>
                  <a:cubicBezTo>
                    <a:pt x="250" y="320"/>
                    <a:pt x="243" y="334"/>
                    <a:pt x="235" y="347"/>
                  </a:cubicBezTo>
                  <a:cubicBezTo>
                    <a:pt x="233" y="350"/>
                    <a:pt x="232" y="352"/>
                    <a:pt x="231" y="355"/>
                  </a:cubicBezTo>
                  <a:lnTo>
                    <a:pt x="228" y="360"/>
                  </a:lnTo>
                  <a:lnTo>
                    <a:pt x="222" y="370"/>
                  </a:lnTo>
                  <a:cubicBezTo>
                    <a:pt x="219" y="374"/>
                    <a:pt x="216" y="379"/>
                    <a:pt x="213" y="385"/>
                  </a:cubicBezTo>
                  <a:cubicBezTo>
                    <a:pt x="194" y="420"/>
                    <a:pt x="174" y="454"/>
                    <a:pt x="155" y="489"/>
                  </a:cubicBezTo>
                  <a:cubicBezTo>
                    <a:pt x="153" y="492"/>
                    <a:pt x="152" y="494"/>
                    <a:pt x="150" y="496"/>
                  </a:cubicBezTo>
                  <a:cubicBezTo>
                    <a:pt x="149" y="497"/>
                    <a:pt x="148" y="499"/>
                    <a:pt x="147" y="500"/>
                  </a:cubicBezTo>
                  <a:lnTo>
                    <a:pt x="19" y="721"/>
                  </a:lnTo>
                  <a:cubicBezTo>
                    <a:pt x="15" y="729"/>
                    <a:pt x="9" y="741"/>
                    <a:pt x="5" y="753"/>
                  </a:cubicBezTo>
                  <a:cubicBezTo>
                    <a:pt x="3" y="761"/>
                    <a:pt x="1" y="770"/>
                    <a:pt x="1" y="778"/>
                  </a:cubicBezTo>
                  <a:close/>
                  <a:moveTo>
                    <a:pt x="80" y="808"/>
                  </a:moveTo>
                  <a:cubicBezTo>
                    <a:pt x="78" y="800"/>
                    <a:pt x="77" y="792"/>
                    <a:pt x="77" y="784"/>
                  </a:cubicBezTo>
                  <a:cubicBezTo>
                    <a:pt x="77" y="772"/>
                    <a:pt x="103" y="728"/>
                    <a:pt x="116" y="706"/>
                  </a:cubicBezTo>
                  <a:lnTo>
                    <a:pt x="123" y="695"/>
                  </a:lnTo>
                  <a:cubicBezTo>
                    <a:pt x="125" y="692"/>
                    <a:pt x="126" y="690"/>
                    <a:pt x="127" y="688"/>
                  </a:cubicBezTo>
                  <a:cubicBezTo>
                    <a:pt x="129" y="684"/>
                    <a:pt x="131" y="682"/>
                    <a:pt x="132" y="679"/>
                  </a:cubicBezTo>
                  <a:lnTo>
                    <a:pt x="134" y="675"/>
                  </a:lnTo>
                  <a:cubicBezTo>
                    <a:pt x="144" y="659"/>
                    <a:pt x="202" y="547"/>
                    <a:pt x="217" y="531"/>
                  </a:cubicBezTo>
                  <a:cubicBezTo>
                    <a:pt x="220" y="527"/>
                    <a:pt x="221" y="524"/>
                    <a:pt x="222" y="522"/>
                  </a:cubicBezTo>
                  <a:cubicBezTo>
                    <a:pt x="224" y="516"/>
                    <a:pt x="227" y="510"/>
                    <a:pt x="237" y="497"/>
                  </a:cubicBezTo>
                  <a:cubicBezTo>
                    <a:pt x="262" y="451"/>
                    <a:pt x="286" y="411"/>
                    <a:pt x="313" y="365"/>
                  </a:cubicBezTo>
                  <a:cubicBezTo>
                    <a:pt x="315" y="362"/>
                    <a:pt x="316" y="360"/>
                    <a:pt x="317" y="358"/>
                  </a:cubicBezTo>
                  <a:cubicBezTo>
                    <a:pt x="318" y="357"/>
                    <a:pt x="319" y="355"/>
                    <a:pt x="320" y="354"/>
                  </a:cubicBezTo>
                  <a:lnTo>
                    <a:pt x="434" y="156"/>
                  </a:lnTo>
                  <a:lnTo>
                    <a:pt x="439" y="147"/>
                  </a:lnTo>
                  <a:cubicBezTo>
                    <a:pt x="449" y="128"/>
                    <a:pt x="465" y="98"/>
                    <a:pt x="479" y="89"/>
                  </a:cubicBezTo>
                  <a:cubicBezTo>
                    <a:pt x="489" y="82"/>
                    <a:pt x="500" y="79"/>
                    <a:pt x="511" y="80"/>
                  </a:cubicBezTo>
                  <a:cubicBezTo>
                    <a:pt x="522" y="80"/>
                    <a:pt x="532" y="83"/>
                    <a:pt x="542" y="90"/>
                  </a:cubicBezTo>
                  <a:cubicBezTo>
                    <a:pt x="555" y="99"/>
                    <a:pt x="570" y="128"/>
                    <a:pt x="581" y="147"/>
                  </a:cubicBezTo>
                  <a:lnTo>
                    <a:pt x="586" y="158"/>
                  </a:lnTo>
                  <a:lnTo>
                    <a:pt x="650" y="268"/>
                  </a:lnTo>
                  <a:cubicBezTo>
                    <a:pt x="661" y="285"/>
                    <a:pt x="672" y="305"/>
                    <a:pt x="683" y="325"/>
                  </a:cubicBezTo>
                  <a:cubicBezTo>
                    <a:pt x="693" y="343"/>
                    <a:pt x="703" y="361"/>
                    <a:pt x="714" y="378"/>
                  </a:cubicBezTo>
                  <a:lnTo>
                    <a:pt x="785" y="501"/>
                  </a:lnTo>
                  <a:lnTo>
                    <a:pt x="785" y="501"/>
                  </a:lnTo>
                  <a:cubicBezTo>
                    <a:pt x="786" y="503"/>
                    <a:pt x="787" y="505"/>
                    <a:pt x="788" y="507"/>
                  </a:cubicBezTo>
                  <a:cubicBezTo>
                    <a:pt x="789" y="508"/>
                    <a:pt x="790" y="510"/>
                    <a:pt x="791" y="512"/>
                  </a:cubicBezTo>
                  <a:cubicBezTo>
                    <a:pt x="794" y="517"/>
                    <a:pt x="797" y="522"/>
                    <a:pt x="800" y="527"/>
                  </a:cubicBezTo>
                  <a:cubicBezTo>
                    <a:pt x="845" y="602"/>
                    <a:pt x="888" y="679"/>
                    <a:pt x="931" y="755"/>
                  </a:cubicBezTo>
                  <a:cubicBezTo>
                    <a:pt x="942" y="773"/>
                    <a:pt x="942" y="776"/>
                    <a:pt x="942" y="793"/>
                  </a:cubicBezTo>
                  <a:lnTo>
                    <a:pt x="942" y="797"/>
                  </a:lnTo>
                  <a:cubicBezTo>
                    <a:pt x="942" y="808"/>
                    <a:pt x="935" y="822"/>
                    <a:pt x="923" y="831"/>
                  </a:cubicBezTo>
                  <a:cubicBezTo>
                    <a:pt x="914" y="839"/>
                    <a:pt x="901" y="845"/>
                    <a:pt x="887" y="845"/>
                  </a:cubicBezTo>
                  <a:lnTo>
                    <a:pt x="133" y="845"/>
                  </a:lnTo>
                  <a:cubicBezTo>
                    <a:pt x="126" y="845"/>
                    <a:pt x="119" y="844"/>
                    <a:pt x="112" y="841"/>
                  </a:cubicBezTo>
                  <a:cubicBezTo>
                    <a:pt x="105" y="838"/>
                    <a:pt x="99" y="834"/>
                    <a:pt x="94" y="830"/>
                  </a:cubicBezTo>
                  <a:cubicBezTo>
                    <a:pt x="87" y="823"/>
                    <a:pt x="82" y="816"/>
                    <a:pt x="80" y="8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7" name="Freeform 211">
              <a:extLst>
                <a:ext uri="{FF2B5EF4-FFF2-40B4-BE49-F238E27FC236}">
                  <a16:creationId xmlns:a16="http://schemas.microsoft.com/office/drawing/2014/main" id="{BA039A7A-477B-CCC0-09DF-A614742FB628}"/>
                </a:ext>
              </a:extLst>
            </p:cNvPr>
            <p:cNvSpPr>
              <a:spLocks/>
            </p:cNvSpPr>
            <p:nvPr/>
          </p:nvSpPr>
          <p:spPr bwMode="auto">
            <a:xfrm>
              <a:off x="4943476" y="4486275"/>
              <a:ext cx="52388" cy="176213"/>
            </a:xfrm>
            <a:custGeom>
              <a:avLst/>
              <a:gdLst>
                <a:gd name="T0" fmla="*/ 0 w 107"/>
                <a:gd name="T1" fmla="*/ 62 h 362"/>
                <a:gd name="T2" fmla="*/ 3 w 107"/>
                <a:gd name="T3" fmla="*/ 134 h 362"/>
                <a:gd name="T4" fmla="*/ 6 w 107"/>
                <a:gd name="T5" fmla="*/ 170 h 362"/>
                <a:gd name="T6" fmla="*/ 12 w 107"/>
                <a:gd name="T7" fmla="*/ 278 h 362"/>
                <a:gd name="T8" fmla="*/ 13 w 107"/>
                <a:gd name="T9" fmla="*/ 296 h 362"/>
                <a:gd name="T10" fmla="*/ 44 w 107"/>
                <a:gd name="T11" fmla="*/ 361 h 362"/>
                <a:gd name="T12" fmla="*/ 75 w 107"/>
                <a:gd name="T13" fmla="*/ 345 h 362"/>
                <a:gd name="T14" fmla="*/ 89 w 107"/>
                <a:gd name="T15" fmla="*/ 249 h 362"/>
                <a:gd name="T16" fmla="*/ 91 w 107"/>
                <a:gd name="T17" fmla="*/ 215 h 362"/>
                <a:gd name="T18" fmla="*/ 100 w 107"/>
                <a:gd name="T19" fmla="*/ 132 h 362"/>
                <a:gd name="T20" fmla="*/ 78 w 107"/>
                <a:gd name="T21" fmla="*/ 16 h 362"/>
                <a:gd name="T22" fmla="*/ 0 w 107"/>
                <a:gd name="T23" fmla="*/ 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62">
                  <a:moveTo>
                    <a:pt x="0" y="62"/>
                  </a:moveTo>
                  <a:lnTo>
                    <a:pt x="3" y="134"/>
                  </a:lnTo>
                  <a:cubicBezTo>
                    <a:pt x="4" y="147"/>
                    <a:pt x="4" y="159"/>
                    <a:pt x="6" y="170"/>
                  </a:cubicBezTo>
                  <a:cubicBezTo>
                    <a:pt x="8" y="190"/>
                    <a:pt x="10" y="259"/>
                    <a:pt x="12" y="278"/>
                  </a:cubicBezTo>
                  <a:cubicBezTo>
                    <a:pt x="13" y="284"/>
                    <a:pt x="13" y="290"/>
                    <a:pt x="13" y="296"/>
                  </a:cubicBezTo>
                  <a:cubicBezTo>
                    <a:pt x="15" y="316"/>
                    <a:pt x="19" y="361"/>
                    <a:pt x="44" y="361"/>
                  </a:cubicBezTo>
                  <a:cubicBezTo>
                    <a:pt x="57" y="361"/>
                    <a:pt x="66" y="362"/>
                    <a:pt x="75" y="345"/>
                  </a:cubicBezTo>
                  <a:cubicBezTo>
                    <a:pt x="85" y="324"/>
                    <a:pt x="86" y="276"/>
                    <a:pt x="89" y="249"/>
                  </a:cubicBezTo>
                  <a:cubicBezTo>
                    <a:pt x="91" y="239"/>
                    <a:pt x="90" y="222"/>
                    <a:pt x="91" y="215"/>
                  </a:cubicBezTo>
                  <a:cubicBezTo>
                    <a:pt x="96" y="188"/>
                    <a:pt x="97" y="160"/>
                    <a:pt x="100" y="132"/>
                  </a:cubicBezTo>
                  <a:cubicBezTo>
                    <a:pt x="103" y="100"/>
                    <a:pt x="107" y="33"/>
                    <a:pt x="78" y="16"/>
                  </a:cubicBezTo>
                  <a:cubicBezTo>
                    <a:pt x="51" y="0"/>
                    <a:pt x="0" y="18"/>
                    <a:pt x="0"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8" name="Freeform 212">
              <a:extLst>
                <a:ext uri="{FF2B5EF4-FFF2-40B4-BE49-F238E27FC236}">
                  <a16:creationId xmlns:a16="http://schemas.microsoft.com/office/drawing/2014/main" id="{D149F268-BC81-73DC-956A-F8071E128F6B}"/>
                </a:ext>
              </a:extLst>
            </p:cNvPr>
            <p:cNvSpPr>
              <a:spLocks/>
            </p:cNvSpPr>
            <p:nvPr/>
          </p:nvSpPr>
          <p:spPr bwMode="auto">
            <a:xfrm>
              <a:off x="4943476" y="4681538"/>
              <a:ext cx="49213" cy="66675"/>
            </a:xfrm>
            <a:custGeom>
              <a:avLst/>
              <a:gdLst>
                <a:gd name="T0" fmla="*/ 0 w 101"/>
                <a:gd name="T1" fmla="*/ 65 h 137"/>
                <a:gd name="T2" fmla="*/ 14 w 101"/>
                <a:gd name="T3" fmla="*/ 106 h 137"/>
                <a:gd name="T4" fmla="*/ 101 w 101"/>
                <a:gd name="T5" fmla="*/ 76 h 137"/>
                <a:gd name="T6" fmla="*/ 87 w 101"/>
                <a:gd name="T7" fmla="*/ 34 h 137"/>
                <a:gd name="T8" fmla="*/ 0 w 101"/>
                <a:gd name="T9" fmla="*/ 65 h 137"/>
              </a:gdLst>
              <a:ahLst/>
              <a:cxnLst>
                <a:cxn ang="0">
                  <a:pos x="T0" y="T1"/>
                </a:cxn>
                <a:cxn ang="0">
                  <a:pos x="T2" y="T3"/>
                </a:cxn>
                <a:cxn ang="0">
                  <a:pos x="T4" y="T5"/>
                </a:cxn>
                <a:cxn ang="0">
                  <a:pos x="T6" y="T7"/>
                </a:cxn>
                <a:cxn ang="0">
                  <a:pos x="T8" y="T9"/>
                </a:cxn>
              </a:cxnLst>
              <a:rect l="0" t="0" r="r" b="b"/>
              <a:pathLst>
                <a:path w="101" h="137">
                  <a:moveTo>
                    <a:pt x="0" y="65"/>
                  </a:moveTo>
                  <a:cubicBezTo>
                    <a:pt x="0" y="82"/>
                    <a:pt x="2" y="95"/>
                    <a:pt x="14" y="106"/>
                  </a:cubicBezTo>
                  <a:cubicBezTo>
                    <a:pt x="50" y="137"/>
                    <a:pt x="101" y="112"/>
                    <a:pt x="101" y="76"/>
                  </a:cubicBezTo>
                  <a:cubicBezTo>
                    <a:pt x="101" y="58"/>
                    <a:pt x="100" y="46"/>
                    <a:pt x="87" y="34"/>
                  </a:cubicBezTo>
                  <a:cubicBezTo>
                    <a:pt x="52" y="0"/>
                    <a:pt x="0" y="30"/>
                    <a:pt x="0"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cxnSp>
        <p:nvCxnSpPr>
          <p:cNvPr id="24" name="Conector reto 23">
            <a:extLst>
              <a:ext uri="{FF2B5EF4-FFF2-40B4-BE49-F238E27FC236}">
                <a16:creationId xmlns:a16="http://schemas.microsoft.com/office/drawing/2014/main" id="{F1D0BCBF-7C04-F11A-8898-29B3D9775EF8}"/>
              </a:ext>
            </a:extLst>
          </p:cNvPr>
          <p:cNvCxnSpPr>
            <a:cxnSpLocks/>
          </p:cNvCxnSpPr>
          <p:nvPr/>
        </p:nvCxnSpPr>
        <p:spPr>
          <a:xfrm>
            <a:off x="4283859" y="4643441"/>
            <a:ext cx="0" cy="1008000"/>
          </a:xfrm>
          <a:prstGeom prst="line">
            <a:avLst/>
          </a:prstGeom>
          <a:ln w="19050">
            <a:solidFill>
              <a:srgbClr val="F2B800"/>
            </a:solidFill>
            <a:prstDash val="sysDot"/>
          </a:ln>
        </p:spPr>
        <p:style>
          <a:lnRef idx="1">
            <a:schemeClr val="accent1"/>
          </a:lnRef>
          <a:fillRef idx="0">
            <a:schemeClr val="accent1"/>
          </a:fillRef>
          <a:effectRef idx="0">
            <a:schemeClr val="accent1"/>
          </a:effectRef>
          <a:fontRef idx="minor">
            <a:schemeClr val="tx1"/>
          </a:fontRef>
        </p:style>
      </p:cxnSp>
      <p:sp>
        <p:nvSpPr>
          <p:cNvPr id="25" name="Espaço Reservado para Número de Slide 1">
            <a:extLst>
              <a:ext uri="{FF2B5EF4-FFF2-40B4-BE49-F238E27FC236}">
                <a16:creationId xmlns:a16="http://schemas.microsoft.com/office/drawing/2014/main" id="{541957E0-22A4-3294-DE39-2A9FD14C8C41}"/>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11</a:t>
            </a:fld>
            <a:endParaRPr lang="pt-BR" sz="1000" dirty="0">
              <a:solidFill>
                <a:schemeClr val="tx1">
                  <a:lumMod val="65000"/>
                  <a:lumOff val="35000"/>
                </a:schemeClr>
              </a:solidFill>
              <a:latin typeface="Montserrat" panose="00000500000000000000" pitchFamily="2" charset="0"/>
            </a:endParaRPr>
          </a:p>
        </p:txBody>
      </p:sp>
      <p:graphicFrame>
        <p:nvGraphicFramePr>
          <p:cNvPr id="8" name="Gráfico 7">
            <a:extLst>
              <a:ext uri="{FF2B5EF4-FFF2-40B4-BE49-F238E27FC236}">
                <a16:creationId xmlns:a16="http://schemas.microsoft.com/office/drawing/2014/main" id="{BAD0A3F6-BF4B-43BB-4EE5-00F51F322176}"/>
              </a:ext>
            </a:extLst>
          </p:cNvPr>
          <p:cNvGraphicFramePr/>
          <p:nvPr>
            <p:extLst>
              <p:ext uri="{D42A27DB-BD31-4B8C-83A1-F6EECF244321}">
                <p14:modId xmlns:p14="http://schemas.microsoft.com/office/powerpoint/2010/main" val="1750798067"/>
              </p:ext>
            </p:extLst>
          </p:nvPr>
        </p:nvGraphicFramePr>
        <p:xfrm>
          <a:off x="1085849" y="1211048"/>
          <a:ext cx="7753349" cy="2770124"/>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a:extLst>
              <a:ext uri="{FF2B5EF4-FFF2-40B4-BE49-F238E27FC236}">
                <a16:creationId xmlns:a16="http://schemas.microsoft.com/office/drawing/2014/main" id="{6A8BF1AC-C903-094B-6137-E4E9CD57D1C5}"/>
              </a:ext>
            </a:extLst>
          </p:cNvPr>
          <p:cNvSpPr/>
          <p:nvPr/>
        </p:nvSpPr>
        <p:spPr>
          <a:xfrm>
            <a:off x="9837899" y="3175636"/>
            <a:ext cx="1584000" cy="830997"/>
          </a:xfrm>
          <a:prstGeom prst="rect">
            <a:avLst/>
          </a:prstGeom>
        </p:spPr>
        <p:txBody>
          <a:bodyPr wrap="square" lIns="91440" tIns="45720" rIns="91440" bIns="45720" anchor="t">
            <a:spAutoFit/>
          </a:bodyPr>
          <a:lstStyle/>
          <a:p>
            <a:pPr algn="ctr"/>
            <a:r>
              <a:rPr lang="pt-BR" sz="1200" dirty="0">
                <a:solidFill>
                  <a:schemeClr val="tx1">
                    <a:lumMod val="75000"/>
                    <a:lumOff val="25000"/>
                  </a:schemeClr>
                </a:solidFill>
                <a:highlight>
                  <a:srgbClr val="FFFFFF"/>
                </a:highlight>
                <a:latin typeface="Montserrat"/>
                <a:cs typeface="Segoe UI"/>
              </a:rPr>
              <a:t>Crescimento da despesa de pessoal 2,7% e a RCL cresceu 5,9%</a:t>
            </a:r>
          </a:p>
        </p:txBody>
      </p:sp>
      <p:sp>
        <p:nvSpPr>
          <p:cNvPr id="9" name="Retângulo 8">
            <a:extLst>
              <a:ext uri="{FF2B5EF4-FFF2-40B4-BE49-F238E27FC236}">
                <a16:creationId xmlns:a16="http://schemas.microsoft.com/office/drawing/2014/main" id="{98767BCF-95D9-62E0-EE31-CD19BE4C4F18}"/>
              </a:ext>
            </a:extLst>
          </p:cNvPr>
          <p:cNvSpPr/>
          <p:nvPr/>
        </p:nvSpPr>
        <p:spPr>
          <a:xfrm>
            <a:off x="9942157" y="2943235"/>
            <a:ext cx="1375485" cy="276999"/>
          </a:xfrm>
          <a:prstGeom prst="rect">
            <a:avLst/>
          </a:prstGeom>
        </p:spPr>
        <p:txBody>
          <a:bodyPr wrap="square" lIns="91440" tIns="45720" rIns="91440" bIns="45720" anchor="t">
            <a:spAutoFit/>
          </a:bodyPr>
          <a:lstStyle/>
          <a:p>
            <a:pPr algn="ctr"/>
            <a:r>
              <a:rPr lang="pt-BR" sz="1200" b="1" dirty="0">
                <a:solidFill>
                  <a:schemeClr val="tx1">
                    <a:lumMod val="75000"/>
                    <a:lumOff val="25000"/>
                  </a:schemeClr>
                </a:solidFill>
                <a:latin typeface="Montserrat"/>
                <a:cs typeface="Segoe UI"/>
              </a:rPr>
              <a:t>2024 X 2023</a:t>
            </a:r>
          </a:p>
        </p:txBody>
      </p:sp>
      <p:sp>
        <p:nvSpPr>
          <p:cNvPr id="10" name="Retângulo 9">
            <a:extLst>
              <a:ext uri="{FF2B5EF4-FFF2-40B4-BE49-F238E27FC236}">
                <a16:creationId xmlns:a16="http://schemas.microsoft.com/office/drawing/2014/main" id="{652AC283-A21C-696B-CB60-8B457F6E09FE}"/>
              </a:ext>
            </a:extLst>
          </p:cNvPr>
          <p:cNvSpPr/>
          <p:nvPr/>
        </p:nvSpPr>
        <p:spPr>
          <a:xfrm>
            <a:off x="1125246" y="5425069"/>
            <a:ext cx="3225339" cy="261610"/>
          </a:xfrm>
          <a:prstGeom prst="rect">
            <a:avLst/>
          </a:prstGeom>
        </p:spPr>
        <p:txBody>
          <a:bodyPr wrap="square" lIns="91440" tIns="45720" rIns="91440" bIns="45720" anchor="t">
            <a:spAutoFit/>
          </a:bodyPr>
          <a:lstStyle/>
          <a:p>
            <a:r>
              <a:rPr lang="pt-BR" sz="1100" b="1" dirty="0">
                <a:solidFill>
                  <a:schemeClr val="tx1">
                    <a:lumMod val="75000"/>
                    <a:lumOff val="25000"/>
                  </a:schemeClr>
                </a:solidFill>
                <a:latin typeface="Montserrat"/>
                <a:cs typeface="Segoe UI"/>
              </a:rPr>
              <a:t>Abaixo do limite de alerta (44,10%)</a:t>
            </a:r>
          </a:p>
        </p:txBody>
      </p:sp>
      <p:sp>
        <p:nvSpPr>
          <p:cNvPr id="11" name="Retângulo 10">
            <a:extLst>
              <a:ext uri="{FF2B5EF4-FFF2-40B4-BE49-F238E27FC236}">
                <a16:creationId xmlns:a16="http://schemas.microsoft.com/office/drawing/2014/main" id="{72538BBB-D35E-4495-BE8C-9D52BDF77CC3}"/>
              </a:ext>
            </a:extLst>
          </p:cNvPr>
          <p:cNvSpPr/>
          <p:nvPr/>
        </p:nvSpPr>
        <p:spPr>
          <a:xfrm>
            <a:off x="4375774" y="5425069"/>
            <a:ext cx="3225339" cy="261610"/>
          </a:xfrm>
          <a:prstGeom prst="rect">
            <a:avLst/>
          </a:prstGeom>
        </p:spPr>
        <p:txBody>
          <a:bodyPr wrap="square" lIns="91440" tIns="45720" rIns="91440" bIns="45720" anchor="t">
            <a:spAutoFit/>
          </a:bodyPr>
          <a:lstStyle/>
          <a:p>
            <a:r>
              <a:rPr lang="pt-BR" sz="1100" b="1" dirty="0">
                <a:solidFill>
                  <a:schemeClr val="tx1">
                    <a:lumMod val="75000"/>
                    <a:lumOff val="25000"/>
                  </a:schemeClr>
                </a:solidFill>
                <a:latin typeface="Montserrat"/>
                <a:cs typeface="Segoe UI"/>
              </a:rPr>
              <a:t>Abaixo do limite de alerta (54,0%)</a:t>
            </a:r>
          </a:p>
        </p:txBody>
      </p:sp>
      <p:sp>
        <p:nvSpPr>
          <p:cNvPr id="19" name="Retângulo 18">
            <a:extLst>
              <a:ext uri="{FF2B5EF4-FFF2-40B4-BE49-F238E27FC236}">
                <a16:creationId xmlns:a16="http://schemas.microsoft.com/office/drawing/2014/main" id="{F2D90A5A-1860-2FDD-4440-DC4AE192C791}"/>
              </a:ext>
            </a:extLst>
          </p:cNvPr>
          <p:cNvSpPr/>
          <p:nvPr/>
        </p:nvSpPr>
        <p:spPr>
          <a:xfrm>
            <a:off x="7541248" y="4420677"/>
            <a:ext cx="4059645" cy="406009"/>
          </a:xfrm>
          <a:prstGeom prst="rect">
            <a:avLst/>
          </a:prstGeom>
        </p:spPr>
        <p:txBody>
          <a:bodyPr wrap="square" lIns="91440" tIns="45720" rIns="91440" bIns="45720" anchor="t">
            <a:spAutoFit/>
          </a:bodyPr>
          <a:lstStyle/>
          <a:p>
            <a:pPr>
              <a:lnSpc>
                <a:spcPts val="2800"/>
              </a:lnSpc>
            </a:pPr>
            <a:r>
              <a:rPr lang="pt-BR" sz="1200" b="1" dirty="0">
                <a:solidFill>
                  <a:schemeClr val="tx1">
                    <a:lumMod val="75000"/>
                    <a:lumOff val="25000"/>
                  </a:schemeClr>
                </a:solidFill>
                <a:latin typeface="Montserrat"/>
              </a:rPr>
              <a:t>PODER EXECUTIVO: LRF ESTADUAL</a:t>
            </a:r>
          </a:p>
        </p:txBody>
      </p:sp>
      <p:sp>
        <p:nvSpPr>
          <p:cNvPr id="22" name="Retângulo 21">
            <a:extLst>
              <a:ext uri="{FF2B5EF4-FFF2-40B4-BE49-F238E27FC236}">
                <a16:creationId xmlns:a16="http://schemas.microsoft.com/office/drawing/2014/main" id="{003A25B8-5A95-47F2-71CA-C45A958507EB}"/>
              </a:ext>
            </a:extLst>
          </p:cNvPr>
          <p:cNvSpPr/>
          <p:nvPr/>
        </p:nvSpPr>
        <p:spPr>
          <a:xfrm>
            <a:off x="7544335" y="4850165"/>
            <a:ext cx="1846980" cy="475708"/>
          </a:xfrm>
          <a:prstGeom prst="rect">
            <a:avLst/>
          </a:prstGeom>
        </p:spPr>
        <p:txBody>
          <a:bodyPr wrap="square" lIns="91440" tIns="45720" rIns="91440" bIns="45720" anchor="t">
            <a:spAutoFit/>
          </a:bodyPr>
          <a:lstStyle/>
          <a:p>
            <a:pPr>
              <a:lnSpc>
                <a:spcPts val="2800"/>
              </a:lnSpc>
            </a:pPr>
            <a:r>
              <a:rPr lang="pt-BR" sz="3200" b="1" dirty="0">
                <a:solidFill>
                  <a:srgbClr val="FCA400"/>
                </a:solidFill>
                <a:latin typeface="Montserrat"/>
                <a:cs typeface="Segoe UI"/>
              </a:rPr>
              <a:t>45,41%</a:t>
            </a:r>
          </a:p>
        </p:txBody>
      </p:sp>
      <p:sp>
        <p:nvSpPr>
          <p:cNvPr id="27" name="Retângulo 26">
            <a:extLst>
              <a:ext uri="{FF2B5EF4-FFF2-40B4-BE49-F238E27FC236}">
                <a16:creationId xmlns:a16="http://schemas.microsoft.com/office/drawing/2014/main" id="{49596A6F-4824-3D12-BDC8-5C7A0B137133}"/>
              </a:ext>
            </a:extLst>
          </p:cNvPr>
          <p:cNvSpPr/>
          <p:nvPr/>
        </p:nvSpPr>
        <p:spPr>
          <a:xfrm>
            <a:off x="7541248" y="5226065"/>
            <a:ext cx="3296590" cy="261610"/>
          </a:xfrm>
          <a:prstGeom prst="rect">
            <a:avLst/>
          </a:prstGeom>
        </p:spPr>
        <p:txBody>
          <a:bodyPr wrap="square" lIns="91440" tIns="45720" rIns="91440" bIns="45720" anchor="t">
            <a:spAutoFit/>
          </a:bodyPr>
          <a:lstStyle/>
          <a:p>
            <a:r>
              <a:rPr lang="pt-BR" sz="1100" b="1" dirty="0">
                <a:solidFill>
                  <a:schemeClr val="tx1">
                    <a:lumMod val="75000"/>
                    <a:lumOff val="25000"/>
                  </a:schemeClr>
                </a:solidFill>
                <a:latin typeface="Montserrat"/>
                <a:cs typeface="Segoe UI"/>
              </a:rPr>
              <a:t>Média 36 meses</a:t>
            </a:r>
            <a:endParaRPr lang="pt-BR" sz="1100" dirty="0">
              <a:solidFill>
                <a:schemeClr val="tx1">
                  <a:lumMod val="75000"/>
                  <a:lumOff val="25000"/>
                </a:schemeClr>
              </a:solidFill>
              <a:latin typeface="Montserrat"/>
              <a:cs typeface="Segoe UI" panose="020B0502040204020203" pitchFamily="34" charset="0"/>
            </a:endParaRPr>
          </a:p>
        </p:txBody>
      </p:sp>
      <p:cxnSp>
        <p:nvCxnSpPr>
          <p:cNvPr id="28" name="Conector reto 27">
            <a:extLst>
              <a:ext uri="{FF2B5EF4-FFF2-40B4-BE49-F238E27FC236}">
                <a16:creationId xmlns:a16="http://schemas.microsoft.com/office/drawing/2014/main" id="{9230BAF4-C32C-4DC2-3783-7F679AE47143}"/>
              </a:ext>
            </a:extLst>
          </p:cNvPr>
          <p:cNvCxnSpPr>
            <a:cxnSpLocks/>
          </p:cNvCxnSpPr>
          <p:nvPr/>
        </p:nvCxnSpPr>
        <p:spPr>
          <a:xfrm>
            <a:off x="7449333" y="4643441"/>
            <a:ext cx="0" cy="1008000"/>
          </a:xfrm>
          <a:prstGeom prst="line">
            <a:avLst/>
          </a:prstGeom>
          <a:ln w="19050">
            <a:solidFill>
              <a:srgbClr val="F2B800"/>
            </a:solidFill>
            <a:prstDash val="sysDot"/>
          </a:ln>
        </p:spPr>
        <p:style>
          <a:lnRef idx="1">
            <a:schemeClr val="accent1"/>
          </a:lnRef>
          <a:fillRef idx="0">
            <a:schemeClr val="accent1"/>
          </a:fillRef>
          <a:effectRef idx="0">
            <a:schemeClr val="accent1"/>
          </a:effectRef>
          <a:fontRef idx="minor">
            <a:schemeClr val="tx1"/>
          </a:fontRef>
        </p:style>
      </p:cxnSp>
      <p:pic>
        <p:nvPicPr>
          <p:cNvPr id="15" name="Imagem 14" descr="Imagem de desenho animado&#10;&#10;Descrição gerada automaticamente com confiança média">
            <a:extLst>
              <a:ext uri="{FF2B5EF4-FFF2-40B4-BE49-F238E27FC236}">
                <a16:creationId xmlns:a16="http://schemas.microsoft.com/office/drawing/2014/main" id="{49F2CCA8-1D38-E121-F75F-11A521A522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
        <p:nvSpPr>
          <p:cNvPr id="29" name="Título 1">
            <a:extLst>
              <a:ext uri="{FF2B5EF4-FFF2-40B4-BE49-F238E27FC236}">
                <a16:creationId xmlns:a16="http://schemas.microsoft.com/office/drawing/2014/main" id="{90B08F0F-CC13-1097-A782-45B89C12B40D}"/>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Despesa com pessoal</a:t>
            </a:r>
          </a:p>
        </p:txBody>
      </p:sp>
      <p:grpSp>
        <p:nvGrpSpPr>
          <p:cNvPr id="31" name="Agrupar 30">
            <a:extLst>
              <a:ext uri="{FF2B5EF4-FFF2-40B4-BE49-F238E27FC236}">
                <a16:creationId xmlns:a16="http://schemas.microsoft.com/office/drawing/2014/main" id="{58BDA8A2-2E6E-114F-0A12-4F86849D4C22}"/>
              </a:ext>
            </a:extLst>
          </p:cNvPr>
          <p:cNvGrpSpPr/>
          <p:nvPr/>
        </p:nvGrpSpPr>
        <p:grpSpPr>
          <a:xfrm>
            <a:off x="654537" y="680270"/>
            <a:ext cx="295465" cy="326243"/>
            <a:chOff x="12592050" y="3673475"/>
            <a:chExt cx="381000" cy="420688"/>
          </a:xfrm>
        </p:grpSpPr>
        <p:sp>
          <p:nvSpPr>
            <p:cNvPr id="34" name="Freeform 20">
              <a:extLst>
                <a:ext uri="{FF2B5EF4-FFF2-40B4-BE49-F238E27FC236}">
                  <a16:creationId xmlns:a16="http://schemas.microsoft.com/office/drawing/2014/main" id="{A4E391D4-BB45-01B0-BB07-4830C19F7643}"/>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35" name="Freeform 21">
              <a:extLst>
                <a:ext uri="{FF2B5EF4-FFF2-40B4-BE49-F238E27FC236}">
                  <a16:creationId xmlns:a16="http://schemas.microsoft.com/office/drawing/2014/main" id="{9B235C5C-B7D1-A264-7BD4-560BCE377D98}"/>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cxnSp>
        <p:nvCxnSpPr>
          <p:cNvPr id="36" name="Conector reto 35">
            <a:extLst>
              <a:ext uri="{FF2B5EF4-FFF2-40B4-BE49-F238E27FC236}">
                <a16:creationId xmlns:a16="http://schemas.microsoft.com/office/drawing/2014/main" id="{A22271BF-91CF-D943-8BF8-E127A0C18CD7}"/>
              </a:ext>
            </a:extLst>
          </p:cNvPr>
          <p:cNvCxnSpPr>
            <a:cxnSpLocks/>
          </p:cNvCxnSpPr>
          <p:nvPr/>
        </p:nvCxnSpPr>
        <p:spPr>
          <a:xfrm>
            <a:off x="9837899" y="2806148"/>
            <a:ext cx="1584000" cy="0"/>
          </a:xfrm>
          <a:prstGeom prst="line">
            <a:avLst/>
          </a:prstGeom>
          <a:ln w="22225">
            <a:solidFill>
              <a:srgbClr val="FCA40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79864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tângulo 43">
            <a:extLst>
              <a:ext uri="{FF2B5EF4-FFF2-40B4-BE49-F238E27FC236}">
                <a16:creationId xmlns:a16="http://schemas.microsoft.com/office/drawing/2014/main" id="{446B9DE4-F439-1FED-5AB9-BE89474CC103}"/>
              </a:ext>
            </a:extLst>
          </p:cNvPr>
          <p:cNvSpPr/>
          <p:nvPr/>
        </p:nvSpPr>
        <p:spPr>
          <a:xfrm>
            <a:off x="388496" y="3556188"/>
            <a:ext cx="2530552" cy="646331"/>
          </a:xfrm>
          <a:prstGeom prst="rect">
            <a:avLst/>
          </a:prstGeom>
        </p:spPr>
        <p:txBody>
          <a:bodyPr wrap="square" lIns="91440" tIns="45720" rIns="91440" bIns="45720" anchor="t">
            <a:spAutoFit/>
          </a:bodyPr>
          <a:lstStyle/>
          <a:p>
            <a:pPr marL="427990" indent="-180000">
              <a:buFont typeface="Wingdings" panose="05000000000000000000" pitchFamily="2" charset="2"/>
              <a:buChar char="§"/>
            </a:pPr>
            <a:r>
              <a:rPr lang="pt-BR" sz="1200" dirty="0">
                <a:solidFill>
                  <a:schemeClr val="bg1"/>
                </a:solidFill>
                <a:latin typeface="Montserrat"/>
                <a:cs typeface="Segoe UI"/>
              </a:rPr>
              <a:t>RCL: dedução de perda do FUNDEB a partir de jan-2022 </a:t>
            </a:r>
            <a:endParaRPr lang="pt-BR" sz="1200" dirty="0">
              <a:solidFill>
                <a:schemeClr val="bg1"/>
              </a:solidFill>
              <a:latin typeface="Montserrat"/>
              <a:cs typeface="Segoe UI" panose="020B0502040204020203" pitchFamily="34" charset="0"/>
            </a:endParaRPr>
          </a:p>
        </p:txBody>
      </p:sp>
      <p:sp>
        <p:nvSpPr>
          <p:cNvPr id="49" name="Retângulo 48">
            <a:extLst>
              <a:ext uri="{FF2B5EF4-FFF2-40B4-BE49-F238E27FC236}">
                <a16:creationId xmlns:a16="http://schemas.microsoft.com/office/drawing/2014/main" id="{ECA2D8EB-B298-D7DA-8988-8926B63C0364}"/>
              </a:ext>
            </a:extLst>
          </p:cNvPr>
          <p:cNvSpPr/>
          <p:nvPr/>
        </p:nvSpPr>
        <p:spPr>
          <a:xfrm>
            <a:off x="456090" y="1966058"/>
            <a:ext cx="2462958" cy="1384995"/>
          </a:xfrm>
          <a:prstGeom prst="rect">
            <a:avLst/>
          </a:prstGeom>
        </p:spPr>
        <p:txBody>
          <a:bodyPr wrap="square" lIns="91440" tIns="45720" rIns="91440" bIns="45720" anchor="t">
            <a:spAutoFit/>
          </a:bodyPr>
          <a:lstStyle/>
          <a:p>
            <a:r>
              <a:rPr lang="pt-BR" sz="1400" b="1" dirty="0">
                <a:solidFill>
                  <a:schemeClr val="bg1"/>
                </a:solidFill>
                <a:latin typeface="Montserrat"/>
                <a:cs typeface="Segoe UI"/>
              </a:rPr>
              <a:t>Convergência metodológica com STN a partir de jan-22 impacta o indicador de Dívida Consolidada Líquida (DC/RCL)</a:t>
            </a:r>
          </a:p>
        </p:txBody>
      </p:sp>
      <p:pic>
        <p:nvPicPr>
          <p:cNvPr id="5" name="Imagem 4">
            <a:extLst>
              <a:ext uri="{FF2B5EF4-FFF2-40B4-BE49-F238E27FC236}">
                <a16:creationId xmlns:a16="http://schemas.microsoft.com/office/drawing/2014/main" id="{BDBD35C8-8078-0B2C-E894-3F2C5D7731EE}"/>
              </a:ext>
            </a:extLst>
          </p:cNvPr>
          <p:cNvPicPr/>
          <p:nvPr/>
        </p:nvPicPr>
        <p:blipFill>
          <a:blip r:embed="rId2" cstate="print"/>
          <a:stretch/>
        </p:blipFill>
        <p:spPr>
          <a:xfrm>
            <a:off x="200964" y="6605288"/>
            <a:ext cx="726017" cy="151292"/>
          </a:xfrm>
          <a:prstGeom prst="rect">
            <a:avLst/>
          </a:prstGeom>
          <a:ln>
            <a:noFill/>
          </a:ln>
        </p:spPr>
      </p:pic>
      <p:sp>
        <p:nvSpPr>
          <p:cNvPr id="27" name="CaixaDeTexto 26">
            <a:extLst>
              <a:ext uri="{FF2B5EF4-FFF2-40B4-BE49-F238E27FC236}">
                <a16:creationId xmlns:a16="http://schemas.microsoft.com/office/drawing/2014/main" id="{41520376-58D7-C0C4-99F6-49D650305D7C}"/>
              </a:ext>
            </a:extLst>
          </p:cNvPr>
          <p:cNvSpPr txBox="1"/>
          <p:nvPr/>
        </p:nvSpPr>
        <p:spPr>
          <a:xfrm>
            <a:off x="1221617" y="5702135"/>
            <a:ext cx="6743929" cy="369332"/>
          </a:xfrm>
          <a:prstGeom prst="rect">
            <a:avLst/>
          </a:prstGeom>
          <a:noFill/>
        </p:spPr>
        <p:txBody>
          <a:bodyPr wrap="square">
            <a:spAutoFit/>
          </a:bodyPr>
          <a:lstStyle/>
          <a:p>
            <a:pPr marL="69750" algn="ctr">
              <a:spcBef>
                <a:spcPts val="200"/>
              </a:spcBef>
            </a:pPr>
            <a:r>
              <a:rPr lang="pt-BR" b="1" kern="500" spc="-41" dirty="0">
                <a:solidFill>
                  <a:schemeClr val="tx1">
                    <a:lumMod val="75000"/>
                    <a:lumOff val="25000"/>
                  </a:schemeClr>
                </a:solidFill>
                <a:latin typeface="Montserrat" panose="00000500000000000000" pitchFamily="2" charset="0"/>
                <a:cs typeface="Segoe UI" panose="020B0502040204020203" pitchFamily="34" charset="0"/>
              </a:rPr>
              <a:t>Indicador de dívida LRF continua abaixo de 200% </a:t>
            </a:r>
          </a:p>
        </p:txBody>
      </p:sp>
      <p:grpSp>
        <p:nvGrpSpPr>
          <p:cNvPr id="14" name="Grupo 780">
            <a:extLst>
              <a:ext uri="{FF2B5EF4-FFF2-40B4-BE49-F238E27FC236}">
                <a16:creationId xmlns:a16="http://schemas.microsoft.com/office/drawing/2014/main" id="{F13B0C55-A494-16FE-D957-BD75EEB18416}"/>
              </a:ext>
            </a:extLst>
          </p:cNvPr>
          <p:cNvGrpSpPr/>
          <p:nvPr/>
        </p:nvGrpSpPr>
        <p:grpSpPr>
          <a:xfrm>
            <a:off x="1065683" y="5599796"/>
            <a:ext cx="566696" cy="512554"/>
            <a:chOff x="4719638" y="4368800"/>
            <a:chExt cx="498475" cy="450850"/>
          </a:xfrm>
          <a:solidFill>
            <a:srgbClr val="FCA400"/>
          </a:solidFill>
        </p:grpSpPr>
        <p:sp>
          <p:nvSpPr>
            <p:cNvPr id="17" name="Freeform 210">
              <a:extLst>
                <a:ext uri="{FF2B5EF4-FFF2-40B4-BE49-F238E27FC236}">
                  <a16:creationId xmlns:a16="http://schemas.microsoft.com/office/drawing/2014/main" id="{4A70C537-54BE-905D-1DA1-8B53EE36B276}"/>
                </a:ext>
              </a:extLst>
            </p:cNvPr>
            <p:cNvSpPr>
              <a:spLocks noEditPoints="1"/>
            </p:cNvSpPr>
            <p:nvPr/>
          </p:nvSpPr>
          <p:spPr bwMode="auto">
            <a:xfrm>
              <a:off x="4719638" y="4368800"/>
              <a:ext cx="498475" cy="450850"/>
            </a:xfrm>
            <a:custGeom>
              <a:avLst/>
              <a:gdLst>
                <a:gd name="T0" fmla="*/ 1 w 1019"/>
                <a:gd name="T1" fmla="*/ 789 h 922"/>
                <a:gd name="T2" fmla="*/ 35 w 1019"/>
                <a:gd name="T3" fmla="*/ 879 h 922"/>
                <a:gd name="T4" fmla="*/ 104 w 1019"/>
                <a:gd name="T5" fmla="*/ 919 h 922"/>
                <a:gd name="T6" fmla="*/ 885 w 1019"/>
                <a:gd name="T7" fmla="*/ 922 h 922"/>
                <a:gd name="T8" fmla="*/ 938 w 1019"/>
                <a:gd name="T9" fmla="*/ 911 h 922"/>
                <a:gd name="T10" fmla="*/ 1019 w 1019"/>
                <a:gd name="T11" fmla="*/ 801 h 922"/>
                <a:gd name="T12" fmla="*/ 1011 w 1019"/>
                <a:gd name="T13" fmla="*/ 745 h 922"/>
                <a:gd name="T14" fmla="*/ 999 w 1019"/>
                <a:gd name="T15" fmla="*/ 719 h 922"/>
                <a:gd name="T16" fmla="*/ 872 w 1019"/>
                <a:gd name="T17" fmla="*/ 499 h 922"/>
                <a:gd name="T18" fmla="*/ 853 w 1019"/>
                <a:gd name="T19" fmla="*/ 467 h 922"/>
                <a:gd name="T20" fmla="*/ 837 w 1019"/>
                <a:gd name="T21" fmla="*/ 439 h 922"/>
                <a:gd name="T22" fmla="*/ 820 w 1019"/>
                <a:gd name="T23" fmla="*/ 409 h 922"/>
                <a:gd name="T24" fmla="*/ 761 w 1019"/>
                <a:gd name="T25" fmla="*/ 306 h 922"/>
                <a:gd name="T26" fmla="*/ 738 w 1019"/>
                <a:gd name="T27" fmla="*/ 267 h 922"/>
                <a:gd name="T28" fmla="*/ 717 w 1019"/>
                <a:gd name="T29" fmla="*/ 229 h 922"/>
                <a:gd name="T30" fmla="*/ 701 w 1019"/>
                <a:gd name="T31" fmla="*/ 203 h 922"/>
                <a:gd name="T32" fmla="*/ 638 w 1019"/>
                <a:gd name="T33" fmla="*/ 93 h 922"/>
                <a:gd name="T34" fmla="*/ 630 w 1019"/>
                <a:gd name="T35" fmla="*/ 80 h 922"/>
                <a:gd name="T36" fmla="*/ 603 w 1019"/>
                <a:gd name="T37" fmla="*/ 42 h 922"/>
                <a:gd name="T38" fmla="*/ 483 w 1019"/>
                <a:gd name="T39" fmla="*/ 6 h 922"/>
                <a:gd name="T40" fmla="*/ 382 w 1019"/>
                <a:gd name="T41" fmla="*/ 93 h 922"/>
                <a:gd name="T42" fmla="*/ 366 w 1019"/>
                <a:gd name="T43" fmla="*/ 120 h 922"/>
                <a:gd name="T44" fmla="*/ 306 w 1019"/>
                <a:gd name="T45" fmla="*/ 224 h 922"/>
                <a:gd name="T46" fmla="*/ 235 w 1019"/>
                <a:gd name="T47" fmla="*/ 347 h 922"/>
                <a:gd name="T48" fmla="*/ 228 w 1019"/>
                <a:gd name="T49" fmla="*/ 360 h 922"/>
                <a:gd name="T50" fmla="*/ 213 w 1019"/>
                <a:gd name="T51" fmla="*/ 385 h 922"/>
                <a:gd name="T52" fmla="*/ 150 w 1019"/>
                <a:gd name="T53" fmla="*/ 496 h 922"/>
                <a:gd name="T54" fmla="*/ 19 w 1019"/>
                <a:gd name="T55" fmla="*/ 721 h 922"/>
                <a:gd name="T56" fmla="*/ 1 w 1019"/>
                <a:gd name="T57" fmla="*/ 778 h 922"/>
                <a:gd name="T58" fmla="*/ 77 w 1019"/>
                <a:gd name="T59" fmla="*/ 784 h 922"/>
                <a:gd name="T60" fmla="*/ 123 w 1019"/>
                <a:gd name="T61" fmla="*/ 695 h 922"/>
                <a:gd name="T62" fmla="*/ 132 w 1019"/>
                <a:gd name="T63" fmla="*/ 679 h 922"/>
                <a:gd name="T64" fmla="*/ 217 w 1019"/>
                <a:gd name="T65" fmla="*/ 531 h 922"/>
                <a:gd name="T66" fmla="*/ 237 w 1019"/>
                <a:gd name="T67" fmla="*/ 497 h 922"/>
                <a:gd name="T68" fmla="*/ 317 w 1019"/>
                <a:gd name="T69" fmla="*/ 358 h 922"/>
                <a:gd name="T70" fmla="*/ 434 w 1019"/>
                <a:gd name="T71" fmla="*/ 156 h 922"/>
                <a:gd name="T72" fmla="*/ 479 w 1019"/>
                <a:gd name="T73" fmla="*/ 89 h 922"/>
                <a:gd name="T74" fmla="*/ 542 w 1019"/>
                <a:gd name="T75" fmla="*/ 90 h 922"/>
                <a:gd name="T76" fmla="*/ 586 w 1019"/>
                <a:gd name="T77" fmla="*/ 158 h 922"/>
                <a:gd name="T78" fmla="*/ 683 w 1019"/>
                <a:gd name="T79" fmla="*/ 325 h 922"/>
                <a:gd name="T80" fmla="*/ 785 w 1019"/>
                <a:gd name="T81" fmla="*/ 501 h 922"/>
                <a:gd name="T82" fmla="*/ 788 w 1019"/>
                <a:gd name="T83" fmla="*/ 507 h 922"/>
                <a:gd name="T84" fmla="*/ 800 w 1019"/>
                <a:gd name="T85" fmla="*/ 527 h 922"/>
                <a:gd name="T86" fmla="*/ 942 w 1019"/>
                <a:gd name="T87" fmla="*/ 793 h 922"/>
                <a:gd name="T88" fmla="*/ 923 w 1019"/>
                <a:gd name="T89" fmla="*/ 831 h 922"/>
                <a:gd name="T90" fmla="*/ 133 w 1019"/>
                <a:gd name="T91" fmla="*/ 845 h 922"/>
                <a:gd name="T92" fmla="*/ 94 w 1019"/>
                <a:gd name="T93" fmla="*/ 83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922">
                  <a:moveTo>
                    <a:pt x="1" y="778"/>
                  </a:moveTo>
                  <a:lnTo>
                    <a:pt x="1" y="789"/>
                  </a:lnTo>
                  <a:cubicBezTo>
                    <a:pt x="0" y="804"/>
                    <a:pt x="0" y="810"/>
                    <a:pt x="6" y="829"/>
                  </a:cubicBezTo>
                  <a:cubicBezTo>
                    <a:pt x="12" y="847"/>
                    <a:pt x="22" y="865"/>
                    <a:pt x="35" y="879"/>
                  </a:cubicBezTo>
                  <a:cubicBezTo>
                    <a:pt x="48" y="893"/>
                    <a:pt x="63" y="904"/>
                    <a:pt x="80" y="911"/>
                  </a:cubicBezTo>
                  <a:cubicBezTo>
                    <a:pt x="87" y="914"/>
                    <a:pt x="95" y="917"/>
                    <a:pt x="104" y="919"/>
                  </a:cubicBezTo>
                  <a:cubicBezTo>
                    <a:pt x="112" y="921"/>
                    <a:pt x="122" y="922"/>
                    <a:pt x="131" y="922"/>
                  </a:cubicBezTo>
                  <a:lnTo>
                    <a:pt x="885" y="922"/>
                  </a:lnTo>
                  <a:cubicBezTo>
                    <a:pt x="896" y="922"/>
                    <a:pt x="905" y="921"/>
                    <a:pt x="914" y="919"/>
                  </a:cubicBezTo>
                  <a:cubicBezTo>
                    <a:pt x="923" y="917"/>
                    <a:pt x="931" y="914"/>
                    <a:pt x="938" y="911"/>
                  </a:cubicBezTo>
                  <a:cubicBezTo>
                    <a:pt x="960" y="903"/>
                    <a:pt x="981" y="886"/>
                    <a:pt x="995" y="865"/>
                  </a:cubicBezTo>
                  <a:cubicBezTo>
                    <a:pt x="1010" y="845"/>
                    <a:pt x="1019" y="822"/>
                    <a:pt x="1019" y="801"/>
                  </a:cubicBezTo>
                  <a:lnTo>
                    <a:pt x="1019" y="793"/>
                  </a:lnTo>
                  <a:cubicBezTo>
                    <a:pt x="1019" y="775"/>
                    <a:pt x="1019" y="764"/>
                    <a:pt x="1011" y="745"/>
                  </a:cubicBezTo>
                  <a:cubicBezTo>
                    <a:pt x="1009" y="739"/>
                    <a:pt x="1007" y="735"/>
                    <a:pt x="1005" y="731"/>
                  </a:cubicBezTo>
                  <a:cubicBezTo>
                    <a:pt x="1004" y="727"/>
                    <a:pt x="1001" y="723"/>
                    <a:pt x="999" y="719"/>
                  </a:cubicBezTo>
                  <a:lnTo>
                    <a:pt x="879" y="512"/>
                  </a:lnTo>
                  <a:cubicBezTo>
                    <a:pt x="876" y="508"/>
                    <a:pt x="874" y="504"/>
                    <a:pt x="872" y="499"/>
                  </a:cubicBezTo>
                  <a:cubicBezTo>
                    <a:pt x="868" y="492"/>
                    <a:pt x="864" y="484"/>
                    <a:pt x="858" y="475"/>
                  </a:cubicBezTo>
                  <a:cubicBezTo>
                    <a:pt x="856" y="473"/>
                    <a:pt x="855" y="470"/>
                    <a:pt x="853" y="467"/>
                  </a:cubicBezTo>
                  <a:cubicBezTo>
                    <a:pt x="851" y="462"/>
                    <a:pt x="847" y="455"/>
                    <a:pt x="843" y="449"/>
                  </a:cubicBezTo>
                  <a:cubicBezTo>
                    <a:pt x="838" y="443"/>
                    <a:pt x="837" y="442"/>
                    <a:pt x="837" y="439"/>
                  </a:cubicBezTo>
                  <a:cubicBezTo>
                    <a:pt x="836" y="438"/>
                    <a:pt x="836" y="437"/>
                    <a:pt x="835" y="435"/>
                  </a:cubicBezTo>
                  <a:lnTo>
                    <a:pt x="820" y="409"/>
                  </a:lnTo>
                  <a:cubicBezTo>
                    <a:pt x="812" y="396"/>
                    <a:pt x="803" y="380"/>
                    <a:pt x="794" y="364"/>
                  </a:cubicBezTo>
                  <a:cubicBezTo>
                    <a:pt x="782" y="343"/>
                    <a:pt x="770" y="321"/>
                    <a:pt x="761" y="306"/>
                  </a:cubicBezTo>
                  <a:cubicBezTo>
                    <a:pt x="756" y="299"/>
                    <a:pt x="749" y="287"/>
                    <a:pt x="746" y="280"/>
                  </a:cubicBezTo>
                  <a:cubicBezTo>
                    <a:pt x="744" y="276"/>
                    <a:pt x="741" y="271"/>
                    <a:pt x="738" y="267"/>
                  </a:cubicBezTo>
                  <a:cubicBezTo>
                    <a:pt x="736" y="263"/>
                    <a:pt x="733" y="258"/>
                    <a:pt x="731" y="254"/>
                  </a:cubicBezTo>
                  <a:lnTo>
                    <a:pt x="717" y="229"/>
                  </a:lnTo>
                  <a:cubicBezTo>
                    <a:pt x="714" y="224"/>
                    <a:pt x="711" y="219"/>
                    <a:pt x="708" y="214"/>
                  </a:cubicBezTo>
                  <a:cubicBezTo>
                    <a:pt x="706" y="210"/>
                    <a:pt x="704" y="207"/>
                    <a:pt x="701" y="203"/>
                  </a:cubicBezTo>
                  <a:cubicBezTo>
                    <a:pt x="692" y="192"/>
                    <a:pt x="651" y="117"/>
                    <a:pt x="641" y="99"/>
                  </a:cubicBezTo>
                  <a:cubicBezTo>
                    <a:pt x="640" y="96"/>
                    <a:pt x="639" y="95"/>
                    <a:pt x="638" y="93"/>
                  </a:cubicBezTo>
                  <a:cubicBezTo>
                    <a:pt x="637" y="92"/>
                    <a:pt x="636" y="90"/>
                    <a:pt x="634" y="87"/>
                  </a:cubicBezTo>
                  <a:cubicBezTo>
                    <a:pt x="633" y="85"/>
                    <a:pt x="631" y="82"/>
                    <a:pt x="630" y="80"/>
                  </a:cubicBezTo>
                  <a:cubicBezTo>
                    <a:pt x="629" y="78"/>
                    <a:pt x="628" y="76"/>
                    <a:pt x="627" y="74"/>
                  </a:cubicBezTo>
                  <a:cubicBezTo>
                    <a:pt x="620" y="62"/>
                    <a:pt x="612" y="51"/>
                    <a:pt x="603" y="42"/>
                  </a:cubicBezTo>
                  <a:cubicBezTo>
                    <a:pt x="594" y="32"/>
                    <a:pt x="584" y="24"/>
                    <a:pt x="570" y="17"/>
                  </a:cubicBezTo>
                  <a:cubicBezTo>
                    <a:pt x="542" y="3"/>
                    <a:pt x="512" y="0"/>
                    <a:pt x="483" y="6"/>
                  </a:cubicBezTo>
                  <a:cubicBezTo>
                    <a:pt x="454" y="12"/>
                    <a:pt x="427" y="28"/>
                    <a:pt x="407" y="52"/>
                  </a:cubicBezTo>
                  <a:cubicBezTo>
                    <a:pt x="399" y="62"/>
                    <a:pt x="389" y="79"/>
                    <a:pt x="382" y="93"/>
                  </a:cubicBezTo>
                  <a:lnTo>
                    <a:pt x="377" y="101"/>
                  </a:lnTo>
                  <a:lnTo>
                    <a:pt x="366" y="120"/>
                  </a:lnTo>
                  <a:cubicBezTo>
                    <a:pt x="360" y="131"/>
                    <a:pt x="353" y="142"/>
                    <a:pt x="347" y="153"/>
                  </a:cubicBezTo>
                  <a:cubicBezTo>
                    <a:pt x="334" y="176"/>
                    <a:pt x="320" y="200"/>
                    <a:pt x="306" y="224"/>
                  </a:cubicBezTo>
                  <a:cubicBezTo>
                    <a:pt x="289" y="253"/>
                    <a:pt x="272" y="281"/>
                    <a:pt x="258" y="307"/>
                  </a:cubicBezTo>
                  <a:cubicBezTo>
                    <a:pt x="250" y="320"/>
                    <a:pt x="243" y="334"/>
                    <a:pt x="235" y="347"/>
                  </a:cubicBezTo>
                  <a:cubicBezTo>
                    <a:pt x="233" y="350"/>
                    <a:pt x="232" y="352"/>
                    <a:pt x="231" y="355"/>
                  </a:cubicBezTo>
                  <a:lnTo>
                    <a:pt x="228" y="360"/>
                  </a:lnTo>
                  <a:lnTo>
                    <a:pt x="222" y="370"/>
                  </a:lnTo>
                  <a:cubicBezTo>
                    <a:pt x="219" y="374"/>
                    <a:pt x="216" y="379"/>
                    <a:pt x="213" y="385"/>
                  </a:cubicBezTo>
                  <a:cubicBezTo>
                    <a:pt x="194" y="420"/>
                    <a:pt x="174" y="454"/>
                    <a:pt x="155" y="489"/>
                  </a:cubicBezTo>
                  <a:cubicBezTo>
                    <a:pt x="153" y="492"/>
                    <a:pt x="152" y="494"/>
                    <a:pt x="150" y="496"/>
                  </a:cubicBezTo>
                  <a:cubicBezTo>
                    <a:pt x="149" y="497"/>
                    <a:pt x="148" y="499"/>
                    <a:pt x="147" y="500"/>
                  </a:cubicBezTo>
                  <a:lnTo>
                    <a:pt x="19" y="721"/>
                  </a:lnTo>
                  <a:cubicBezTo>
                    <a:pt x="15" y="729"/>
                    <a:pt x="9" y="741"/>
                    <a:pt x="5" y="753"/>
                  </a:cubicBezTo>
                  <a:cubicBezTo>
                    <a:pt x="3" y="761"/>
                    <a:pt x="1" y="770"/>
                    <a:pt x="1" y="778"/>
                  </a:cubicBezTo>
                  <a:close/>
                  <a:moveTo>
                    <a:pt x="80" y="808"/>
                  </a:moveTo>
                  <a:cubicBezTo>
                    <a:pt x="78" y="800"/>
                    <a:pt x="77" y="792"/>
                    <a:pt x="77" y="784"/>
                  </a:cubicBezTo>
                  <a:cubicBezTo>
                    <a:pt x="77" y="772"/>
                    <a:pt x="103" y="728"/>
                    <a:pt x="116" y="706"/>
                  </a:cubicBezTo>
                  <a:lnTo>
                    <a:pt x="123" y="695"/>
                  </a:lnTo>
                  <a:cubicBezTo>
                    <a:pt x="125" y="692"/>
                    <a:pt x="126" y="690"/>
                    <a:pt x="127" y="688"/>
                  </a:cubicBezTo>
                  <a:cubicBezTo>
                    <a:pt x="129" y="684"/>
                    <a:pt x="131" y="682"/>
                    <a:pt x="132" y="679"/>
                  </a:cubicBezTo>
                  <a:lnTo>
                    <a:pt x="134" y="675"/>
                  </a:lnTo>
                  <a:cubicBezTo>
                    <a:pt x="144" y="659"/>
                    <a:pt x="202" y="547"/>
                    <a:pt x="217" y="531"/>
                  </a:cubicBezTo>
                  <a:cubicBezTo>
                    <a:pt x="220" y="527"/>
                    <a:pt x="221" y="524"/>
                    <a:pt x="222" y="522"/>
                  </a:cubicBezTo>
                  <a:cubicBezTo>
                    <a:pt x="224" y="516"/>
                    <a:pt x="227" y="510"/>
                    <a:pt x="237" y="497"/>
                  </a:cubicBezTo>
                  <a:cubicBezTo>
                    <a:pt x="262" y="451"/>
                    <a:pt x="286" y="411"/>
                    <a:pt x="313" y="365"/>
                  </a:cubicBezTo>
                  <a:cubicBezTo>
                    <a:pt x="315" y="362"/>
                    <a:pt x="316" y="360"/>
                    <a:pt x="317" y="358"/>
                  </a:cubicBezTo>
                  <a:cubicBezTo>
                    <a:pt x="318" y="357"/>
                    <a:pt x="319" y="355"/>
                    <a:pt x="320" y="354"/>
                  </a:cubicBezTo>
                  <a:lnTo>
                    <a:pt x="434" y="156"/>
                  </a:lnTo>
                  <a:lnTo>
                    <a:pt x="439" y="147"/>
                  </a:lnTo>
                  <a:cubicBezTo>
                    <a:pt x="449" y="128"/>
                    <a:pt x="465" y="98"/>
                    <a:pt x="479" y="89"/>
                  </a:cubicBezTo>
                  <a:cubicBezTo>
                    <a:pt x="489" y="82"/>
                    <a:pt x="500" y="79"/>
                    <a:pt x="511" y="80"/>
                  </a:cubicBezTo>
                  <a:cubicBezTo>
                    <a:pt x="522" y="80"/>
                    <a:pt x="532" y="83"/>
                    <a:pt x="542" y="90"/>
                  </a:cubicBezTo>
                  <a:cubicBezTo>
                    <a:pt x="555" y="99"/>
                    <a:pt x="570" y="128"/>
                    <a:pt x="581" y="147"/>
                  </a:cubicBezTo>
                  <a:lnTo>
                    <a:pt x="586" y="158"/>
                  </a:lnTo>
                  <a:lnTo>
                    <a:pt x="650" y="268"/>
                  </a:lnTo>
                  <a:cubicBezTo>
                    <a:pt x="661" y="285"/>
                    <a:pt x="672" y="305"/>
                    <a:pt x="683" y="325"/>
                  </a:cubicBezTo>
                  <a:cubicBezTo>
                    <a:pt x="693" y="343"/>
                    <a:pt x="703" y="361"/>
                    <a:pt x="714" y="378"/>
                  </a:cubicBezTo>
                  <a:lnTo>
                    <a:pt x="785" y="501"/>
                  </a:lnTo>
                  <a:lnTo>
                    <a:pt x="785" y="501"/>
                  </a:lnTo>
                  <a:cubicBezTo>
                    <a:pt x="786" y="503"/>
                    <a:pt x="787" y="505"/>
                    <a:pt x="788" y="507"/>
                  </a:cubicBezTo>
                  <a:cubicBezTo>
                    <a:pt x="789" y="508"/>
                    <a:pt x="790" y="510"/>
                    <a:pt x="791" y="512"/>
                  </a:cubicBezTo>
                  <a:cubicBezTo>
                    <a:pt x="794" y="517"/>
                    <a:pt x="797" y="522"/>
                    <a:pt x="800" y="527"/>
                  </a:cubicBezTo>
                  <a:cubicBezTo>
                    <a:pt x="845" y="602"/>
                    <a:pt x="888" y="679"/>
                    <a:pt x="931" y="755"/>
                  </a:cubicBezTo>
                  <a:cubicBezTo>
                    <a:pt x="942" y="773"/>
                    <a:pt x="942" y="776"/>
                    <a:pt x="942" y="793"/>
                  </a:cubicBezTo>
                  <a:lnTo>
                    <a:pt x="942" y="797"/>
                  </a:lnTo>
                  <a:cubicBezTo>
                    <a:pt x="942" y="808"/>
                    <a:pt x="935" y="822"/>
                    <a:pt x="923" y="831"/>
                  </a:cubicBezTo>
                  <a:cubicBezTo>
                    <a:pt x="914" y="839"/>
                    <a:pt x="901" y="845"/>
                    <a:pt x="887" y="845"/>
                  </a:cubicBezTo>
                  <a:lnTo>
                    <a:pt x="133" y="845"/>
                  </a:lnTo>
                  <a:cubicBezTo>
                    <a:pt x="126" y="845"/>
                    <a:pt x="119" y="844"/>
                    <a:pt x="112" y="841"/>
                  </a:cubicBezTo>
                  <a:cubicBezTo>
                    <a:pt x="105" y="838"/>
                    <a:pt x="99" y="834"/>
                    <a:pt x="94" y="830"/>
                  </a:cubicBezTo>
                  <a:cubicBezTo>
                    <a:pt x="87" y="823"/>
                    <a:pt x="82" y="816"/>
                    <a:pt x="80" y="8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solidFill>
                  <a:schemeClr val="tx1">
                    <a:lumMod val="75000"/>
                    <a:lumOff val="25000"/>
                  </a:schemeClr>
                </a:solidFill>
              </a:endParaRPr>
            </a:p>
          </p:txBody>
        </p:sp>
        <p:sp>
          <p:nvSpPr>
            <p:cNvPr id="19" name="Freeform 211">
              <a:extLst>
                <a:ext uri="{FF2B5EF4-FFF2-40B4-BE49-F238E27FC236}">
                  <a16:creationId xmlns:a16="http://schemas.microsoft.com/office/drawing/2014/main" id="{2643D0DA-6D14-A1CF-DCF4-C953D1DC20F6}"/>
                </a:ext>
              </a:extLst>
            </p:cNvPr>
            <p:cNvSpPr>
              <a:spLocks/>
            </p:cNvSpPr>
            <p:nvPr/>
          </p:nvSpPr>
          <p:spPr bwMode="auto">
            <a:xfrm>
              <a:off x="4943476" y="4486275"/>
              <a:ext cx="52388" cy="176213"/>
            </a:xfrm>
            <a:custGeom>
              <a:avLst/>
              <a:gdLst>
                <a:gd name="T0" fmla="*/ 0 w 107"/>
                <a:gd name="T1" fmla="*/ 62 h 362"/>
                <a:gd name="T2" fmla="*/ 3 w 107"/>
                <a:gd name="T3" fmla="*/ 134 h 362"/>
                <a:gd name="T4" fmla="*/ 6 w 107"/>
                <a:gd name="T5" fmla="*/ 170 h 362"/>
                <a:gd name="T6" fmla="*/ 12 w 107"/>
                <a:gd name="T7" fmla="*/ 278 h 362"/>
                <a:gd name="T8" fmla="*/ 13 w 107"/>
                <a:gd name="T9" fmla="*/ 296 h 362"/>
                <a:gd name="T10" fmla="*/ 44 w 107"/>
                <a:gd name="T11" fmla="*/ 361 h 362"/>
                <a:gd name="T12" fmla="*/ 75 w 107"/>
                <a:gd name="T13" fmla="*/ 345 h 362"/>
                <a:gd name="T14" fmla="*/ 89 w 107"/>
                <a:gd name="T15" fmla="*/ 249 h 362"/>
                <a:gd name="T16" fmla="*/ 91 w 107"/>
                <a:gd name="T17" fmla="*/ 215 h 362"/>
                <a:gd name="T18" fmla="*/ 100 w 107"/>
                <a:gd name="T19" fmla="*/ 132 h 362"/>
                <a:gd name="T20" fmla="*/ 78 w 107"/>
                <a:gd name="T21" fmla="*/ 16 h 362"/>
                <a:gd name="T22" fmla="*/ 0 w 107"/>
                <a:gd name="T23" fmla="*/ 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62">
                  <a:moveTo>
                    <a:pt x="0" y="62"/>
                  </a:moveTo>
                  <a:lnTo>
                    <a:pt x="3" y="134"/>
                  </a:lnTo>
                  <a:cubicBezTo>
                    <a:pt x="4" y="147"/>
                    <a:pt x="4" y="159"/>
                    <a:pt x="6" y="170"/>
                  </a:cubicBezTo>
                  <a:cubicBezTo>
                    <a:pt x="8" y="190"/>
                    <a:pt x="10" y="259"/>
                    <a:pt x="12" y="278"/>
                  </a:cubicBezTo>
                  <a:cubicBezTo>
                    <a:pt x="13" y="284"/>
                    <a:pt x="13" y="290"/>
                    <a:pt x="13" y="296"/>
                  </a:cubicBezTo>
                  <a:cubicBezTo>
                    <a:pt x="15" y="316"/>
                    <a:pt x="19" y="361"/>
                    <a:pt x="44" y="361"/>
                  </a:cubicBezTo>
                  <a:cubicBezTo>
                    <a:pt x="57" y="361"/>
                    <a:pt x="66" y="362"/>
                    <a:pt x="75" y="345"/>
                  </a:cubicBezTo>
                  <a:cubicBezTo>
                    <a:pt x="85" y="324"/>
                    <a:pt x="86" y="276"/>
                    <a:pt x="89" y="249"/>
                  </a:cubicBezTo>
                  <a:cubicBezTo>
                    <a:pt x="91" y="239"/>
                    <a:pt x="90" y="222"/>
                    <a:pt x="91" y="215"/>
                  </a:cubicBezTo>
                  <a:cubicBezTo>
                    <a:pt x="96" y="188"/>
                    <a:pt x="97" y="160"/>
                    <a:pt x="100" y="132"/>
                  </a:cubicBezTo>
                  <a:cubicBezTo>
                    <a:pt x="103" y="100"/>
                    <a:pt x="107" y="33"/>
                    <a:pt x="78" y="16"/>
                  </a:cubicBezTo>
                  <a:cubicBezTo>
                    <a:pt x="51" y="0"/>
                    <a:pt x="0" y="18"/>
                    <a:pt x="0"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solidFill>
                  <a:schemeClr val="tx1">
                    <a:lumMod val="75000"/>
                    <a:lumOff val="25000"/>
                  </a:schemeClr>
                </a:solidFill>
              </a:endParaRPr>
            </a:p>
          </p:txBody>
        </p:sp>
        <p:sp>
          <p:nvSpPr>
            <p:cNvPr id="20" name="Freeform 212">
              <a:extLst>
                <a:ext uri="{FF2B5EF4-FFF2-40B4-BE49-F238E27FC236}">
                  <a16:creationId xmlns:a16="http://schemas.microsoft.com/office/drawing/2014/main" id="{EE38E652-5D27-F4BC-73F5-BA7A2FCC0013}"/>
                </a:ext>
              </a:extLst>
            </p:cNvPr>
            <p:cNvSpPr>
              <a:spLocks/>
            </p:cNvSpPr>
            <p:nvPr/>
          </p:nvSpPr>
          <p:spPr bwMode="auto">
            <a:xfrm>
              <a:off x="4943476" y="4681538"/>
              <a:ext cx="49213" cy="66675"/>
            </a:xfrm>
            <a:custGeom>
              <a:avLst/>
              <a:gdLst>
                <a:gd name="T0" fmla="*/ 0 w 101"/>
                <a:gd name="T1" fmla="*/ 65 h 137"/>
                <a:gd name="T2" fmla="*/ 14 w 101"/>
                <a:gd name="T3" fmla="*/ 106 h 137"/>
                <a:gd name="T4" fmla="*/ 101 w 101"/>
                <a:gd name="T5" fmla="*/ 76 h 137"/>
                <a:gd name="T6" fmla="*/ 87 w 101"/>
                <a:gd name="T7" fmla="*/ 34 h 137"/>
                <a:gd name="T8" fmla="*/ 0 w 101"/>
                <a:gd name="T9" fmla="*/ 65 h 137"/>
              </a:gdLst>
              <a:ahLst/>
              <a:cxnLst>
                <a:cxn ang="0">
                  <a:pos x="T0" y="T1"/>
                </a:cxn>
                <a:cxn ang="0">
                  <a:pos x="T2" y="T3"/>
                </a:cxn>
                <a:cxn ang="0">
                  <a:pos x="T4" y="T5"/>
                </a:cxn>
                <a:cxn ang="0">
                  <a:pos x="T6" y="T7"/>
                </a:cxn>
                <a:cxn ang="0">
                  <a:pos x="T8" y="T9"/>
                </a:cxn>
              </a:cxnLst>
              <a:rect l="0" t="0" r="r" b="b"/>
              <a:pathLst>
                <a:path w="101" h="137">
                  <a:moveTo>
                    <a:pt x="0" y="65"/>
                  </a:moveTo>
                  <a:cubicBezTo>
                    <a:pt x="0" y="82"/>
                    <a:pt x="2" y="95"/>
                    <a:pt x="14" y="106"/>
                  </a:cubicBezTo>
                  <a:cubicBezTo>
                    <a:pt x="50" y="137"/>
                    <a:pt x="101" y="112"/>
                    <a:pt x="101" y="76"/>
                  </a:cubicBezTo>
                  <a:cubicBezTo>
                    <a:pt x="101" y="58"/>
                    <a:pt x="100" y="46"/>
                    <a:pt x="87" y="34"/>
                  </a:cubicBezTo>
                  <a:cubicBezTo>
                    <a:pt x="52" y="0"/>
                    <a:pt x="0" y="30"/>
                    <a:pt x="0"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solidFill>
                  <a:schemeClr val="tx1">
                    <a:lumMod val="75000"/>
                    <a:lumOff val="25000"/>
                  </a:schemeClr>
                </a:solidFill>
              </a:endParaRPr>
            </a:p>
          </p:txBody>
        </p:sp>
      </p:grpSp>
      <p:sp>
        <p:nvSpPr>
          <p:cNvPr id="21" name="Espaço Reservado para Número de Slide 1">
            <a:extLst>
              <a:ext uri="{FF2B5EF4-FFF2-40B4-BE49-F238E27FC236}">
                <a16:creationId xmlns:a16="http://schemas.microsoft.com/office/drawing/2014/main" id="{87FC917C-C1CB-23AD-B284-7588B95B5538}"/>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12</a:t>
            </a:fld>
            <a:endParaRPr lang="pt-BR" sz="1000" dirty="0">
              <a:solidFill>
                <a:schemeClr val="tx1">
                  <a:lumMod val="65000"/>
                  <a:lumOff val="35000"/>
                </a:schemeClr>
              </a:solidFill>
              <a:latin typeface="Montserrat" panose="00000500000000000000" pitchFamily="2" charset="0"/>
            </a:endParaRPr>
          </a:p>
        </p:txBody>
      </p:sp>
      <p:graphicFrame>
        <p:nvGraphicFramePr>
          <p:cNvPr id="2" name="Gráfico 1">
            <a:extLst>
              <a:ext uri="{FF2B5EF4-FFF2-40B4-BE49-F238E27FC236}">
                <a16:creationId xmlns:a16="http://schemas.microsoft.com/office/drawing/2014/main" id="{BFE976BF-EFF4-E46C-2162-CBFEFE13600F}"/>
              </a:ext>
            </a:extLst>
          </p:cNvPr>
          <p:cNvGraphicFramePr/>
          <p:nvPr>
            <p:extLst>
              <p:ext uri="{D42A27DB-BD31-4B8C-83A1-F6EECF244321}">
                <p14:modId xmlns:p14="http://schemas.microsoft.com/office/powerpoint/2010/main" val="2241284019"/>
              </p:ext>
            </p:extLst>
          </p:nvPr>
        </p:nvGraphicFramePr>
        <p:xfrm>
          <a:off x="930441" y="1394274"/>
          <a:ext cx="9600742" cy="3815076"/>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m 3" descr="Imagem de desenho animado&#10;&#10;Descrição gerada automaticamente com confiança média">
            <a:extLst>
              <a:ext uri="{FF2B5EF4-FFF2-40B4-BE49-F238E27FC236}">
                <a16:creationId xmlns:a16="http://schemas.microsoft.com/office/drawing/2014/main" id="{3C56388B-8E0E-ADB8-365C-2612354436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
        <p:nvSpPr>
          <p:cNvPr id="6" name="Título 1">
            <a:extLst>
              <a:ext uri="{FF2B5EF4-FFF2-40B4-BE49-F238E27FC236}">
                <a16:creationId xmlns:a16="http://schemas.microsoft.com/office/drawing/2014/main" id="{ABA2E9C8-FEF9-B3C1-97FA-FAEA9D362119}"/>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Dívida Consolidada Líquida (DCL)</a:t>
            </a:r>
          </a:p>
        </p:txBody>
      </p:sp>
      <p:grpSp>
        <p:nvGrpSpPr>
          <p:cNvPr id="8" name="Agrupar 7">
            <a:extLst>
              <a:ext uri="{FF2B5EF4-FFF2-40B4-BE49-F238E27FC236}">
                <a16:creationId xmlns:a16="http://schemas.microsoft.com/office/drawing/2014/main" id="{7A44E019-F39F-D5F4-8E73-AE3232F1DFFE}"/>
              </a:ext>
            </a:extLst>
          </p:cNvPr>
          <p:cNvGrpSpPr/>
          <p:nvPr/>
        </p:nvGrpSpPr>
        <p:grpSpPr>
          <a:xfrm>
            <a:off x="654537" y="680270"/>
            <a:ext cx="295465" cy="326243"/>
            <a:chOff x="12592050" y="3673475"/>
            <a:chExt cx="381000" cy="420688"/>
          </a:xfrm>
        </p:grpSpPr>
        <p:sp>
          <p:nvSpPr>
            <p:cNvPr id="9" name="Freeform 20">
              <a:extLst>
                <a:ext uri="{FF2B5EF4-FFF2-40B4-BE49-F238E27FC236}">
                  <a16:creationId xmlns:a16="http://schemas.microsoft.com/office/drawing/2014/main" id="{E2625342-8F26-6E2A-EAB0-92F6D634023B}"/>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0" name="Freeform 21">
              <a:extLst>
                <a:ext uri="{FF2B5EF4-FFF2-40B4-BE49-F238E27FC236}">
                  <a16:creationId xmlns:a16="http://schemas.microsoft.com/office/drawing/2014/main" id="{B25FAFF9-13B3-AD18-7CD4-0CCCBF877E88}"/>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84847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0" y="0"/>
            <a:ext cx="12192000" cy="6858000"/>
          </a:xfrm>
          <a:prstGeom prst="rect">
            <a:avLst/>
          </a:prstGeom>
          <a:solidFill>
            <a:schemeClr val="tx1">
              <a:lumMod val="75000"/>
              <a:lumOff val="25000"/>
            </a:schemeClr>
          </a:solidFill>
          <a:ln w="9525">
            <a:noFill/>
            <a:miter lim="800000"/>
            <a:headEnd/>
            <a:tailEnd/>
          </a:ln>
          <a:effectLst/>
        </p:spPr>
        <p:txBody>
          <a:bodyPr wrap="none" anchor="ctr"/>
          <a:lstStyle/>
          <a:p>
            <a:endParaRPr lang="pt-BR" sz="2400"/>
          </a:p>
        </p:txBody>
      </p:sp>
      <p:sp>
        <p:nvSpPr>
          <p:cNvPr id="4" name="CaixaDeTexto 3">
            <a:extLst>
              <a:ext uri="{FF2B5EF4-FFF2-40B4-BE49-F238E27FC236}">
                <a16:creationId xmlns:a16="http://schemas.microsoft.com/office/drawing/2014/main" id="{2FB84C42-7219-196D-410B-42869498FEB8}"/>
              </a:ext>
            </a:extLst>
          </p:cNvPr>
          <p:cNvSpPr txBox="1"/>
          <p:nvPr/>
        </p:nvSpPr>
        <p:spPr>
          <a:xfrm>
            <a:off x="1959198" y="1639877"/>
            <a:ext cx="6143868" cy="1477328"/>
          </a:xfrm>
          <a:prstGeom prst="rect">
            <a:avLst/>
          </a:prstGeom>
          <a:noFill/>
        </p:spPr>
        <p:txBody>
          <a:bodyPr wrap="square" lIns="91440" tIns="45720" rIns="91440" bIns="45720" rtlCol="0" anchor="t">
            <a:spAutoFit/>
          </a:bodyPr>
          <a:lstStyle/>
          <a:p>
            <a:pPr lvl="0">
              <a:lnSpc>
                <a:spcPts val="5400"/>
              </a:lnSpc>
              <a:defRPr/>
            </a:pPr>
            <a:r>
              <a:rPr lang="pt-BR" sz="4800" b="1" spc="-100" dirty="0">
                <a:solidFill>
                  <a:schemeClr val="bg1"/>
                </a:solidFill>
                <a:latin typeface="Montserrat"/>
                <a:ea typeface="Segoe UI" panose="020B0502040204020203" pitchFamily="34" charset="0"/>
                <a:cs typeface="Segoe UI"/>
              </a:rPr>
              <a:t>CALAMIDADE CLIMÁTICA 2024</a:t>
            </a:r>
          </a:p>
        </p:txBody>
      </p:sp>
      <p:pic>
        <p:nvPicPr>
          <p:cNvPr id="2" name="Picture 4" descr="marca RS23 grafismo1cinza">
            <a:extLst>
              <a:ext uri="{FF2B5EF4-FFF2-40B4-BE49-F238E27FC236}">
                <a16:creationId xmlns:a16="http://schemas.microsoft.com/office/drawing/2014/main" id="{EF7468ED-FD9C-4803-2834-3FD7FF63B8E6}"/>
              </a:ext>
            </a:extLst>
          </p:cNvPr>
          <p:cNvPicPr>
            <a:picLocks noChangeAspect="1" noChangeArrowheads="1"/>
          </p:cNvPicPr>
          <p:nvPr/>
        </p:nvPicPr>
        <p:blipFill>
          <a:blip r:embed="rId3"/>
          <a:srcRect/>
          <a:stretch>
            <a:fillRect/>
          </a:stretch>
        </p:blipFill>
        <p:spPr bwMode="auto">
          <a:xfrm>
            <a:off x="9190387" y="4114800"/>
            <a:ext cx="2662807" cy="2434372"/>
          </a:xfrm>
          <a:prstGeom prst="rect">
            <a:avLst/>
          </a:prstGeom>
          <a:noFill/>
        </p:spPr>
      </p:pic>
      <p:grpSp>
        <p:nvGrpSpPr>
          <p:cNvPr id="3" name="Agrupar 2">
            <a:extLst>
              <a:ext uri="{FF2B5EF4-FFF2-40B4-BE49-F238E27FC236}">
                <a16:creationId xmlns:a16="http://schemas.microsoft.com/office/drawing/2014/main" id="{FA4CB587-B5D2-F817-6FB8-D073286DFE09}"/>
              </a:ext>
            </a:extLst>
          </p:cNvPr>
          <p:cNvGrpSpPr/>
          <p:nvPr/>
        </p:nvGrpSpPr>
        <p:grpSpPr>
          <a:xfrm>
            <a:off x="1364098" y="1655919"/>
            <a:ext cx="546974" cy="603952"/>
            <a:chOff x="12592050" y="3673475"/>
            <a:chExt cx="381000" cy="420688"/>
          </a:xfrm>
        </p:grpSpPr>
        <p:sp>
          <p:nvSpPr>
            <p:cNvPr id="5" name="Freeform 20">
              <a:extLst>
                <a:ext uri="{FF2B5EF4-FFF2-40B4-BE49-F238E27FC236}">
                  <a16:creationId xmlns:a16="http://schemas.microsoft.com/office/drawing/2014/main" id="{A3AD12DB-D0F5-61F8-A6F7-5A1336C47D5A}"/>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6" name="Freeform 21">
              <a:extLst>
                <a:ext uri="{FF2B5EF4-FFF2-40B4-BE49-F238E27FC236}">
                  <a16:creationId xmlns:a16="http://schemas.microsoft.com/office/drawing/2014/main" id="{C5AFF0B5-0D78-087B-9CBB-A7B73CE42E55}"/>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7" name="CaixaDeTexto 6">
            <a:extLst>
              <a:ext uri="{FF2B5EF4-FFF2-40B4-BE49-F238E27FC236}">
                <a16:creationId xmlns:a16="http://schemas.microsoft.com/office/drawing/2014/main" id="{6A12B2F0-7223-D3AC-16F9-FBE79DA93826}"/>
              </a:ext>
            </a:extLst>
          </p:cNvPr>
          <p:cNvSpPr txBox="1"/>
          <p:nvPr/>
        </p:nvSpPr>
        <p:spPr>
          <a:xfrm>
            <a:off x="395727" y="257208"/>
            <a:ext cx="4944898" cy="364459"/>
          </a:xfrm>
          <a:prstGeom prst="rect">
            <a:avLst/>
          </a:prstGeom>
          <a:noFill/>
        </p:spPr>
        <p:txBody>
          <a:bodyPr wrap="square">
            <a:spAutoFit/>
          </a:bodyPr>
          <a:lstStyle/>
          <a:p>
            <a:pPr>
              <a:lnSpc>
                <a:spcPts val="2500"/>
              </a:lnSpc>
              <a:buClr>
                <a:srgbClr val="DB9700"/>
              </a:buClr>
            </a:pPr>
            <a:r>
              <a:rPr lang="pt-BR" sz="1000" b="1" dirty="0">
                <a:solidFill>
                  <a:srgbClr val="FCA400"/>
                </a:solidFill>
                <a:latin typeface="Montserrat" pitchFamily="2" charset="77"/>
              </a:rPr>
              <a:t>RELATÓRIO DE TRANSPARÊNCIA FISCAL</a:t>
            </a:r>
          </a:p>
        </p:txBody>
      </p:sp>
    </p:spTree>
    <p:extLst>
      <p:ext uri="{BB962C8B-B14F-4D97-AF65-F5344CB8AC3E}">
        <p14:creationId xmlns:p14="http://schemas.microsoft.com/office/powerpoint/2010/main" val="338019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5AE11721-3386-3BD6-B9ED-F77D9FC3336C}"/>
              </a:ext>
            </a:extLst>
          </p:cNvPr>
          <p:cNvPicPr/>
          <p:nvPr/>
        </p:nvPicPr>
        <p:blipFill>
          <a:blip r:embed="rId2" cstate="print"/>
          <a:stretch/>
        </p:blipFill>
        <p:spPr>
          <a:xfrm>
            <a:off x="200964" y="6605288"/>
            <a:ext cx="726017" cy="151292"/>
          </a:xfrm>
          <a:prstGeom prst="rect">
            <a:avLst/>
          </a:prstGeom>
          <a:ln>
            <a:noFill/>
          </a:ln>
        </p:spPr>
      </p:pic>
      <p:sp>
        <p:nvSpPr>
          <p:cNvPr id="2" name="Espaço Reservado para Número de Slide 1">
            <a:extLst>
              <a:ext uri="{FF2B5EF4-FFF2-40B4-BE49-F238E27FC236}">
                <a16:creationId xmlns:a16="http://schemas.microsoft.com/office/drawing/2014/main" id="{9CE39339-9A2C-413B-77A1-B1B8148B15E1}"/>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14</a:t>
            </a:fld>
            <a:endParaRPr lang="pt-BR" sz="1000" dirty="0">
              <a:solidFill>
                <a:schemeClr val="tx1">
                  <a:lumMod val="65000"/>
                  <a:lumOff val="35000"/>
                </a:schemeClr>
              </a:solidFill>
              <a:latin typeface="Montserrat" panose="00000500000000000000" pitchFamily="2" charset="0"/>
            </a:endParaRPr>
          </a:p>
        </p:txBody>
      </p:sp>
      <p:graphicFrame>
        <p:nvGraphicFramePr>
          <p:cNvPr id="4" name="Tabela 3">
            <a:extLst>
              <a:ext uri="{FF2B5EF4-FFF2-40B4-BE49-F238E27FC236}">
                <a16:creationId xmlns:a16="http://schemas.microsoft.com/office/drawing/2014/main" id="{417F6DFE-5706-14EE-FAC8-4939881567A5}"/>
              </a:ext>
            </a:extLst>
          </p:cNvPr>
          <p:cNvGraphicFramePr>
            <a:graphicFrameLocks noGrp="1"/>
          </p:cNvGraphicFramePr>
          <p:nvPr>
            <p:extLst>
              <p:ext uri="{D42A27DB-BD31-4B8C-83A1-F6EECF244321}">
                <p14:modId xmlns:p14="http://schemas.microsoft.com/office/powerpoint/2010/main" val="1797404883"/>
              </p:ext>
            </p:extLst>
          </p:nvPr>
        </p:nvGraphicFramePr>
        <p:xfrm>
          <a:off x="994967" y="1611138"/>
          <a:ext cx="6996508" cy="3239115"/>
        </p:xfrm>
        <a:graphic>
          <a:graphicData uri="http://schemas.openxmlformats.org/drawingml/2006/table">
            <a:tbl>
              <a:tblPr firstRow="1" firstCol="1" bandRow="1"/>
              <a:tblGrid>
                <a:gridCol w="6067650">
                  <a:extLst>
                    <a:ext uri="{9D8B030D-6E8A-4147-A177-3AD203B41FA5}">
                      <a16:colId xmlns:a16="http://schemas.microsoft.com/office/drawing/2014/main" val="2555487328"/>
                    </a:ext>
                  </a:extLst>
                </a:gridCol>
                <a:gridCol w="928858">
                  <a:extLst>
                    <a:ext uri="{9D8B030D-6E8A-4147-A177-3AD203B41FA5}">
                      <a16:colId xmlns:a16="http://schemas.microsoft.com/office/drawing/2014/main" val="3069736655"/>
                    </a:ext>
                  </a:extLst>
                </a:gridCol>
              </a:tblGrid>
              <a:tr h="294465">
                <a:tc gridSpan="2">
                  <a:txBody>
                    <a:bodyPr/>
                    <a:lstStyle/>
                    <a:p>
                      <a:pPr indent="142875" algn="r" fontAlgn="base"/>
                      <a:r>
                        <a:rPr lang="pt-BR" sz="1000" dirty="0">
                          <a:solidFill>
                            <a:srgbClr val="595959"/>
                          </a:solidFill>
                          <a:effectLst/>
                          <a:latin typeface="Montserrat" panose="00000500000000000000" pitchFamily="2" charset="0"/>
                          <a:ea typeface="Times New Roman" panose="02020603050405020304" pitchFamily="18" charset="0"/>
                        </a:rPr>
                        <a:t>R$ milhões </a:t>
                      </a:r>
                      <a:endParaRPr lang="pt-BR" sz="1000" dirty="0">
                        <a:effectLst/>
                        <a:latin typeface="Montserrat" panose="00000500000000000000" pitchFamily="2" charset="0"/>
                        <a:ea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pt-BR"/>
                    </a:p>
                  </a:txBody>
                  <a:tcPr/>
                </a:tc>
                <a:extLst>
                  <a:ext uri="{0D108BD9-81ED-4DB2-BD59-A6C34878D82A}">
                    <a16:rowId xmlns:a16="http://schemas.microsoft.com/office/drawing/2014/main" val="1263927973"/>
                  </a:ext>
                </a:extLst>
              </a:tr>
              <a:tr h="294465">
                <a:tc>
                  <a:txBody>
                    <a:bodyPr/>
                    <a:lstStyle/>
                    <a:p>
                      <a:pPr algn="ctr" fontAlgn="base"/>
                      <a:r>
                        <a:rPr lang="pt-BR" sz="1400" b="1" dirty="0">
                          <a:solidFill>
                            <a:srgbClr val="FFFFFF"/>
                          </a:solidFill>
                          <a:effectLst/>
                          <a:latin typeface="Montserrat" panose="00000500000000000000" pitchFamily="2" charset="0"/>
                          <a:ea typeface="Times New Roman" panose="02020603050405020304" pitchFamily="18" charset="0"/>
                        </a:rPr>
                        <a:t>FONTE DE RECURSOS</a:t>
                      </a:r>
                      <a:r>
                        <a:rPr lang="pt-BR" sz="1400" dirty="0">
                          <a:solidFill>
                            <a:srgbClr val="FFFFFF"/>
                          </a:solidFill>
                          <a:effectLst/>
                          <a:latin typeface="Montserrat" panose="00000500000000000000" pitchFamily="2" charset="0"/>
                          <a:ea typeface="Times New Roman" panose="02020603050405020304" pitchFamily="18" charset="0"/>
                        </a:rPr>
                        <a:t> </a:t>
                      </a:r>
                      <a:endParaRPr lang="pt-BR" sz="1400" dirty="0">
                        <a:effectLst/>
                        <a:latin typeface="Montserrat" panose="00000500000000000000" pitchFamily="2" charset="0"/>
                        <a:ea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a:noFill/>
                    </a:lnT>
                    <a:lnB>
                      <a:noFill/>
                    </a:lnB>
                    <a:solidFill>
                      <a:srgbClr val="FCA400"/>
                    </a:solidFill>
                  </a:tcPr>
                </a:tc>
                <a:tc>
                  <a:txBody>
                    <a:bodyPr/>
                    <a:lstStyle/>
                    <a:p>
                      <a:pPr algn="ctr" fontAlgn="base"/>
                      <a:r>
                        <a:rPr lang="pt-BR" sz="1400" b="1" dirty="0">
                          <a:solidFill>
                            <a:srgbClr val="FFFFFF"/>
                          </a:solidFill>
                          <a:effectLst/>
                          <a:latin typeface="Montserrat" panose="00000500000000000000" pitchFamily="2" charset="0"/>
                          <a:ea typeface="Times New Roman" panose="02020603050405020304" pitchFamily="18" charset="0"/>
                        </a:rPr>
                        <a:t>2024</a:t>
                      </a:r>
                      <a:r>
                        <a:rPr lang="pt-BR" sz="1400" dirty="0">
                          <a:solidFill>
                            <a:srgbClr val="FFFFFF"/>
                          </a:solidFill>
                          <a:effectLst/>
                          <a:latin typeface="Montserrat" panose="00000500000000000000" pitchFamily="2" charset="0"/>
                          <a:ea typeface="Times New Roman" panose="02020603050405020304" pitchFamily="18" charset="0"/>
                        </a:rPr>
                        <a:t> </a:t>
                      </a:r>
                      <a:endParaRPr lang="pt-BR" sz="1400" dirty="0">
                        <a:effectLst/>
                        <a:latin typeface="Montserrat" panose="00000500000000000000" pitchFamily="2" charset="0"/>
                        <a:ea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tx1">
                        <a:lumMod val="75000"/>
                        <a:lumOff val="25000"/>
                      </a:schemeClr>
                    </a:solidFill>
                  </a:tcPr>
                </a:tc>
                <a:extLst>
                  <a:ext uri="{0D108BD9-81ED-4DB2-BD59-A6C34878D82A}">
                    <a16:rowId xmlns:a16="http://schemas.microsoft.com/office/drawing/2014/main" val="2263741073"/>
                  </a:ext>
                </a:extLst>
              </a:tr>
              <a:tr h="294465">
                <a:tc>
                  <a:txBody>
                    <a:bodyPr/>
                    <a:lstStyle/>
                    <a:p>
                      <a:pPr indent="142875" fontAlgn="base"/>
                      <a:r>
                        <a:rPr lang="pt-BR" sz="1050" dirty="0" err="1">
                          <a:solidFill>
                            <a:schemeClr val="tx1">
                              <a:lumMod val="75000"/>
                              <a:lumOff val="25000"/>
                            </a:schemeClr>
                          </a:solidFill>
                          <a:effectLst/>
                          <a:latin typeface="Montserrat" panose="00000500000000000000" pitchFamily="2" charset="0"/>
                          <a:ea typeface="Times New Roman" panose="02020603050405020304" pitchFamily="18" charset="0"/>
                        </a:rPr>
                        <a:t>Funrigs</a:t>
                      </a:r>
                      <a:r>
                        <a:rPr lang="pt-BR" sz="1050" dirty="0">
                          <a:solidFill>
                            <a:schemeClr val="tx1">
                              <a:lumMod val="75000"/>
                              <a:lumOff val="25000"/>
                            </a:schemeClr>
                          </a:solidFill>
                          <a:effectLst/>
                          <a:latin typeface="Montserrat" panose="00000500000000000000" pitchFamily="2" charset="0"/>
                          <a:ea typeface="Times New Roman" panose="02020603050405020304" pitchFamily="18" charset="0"/>
                        </a:rPr>
                        <a:t> Fundo do Plano Rio Grande - Parcelas Suspensas Dívida Uniao </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indent="142875" algn="r"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3.439 </a:t>
                      </a:r>
                    </a:p>
                  </a:txBody>
                  <a:tcPr marL="0"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extLst>
                  <a:ext uri="{0D108BD9-81ED-4DB2-BD59-A6C34878D82A}">
                    <a16:rowId xmlns:a16="http://schemas.microsoft.com/office/drawing/2014/main" val="2492687430"/>
                  </a:ext>
                </a:extLst>
              </a:tr>
              <a:tr h="294465">
                <a:tc>
                  <a:txBody>
                    <a:bodyPr/>
                    <a:lstStyle/>
                    <a:p>
                      <a:pPr indent="142875" fontAlgn="base"/>
                      <a:r>
                        <a:rPr lang="pt-BR" sz="1050" dirty="0">
                          <a:solidFill>
                            <a:schemeClr val="tx1">
                              <a:lumMod val="75000"/>
                              <a:lumOff val="25000"/>
                            </a:schemeClr>
                          </a:solidFill>
                          <a:effectLst/>
                          <a:latin typeface="Montserrat" panose="00000500000000000000" pitchFamily="2" charset="0"/>
                          <a:ea typeface="Times New Roman" panose="02020603050405020304" pitchFamily="18" charset="0"/>
                        </a:rPr>
                        <a:t>Recursos do Tesouro - Livres </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solidFill>
                      <a:schemeClr val="bg1">
                        <a:lumMod val="85000"/>
                      </a:schemeClr>
                    </a:solidFill>
                  </a:tcPr>
                </a:tc>
                <a:tc>
                  <a:txBody>
                    <a:bodyPr/>
                    <a:lstStyle/>
                    <a:p>
                      <a:pPr indent="142875" algn="r"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368 </a:t>
                      </a:r>
                    </a:p>
                  </a:txBody>
                  <a:tcPr marL="0"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994518555"/>
                  </a:ext>
                </a:extLst>
              </a:tr>
              <a:tr h="294465">
                <a:tc>
                  <a:txBody>
                    <a:bodyPr/>
                    <a:lstStyle/>
                    <a:p>
                      <a:pPr indent="142875" fontAlgn="base"/>
                      <a:r>
                        <a:rPr lang="pt-BR" sz="1050" dirty="0">
                          <a:solidFill>
                            <a:schemeClr val="tx1">
                              <a:lumMod val="75000"/>
                              <a:lumOff val="25000"/>
                            </a:schemeClr>
                          </a:solidFill>
                          <a:effectLst/>
                          <a:latin typeface="Montserrat" panose="00000500000000000000" pitchFamily="2" charset="0"/>
                          <a:ea typeface="Times New Roman" panose="02020603050405020304" pitchFamily="18" charset="0"/>
                        </a:rPr>
                        <a:t>Fundo de Reforma do Estado - </a:t>
                      </a:r>
                      <a:r>
                        <a:rPr lang="pt-BR" sz="1050" dirty="0" err="1">
                          <a:solidFill>
                            <a:schemeClr val="tx1">
                              <a:lumMod val="75000"/>
                              <a:lumOff val="25000"/>
                            </a:schemeClr>
                          </a:solidFill>
                          <a:effectLst/>
                          <a:latin typeface="Montserrat" panose="00000500000000000000" pitchFamily="2" charset="0"/>
                          <a:ea typeface="Times New Roman" panose="02020603050405020304" pitchFamily="18" charset="0"/>
                        </a:rPr>
                        <a:t>Fre</a:t>
                      </a:r>
                      <a:r>
                        <a:rPr lang="pt-BR" sz="1050" dirty="0">
                          <a:solidFill>
                            <a:schemeClr val="tx1">
                              <a:lumMod val="75000"/>
                              <a:lumOff val="25000"/>
                            </a:schemeClr>
                          </a:solidFill>
                          <a:effectLst/>
                          <a:latin typeface="Montserrat" panose="00000500000000000000" pitchFamily="2" charset="0"/>
                          <a:ea typeface="Times New Roman" panose="02020603050405020304" pitchFamily="18" charset="0"/>
                        </a:rPr>
                        <a:t> - Programa Avançar - Privatização Corsan </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indent="142875" algn="r"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540 </a:t>
                      </a:r>
                    </a:p>
                  </a:txBody>
                  <a:tcPr marL="0"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extLst>
                  <a:ext uri="{0D108BD9-81ED-4DB2-BD59-A6C34878D82A}">
                    <a16:rowId xmlns:a16="http://schemas.microsoft.com/office/drawing/2014/main" val="278618766"/>
                  </a:ext>
                </a:extLst>
              </a:tr>
              <a:tr h="294465">
                <a:tc>
                  <a:txBody>
                    <a:bodyPr/>
                    <a:lstStyle/>
                    <a:p>
                      <a:pPr indent="142875" fontAlgn="base"/>
                      <a:r>
                        <a:rPr lang="pt-BR" sz="1050" dirty="0" err="1">
                          <a:solidFill>
                            <a:schemeClr val="tx1">
                              <a:lumMod val="75000"/>
                              <a:lumOff val="25000"/>
                            </a:schemeClr>
                          </a:solidFill>
                          <a:effectLst/>
                          <a:latin typeface="Montserrat" panose="00000500000000000000" pitchFamily="2" charset="0"/>
                          <a:ea typeface="Times New Roman" panose="02020603050405020304" pitchFamily="18" charset="0"/>
                        </a:rPr>
                        <a:t>Fundec</a:t>
                      </a:r>
                      <a:r>
                        <a:rPr lang="pt-BR" sz="1050" dirty="0">
                          <a:solidFill>
                            <a:schemeClr val="tx1">
                              <a:lumMod val="75000"/>
                              <a:lumOff val="25000"/>
                            </a:schemeClr>
                          </a:solidFill>
                          <a:effectLst/>
                          <a:latin typeface="Montserrat" panose="00000500000000000000" pitchFamily="2" charset="0"/>
                          <a:ea typeface="Times New Roman" panose="02020603050405020304" pitchFamily="18" charset="0"/>
                        </a:rPr>
                        <a:t> Receitas Penas Pecuniárias Transferidos </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solidFill>
                      <a:schemeClr val="bg1">
                        <a:lumMod val="85000"/>
                      </a:schemeClr>
                    </a:solidFill>
                  </a:tcPr>
                </a:tc>
                <a:tc>
                  <a:txBody>
                    <a:bodyPr/>
                    <a:lstStyle/>
                    <a:p>
                      <a:pPr indent="142875" algn="r"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180 </a:t>
                      </a:r>
                    </a:p>
                  </a:txBody>
                  <a:tcPr marL="0"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514426332"/>
                  </a:ext>
                </a:extLst>
              </a:tr>
              <a:tr h="294465">
                <a:tc>
                  <a:txBody>
                    <a:bodyPr/>
                    <a:lstStyle/>
                    <a:p>
                      <a:pPr indent="142875" fontAlgn="base"/>
                      <a:r>
                        <a:rPr lang="pt-BR" sz="1050" dirty="0" err="1">
                          <a:solidFill>
                            <a:schemeClr val="tx1">
                              <a:lumMod val="75000"/>
                              <a:lumOff val="25000"/>
                            </a:schemeClr>
                          </a:solidFill>
                          <a:effectLst/>
                          <a:latin typeface="Montserrat" panose="00000500000000000000" pitchFamily="2" charset="0"/>
                          <a:ea typeface="Times New Roman" panose="02020603050405020304" pitchFamily="18" charset="0"/>
                        </a:rPr>
                        <a:t>Trf</a:t>
                      </a:r>
                      <a:r>
                        <a:rPr lang="pt-BR" sz="1050" dirty="0">
                          <a:solidFill>
                            <a:schemeClr val="tx1">
                              <a:lumMod val="75000"/>
                              <a:lumOff val="25000"/>
                            </a:schemeClr>
                          </a:solidFill>
                          <a:effectLst/>
                          <a:latin typeface="Montserrat" panose="00000500000000000000" pitchFamily="2" charset="0"/>
                          <a:ea typeface="Times New Roman" panose="02020603050405020304" pitchFamily="18" charset="0"/>
                        </a:rPr>
                        <a:t> Sus - Manutenção das Ações e Serviços Públicos de </a:t>
                      </a:r>
                      <a:r>
                        <a:rPr lang="pt-BR" sz="1050" dirty="0" err="1">
                          <a:solidFill>
                            <a:schemeClr val="tx1">
                              <a:lumMod val="75000"/>
                              <a:lumOff val="25000"/>
                            </a:schemeClr>
                          </a:solidFill>
                          <a:effectLst/>
                          <a:latin typeface="Montserrat" panose="00000500000000000000" pitchFamily="2" charset="0"/>
                          <a:ea typeface="Times New Roman" panose="02020603050405020304" pitchFamily="18" charset="0"/>
                        </a:rPr>
                        <a:t>Saude</a:t>
                      </a:r>
                      <a:r>
                        <a:rPr lang="pt-BR" sz="1050" dirty="0">
                          <a:solidFill>
                            <a:schemeClr val="tx1">
                              <a:lumMod val="75000"/>
                              <a:lumOff val="25000"/>
                            </a:schemeClr>
                          </a:solidFill>
                          <a:effectLst/>
                          <a:latin typeface="Montserrat" panose="00000500000000000000" pitchFamily="2" charset="0"/>
                          <a:ea typeface="Times New Roman" panose="02020603050405020304" pitchFamily="18" charset="0"/>
                        </a:rPr>
                        <a:t> - Calamidade RS 2024 </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indent="142875" algn="r"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126 </a:t>
                      </a:r>
                    </a:p>
                  </a:txBody>
                  <a:tcPr marL="0"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extLst>
                  <a:ext uri="{0D108BD9-81ED-4DB2-BD59-A6C34878D82A}">
                    <a16:rowId xmlns:a16="http://schemas.microsoft.com/office/drawing/2014/main" val="3657857782"/>
                  </a:ext>
                </a:extLst>
              </a:tr>
              <a:tr h="294465">
                <a:tc>
                  <a:txBody>
                    <a:bodyPr/>
                    <a:lstStyle/>
                    <a:p>
                      <a:pPr indent="142875" fontAlgn="base"/>
                      <a:r>
                        <a:rPr lang="pt-BR" sz="1050" dirty="0" err="1">
                          <a:solidFill>
                            <a:schemeClr val="tx1">
                              <a:lumMod val="75000"/>
                              <a:lumOff val="25000"/>
                            </a:schemeClr>
                          </a:solidFill>
                          <a:effectLst/>
                          <a:latin typeface="Montserrat" panose="00000500000000000000" pitchFamily="2" charset="0"/>
                          <a:ea typeface="Times New Roman" panose="02020603050405020304" pitchFamily="18" charset="0"/>
                        </a:rPr>
                        <a:t>Funrigs</a:t>
                      </a:r>
                      <a:r>
                        <a:rPr lang="pt-BR" sz="1050" dirty="0">
                          <a:solidFill>
                            <a:schemeClr val="tx1">
                              <a:lumMod val="75000"/>
                              <a:lumOff val="25000"/>
                            </a:schemeClr>
                          </a:solidFill>
                          <a:effectLst/>
                          <a:latin typeface="Montserrat" panose="00000500000000000000" pitchFamily="2" charset="0"/>
                          <a:ea typeface="Times New Roman" panose="02020603050405020304" pitchFamily="18" charset="0"/>
                        </a:rPr>
                        <a:t> Fundo do Plano Rio Grande - Outras Transferências e Doações </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solidFill>
                      <a:schemeClr val="bg1">
                        <a:lumMod val="85000"/>
                      </a:schemeClr>
                    </a:solidFill>
                  </a:tcPr>
                </a:tc>
                <a:tc>
                  <a:txBody>
                    <a:bodyPr/>
                    <a:lstStyle/>
                    <a:p>
                      <a:pPr indent="142875" algn="r"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100 </a:t>
                      </a:r>
                    </a:p>
                  </a:txBody>
                  <a:tcPr marL="0"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876640773"/>
                  </a:ext>
                </a:extLst>
              </a:tr>
              <a:tr h="294465">
                <a:tc>
                  <a:txBody>
                    <a:bodyPr/>
                    <a:lstStyle/>
                    <a:p>
                      <a:pPr indent="142875" fontAlgn="base"/>
                      <a:r>
                        <a:rPr lang="pt-BR" sz="1050" dirty="0">
                          <a:solidFill>
                            <a:schemeClr val="tx1">
                              <a:lumMod val="75000"/>
                              <a:lumOff val="25000"/>
                            </a:schemeClr>
                          </a:solidFill>
                          <a:effectLst/>
                          <a:latin typeface="Montserrat" panose="00000500000000000000" pitchFamily="2" charset="0"/>
                          <a:ea typeface="Times New Roman" panose="02020603050405020304" pitchFamily="18" charset="0"/>
                        </a:rPr>
                        <a:t>Vinculado da Saude </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indent="142875" algn="r"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85 </a:t>
                      </a:r>
                    </a:p>
                  </a:txBody>
                  <a:tcPr marL="0"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extLst>
                  <a:ext uri="{0D108BD9-81ED-4DB2-BD59-A6C34878D82A}">
                    <a16:rowId xmlns:a16="http://schemas.microsoft.com/office/drawing/2014/main" val="486572500"/>
                  </a:ext>
                </a:extLst>
              </a:tr>
              <a:tr h="294465">
                <a:tc>
                  <a:txBody>
                    <a:bodyPr/>
                    <a:lstStyle/>
                    <a:p>
                      <a:pPr indent="142875" fontAlgn="base"/>
                      <a:r>
                        <a:rPr lang="pt-BR" sz="1050" dirty="0">
                          <a:solidFill>
                            <a:schemeClr val="tx1">
                              <a:lumMod val="75000"/>
                              <a:lumOff val="25000"/>
                            </a:schemeClr>
                          </a:solidFill>
                          <a:effectLst/>
                          <a:latin typeface="Montserrat" panose="00000500000000000000" pitchFamily="2" charset="0"/>
                          <a:ea typeface="Times New Roman" panose="02020603050405020304" pitchFamily="18" charset="0"/>
                        </a:rPr>
                        <a:t>OUTROS </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solidFill>
                      <a:schemeClr val="bg1">
                        <a:lumMod val="85000"/>
                      </a:schemeClr>
                    </a:solidFill>
                  </a:tcPr>
                </a:tc>
                <a:tc>
                  <a:txBody>
                    <a:bodyPr/>
                    <a:lstStyle/>
                    <a:p>
                      <a:pPr indent="142875" algn="r"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343 </a:t>
                      </a:r>
                    </a:p>
                  </a:txBody>
                  <a:tcPr marL="0"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927960171"/>
                  </a:ext>
                </a:extLst>
              </a:tr>
              <a:tr h="294465">
                <a:tc>
                  <a:txBody>
                    <a:bodyPr/>
                    <a:lstStyle/>
                    <a:p>
                      <a:pPr indent="142875" fontAlgn="base"/>
                      <a:r>
                        <a:rPr lang="pt-BR" sz="1100" b="1" dirty="0">
                          <a:solidFill>
                            <a:srgbClr val="FFFFFF"/>
                          </a:solidFill>
                          <a:effectLst/>
                          <a:latin typeface="Montserrat" panose="00000500000000000000" pitchFamily="2" charset="0"/>
                          <a:ea typeface="Times New Roman" panose="02020603050405020304" pitchFamily="18" charset="0"/>
                        </a:rPr>
                        <a:t>TOTAL</a:t>
                      </a:r>
                      <a:r>
                        <a:rPr lang="pt-BR" sz="1100" dirty="0">
                          <a:solidFill>
                            <a:srgbClr val="FFFFFF"/>
                          </a:solidFill>
                          <a:effectLst/>
                          <a:latin typeface="Montserrat" panose="00000500000000000000" pitchFamily="2" charset="0"/>
                          <a:ea typeface="Times New Roman" panose="02020603050405020304" pitchFamily="18" charset="0"/>
                        </a:rPr>
                        <a:t> </a:t>
                      </a:r>
                      <a:endParaRPr lang="pt-BR" sz="1100" dirty="0">
                        <a:effectLst/>
                        <a:latin typeface="Montserrat" panose="00000500000000000000" pitchFamily="2" charset="0"/>
                        <a:ea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a:noFill/>
                    </a:lnT>
                    <a:lnB>
                      <a:noFill/>
                    </a:lnB>
                    <a:solidFill>
                      <a:schemeClr val="tx1">
                        <a:lumMod val="75000"/>
                        <a:lumOff val="25000"/>
                      </a:schemeClr>
                    </a:solidFill>
                  </a:tcPr>
                </a:tc>
                <a:tc>
                  <a:txBody>
                    <a:bodyPr/>
                    <a:lstStyle/>
                    <a:p>
                      <a:pPr indent="142875" algn="r" fontAlgn="base"/>
                      <a:r>
                        <a:rPr lang="pt-BR" sz="1400" b="1" dirty="0">
                          <a:solidFill>
                            <a:srgbClr val="FFFFFF"/>
                          </a:solidFill>
                          <a:effectLst/>
                          <a:latin typeface="Montserrat" panose="00000500000000000000" pitchFamily="2" charset="0"/>
                          <a:ea typeface="Times New Roman" panose="02020603050405020304" pitchFamily="18" charset="0"/>
                        </a:rPr>
                        <a:t>5.181</a:t>
                      </a:r>
                      <a:r>
                        <a:rPr lang="pt-BR" sz="1400" dirty="0">
                          <a:solidFill>
                            <a:srgbClr val="FFFFFF"/>
                          </a:solidFill>
                          <a:effectLst/>
                          <a:latin typeface="Montserrat" panose="00000500000000000000" pitchFamily="2" charset="0"/>
                          <a:ea typeface="Times New Roman" panose="02020603050405020304" pitchFamily="18" charset="0"/>
                        </a:rPr>
                        <a:t> </a:t>
                      </a:r>
                      <a:endParaRPr lang="pt-BR" sz="1400" dirty="0">
                        <a:effectLst/>
                        <a:latin typeface="Montserrat" panose="00000500000000000000" pitchFamily="2" charset="0"/>
                        <a:ea typeface="Times New Roman" panose="02020603050405020304" pitchFamily="18" charset="0"/>
                      </a:endParaRPr>
                    </a:p>
                  </a:txBody>
                  <a:tcPr marL="0"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tx1">
                        <a:lumMod val="75000"/>
                        <a:lumOff val="25000"/>
                      </a:schemeClr>
                    </a:solidFill>
                  </a:tcPr>
                </a:tc>
                <a:extLst>
                  <a:ext uri="{0D108BD9-81ED-4DB2-BD59-A6C34878D82A}">
                    <a16:rowId xmlns:a16="http://schemas.microsoft.com/office/drawing/2014/main" val="2601334208"/>
                  </a:ext>
                </a:extLst>
              </a:tr>
            </a:tbl>
          </a:graphicData>
        </a:graphic>
      </p:graphicFrame>
      <p:pic>
        <p:nvPicPr>
          <p:cNvPr id="5" name="Picture 2" descr="imagem">
            <a:extLst>
              <a:ext uri="{FF2B5EF4-FFF2-40B4-BE49-F238E27FC236}">
                <a16:creationId xmlns:a16="http://schemas.microsoft.com/office/drawing/2014/main" id="{391DCA70-B846-6895-798B-30D414648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349" y="1380510"/>
            <a:ext cx="2516684" cy="46125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to 5">
            <a:extLst>
              <a:ext uri="{FF2B5EF4-FFF2-40B4-BE49-F238E27FC236}">
                <a16:creationId xmlns:a16="http://schemas.microsoft.com/office/drawing/2014/main" id="{25A21C3F-7BC0-B9FB-C8D7-08F39FCEC68C}"/>
              </a:ext>
            </a:extLst>
          </p:cNvPr>
          <p:cNvCxnSpPr>
            <a:cxnSpLocks/>
          </p:cNvCxnSpPr>
          <p:nvPr/>
        </p:nvCxnSpPr>
        <p:spPr>
          <a:xfrm>
            <a:off x="8426691" y="1961995"/>
            <a:ext cx="3024000" cy="0"/>
          </a:xfrm>
          <a:prstGeom prst="line">
            <a:avLst/>
          </a:prstGeom>
          <a:ln w="22225">
            <a:solidFill>
              <a:srgbClr val="FCA40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9" name="Retângulo 8">
            <a:extLst>
              <a:ext uri="{FF2B5EF4-FFF2-40B4-BE49-F238E27FC236}">
                <a16:creationId xmlns:a16="http://schemas.microsoft.com/office/drawing/2014/main" id="{A0790182-9406-4318-0631-95F1F3FE6706}"/>
              </a:ext>
            </a:extLst>
          </p:cNvPr>
          <p:cNvSpPr/>
          <p:nvPr/>
        </p:nvSpPr>
        <p:spPr>
          <a:xfrm>
            <a:off x="8263214" y="1961995"/>
            <a:ext cx="3494384" cy="4226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45720" rtlCol="0" anchor="ctr"/>
          <a:lstStyle/>
          <a:p>
            <a:pPr marL="141750">
              <a:lnSpc>
                <a:spcPct val="90000"/>
              </a:lnSpc>
              <a:spcAft>
                <a:spcPts val="600"/>
              </a:spcAft>
            </a:pPr>
            <a:r>
              <a:rPr lang="pt-BR" sz="1200" b="1" kern="500" spc="-41" dirty="0">
                <a:solidFill>
                  <a:schemeClr val="tx1">
                    <a:lumMod val="75000"/>
                    <a:lumOff val="25000"/>
                  </a:schemeClr>
                </a:solidFill>
                <a:latin typeface="Montserrat" panose="00000500000000000000" pitchFamily="2" charset="0"/>
                <a:cs typeface="Segoe UI"/>
              </a:rPr>
              <a:t>Despesas de Capital – R$ 3,2 bilhões</a:t>
            </a:r>
          </a:p>
          <a:p>
            <a:pPr marL="427500" indent="-285750">
              <a:lnSpc>
                <a:spcPct val="90000"/>
              </a:lnSpc>
              <a:spcAft>
                <a:spcPts val="600"/>
              </a:spcAft>
              <a:buClr>
                <a:srgbClr val="FCA400"/>
              </a:buClr>
              <a:buFont typeface="Symbol" panose="05050102010706020507" pitchFamily="18" charset="2"/>
              <a:buChar char=""/>
            </a:pPr>
            <a:r>
              <a:rPr lang="pt-BR" sz="1200" kern="500" spc="-41" dirty="0">
                <a:solidFill>
                  <a:schemeClr val="tx1">
                    <a:lumMod val="75000"/>
                    <a:lumOff val="25000"/>
                  </a:schemeClr>
                </a:solidFill>
                <a:latin typeface="Montserrat" panose="00000500000000000000" pitchFamily="2" charset="0"/>
                <a:cs typeface="Segoe UI"/>
              </a:rPr>
              <a:t>Rodovias, Obras de Arte e acessos municipais (Construção, restauração, pavimentação, conservação): R$ 1,8 bilhão</a:t>
            </a:r>
          </a:p>
          <a:p>
            <a:pPr marL="427500" indent="-285750">
              <a:lnSpc>
                <a:spcPct val="90000"/>
              </a:lnSpc>
              <a:spcAft>
                <a:spcPts val="600"/>
              </a:spcAft>
              <a:buClr>
                <a:srgbClr val="FCA400"/>
              </a:buClr>
              <a:buFont typeface="Symbol" panose="05050102010706020507" pitchFamily="18" charset="2"/>
              <a:buChar char=""/>
            </a:pPr>
            <a:r>
              <a:rPr lang="pt-BR" sz="1200" kern="500" spc="-41" dirty="0">
                <a:solidFill>
                  <a:schemeClr val="tx1">
                    <a:lumMod val="75000"/>
                    <a:lumOff val="25000"/>
                  </a:schemeClr>
                </a:solidFill>
                <a:latin typeface="Montserrat" panose="00000500000000000000" pitchFamily="2" charset="0"/>
                <a:cs typeface="Segoe UI"/>
              </a:rPr>
              <a:t>Aumento de capital Portos RS e </a:t>
            </a:r>
            <a:r>
              <a:rPr lang="pt-BR" sz="1200" kern="500" spc="-41" dirty="0" err="1">
                <a:solidFill>
                  <a:schemeClr val="tx1">
                    <a:lumMod val="75000"/>
                    <a:lumOff val="25000"/>
                  </a:schemeClr>
                </a:solidFill>
                <a:latin typeface="Montserrat" panose="00000500000000000000" pitchFamily="2" charset="0"/>
                <a:cs typeface="Segoe UI"/>
              </a:rPr>
              <a:t>Badesul</a:t>
            </a:r>
            <a:r>
              <a:rPr lang="pt-BR" sz="1200" kern="500" spc="-41" dirty="0">
                <a:solidFill>
                  <a:schemeClr val="tx1">
                    <a:lumMod val="75000"/>
                    <a:lumOff val="25000"/>
                  </a:schemeClr>
                </a:solidFill>
                <a:latin typeface="Montserrat" panose="00000500000000000000" pitchFamily="2" charset="0"/>
                <a:cs typeface="Segoe UI"/>
              </a:rPr>
              <a:t>: R$ 0,8 bilhão</a:t>
            </a:r>
          </a:p>
          <a:p>
            <a:pPr marL="141750">
              <a:lnSpc>
                <a:spcPct val="90000"/>
              </a:lnSpc>
              <a:spcAft>
                <a:spcPts val="600"/>
              </a:spcAft>
            </a:pPr>
            <a:endParaRPr lang="pt-BR" sz="1200" kern="500" spc="-41" dirty="0">
              <a:solidFill>
                <a:schemeClr val="tx1">
                  <a:lumMod val="75000"/>
                  <a:lumOff val="25000"/>
                </a:schemeClr>
              </a:solidFill>
              <a:latin typeface="Montserrat" panose="00000500000000000000" pitchFamily="2" charset="0"/>
              <a:cs typeface="Segoe UI"/>
            </a:endParaRPr>
          </a:p>
          <a:p>
            <a:pPr marL="141750">
              <a:lnSpc>
                <a:spcPct val="90000"/>
              </a:lnSpc>
              <a:spcAft>
                <a:spcPts val="600"/>
              </a:spcAft>
            </a:pPr>
            <a:r>
              <a:rPr lang="pt-BR" sz="1200" b="1" kern="500" spc="-41" dirty="0">
                <a:solidFill>
                  <a:schemeClr val="tx1">
                    <a:lumMod val="75000"/>
                    <a:lumOff val="25000"/>
                  </a:schemeClr>
                </a:solidFill>
                <a:latin typeface="Montserrat" panose="00000500000000000000" pitchFamily="2" charset="0"/>
                <a:cs typeface="Segoe UI"/>
              </a:rPr>
              <a:t>Despesas Correntes – R$ 2,0 bilhões</a:t>
            </a:r>
          </a:p>
          <a:p>
            <a:pPr marL="427500" indent="-285750">
              <a:lnSpc>
                <a:spcPct val="90000"/>
              </a:lnSpc>
              <a:spcAft>
                <a:spcPts val="600"/>
              </a:spcAft>
              <a:buClr>
                <a:srgbClr val="FCA400"/>
              </a:buClr>
              <a:buFont typeface="Symbol" panose="05050102010706020507" pitchFamily="18" charset="2"/>
              <a:buChar char=""/>
            </a:pPr>
            <a:r>
              <a:rPr lang="pt-BR" sz="1200" kern="500" spc="-41" dirty="0">
                <a:solidFill>
                  <a:schemeClr val="tx1">
                    <a:lumMod val="75000"/>
                    <a:lumOff val="25000"/>
                  </a:schemeClr>
                </a:solidFill>
                <a:latin typeface="Montserrat" panose="00000500000000000000" pitchFamily="2" charset="0"/>
                <a:cs typeface="Segoe UI"/>
              </a:rPr>
              <a:t>Mobilidade Urbana: R$ 423 milhões.</a:t>
            </a:r>
          </a:p>
          <a:p>
            <a:pPr marL="427500" indent="-285750">
              <a:lnSpc>
                <a:spcPct val="90000"/>
              </a:lnSpc>
              <a:spcAft>
                <a:spcPts val="600"/>
              </a:spcAft>
              <a:buClr>
                <a:srgbClr val="FCA400"/>
              </a:buClr>
              <a:buFont typeface="Symbol" panose="05050102010706020507" pitchFamily="18" charset="2"/>
              <a:buChar char=""/>
            </a:pPr>
            <a:r>
              <a:rPr lang="pt-BR" sz="1200" kern="500" spc="-41" dirty="0">
                <a:solidFill>
                  <a:schemeClr val="tx1">
                    <a:lumMod val="75000"/>
                    <a:lumOff val="25000"/>
                  </a:schemeClr>
                </a:solidFill>
                <a:latin typeface="Montserrat" panose="00000500000000000000" pitchFamily="2" charset="0"/>
                <a:cs typeface="Segoe UI"/>
              </a:rPr>
              <a:t>Atuação da Defesa Civil: R$ 305 milhões</a:t>
            </a:r>
          </a:p>
          <a:p>
            <a:pPr marL="427500" indent="-285750">
              <a:lnSpc>
                <a:spcPct val="90000"/>
              </a:lnSpc>
              <a:spcAft>
                <a:spcPts val="600"/>
              </a:spcAft>
              <a:buClr>
                <a:srgbClr val="FCA400"/>
              </a:buClr>
              <a:buFont typeface="Symbol" panose="05050102010706020507" pitchFamily="18" charset="2"/>
              <a:buChar char=""/>
            </a:pPr>
            <a:r>
              <a:rPr lang="pt-BR" sz="1200" kern="500" spc="-41" dirty="0">
                <a:solidFill>
                  <a:schemeClr val="tx1">
                    <a:lumMod val="75000"/>
                    <a:lumOff val="25000"/>
                  </a:schemeClr>
                </a:solidFill>
                <a:latin typeface="Montserrat" panose="00000500000000000000" pitchFamily="2" charset="0"/>
                <a:cs typeface="Segoe UI"/>
              </a:rPr>
              <a:t>Volta por cima: R$ 252 milhões.</a:t>
            </a:r>
          </a:p>
          <a:p>
            <a:pPr marL="427500" indent="-285750">
              <a:lnSpc>
                <a:spcPct val="90000"/>
              </a:lnSpc>
              <a:spcAft>
                <a:spcPts val="600"/>
              </a:spcAft>
              <a:buClr>
                <a:srgbClr val="FCA400"/>
              </a:buClr>
              <a:buFont typeface="Symbol" panose="05050102010706020507" pitchFamily="18" charset="2"/>
              <a:buChar char=""/>
            </a:pPr>
            <a:r>
              <a:rPr lang="pt-BR" sz="1200" kern="500" spc="-41" dirty="0">
                <a:solidFill>
                  <a:schemeClr val="tx1">
                    <a:lumMod val="75000"/>
                    <a:lumOff val="25000"/>
                  </a:schemeClr>
                </a:solidFill>
                <a:latin typeface="Montserrat" panose="00000500000000000000" pitchFamily="2" charset="0"/>
                <a:cs typeface="Segoe UI"/>
              </a:rPr>
              <a:t>Atenção de Média e Alta complexidade Ambulatorial e Hospitalar: R$ 167 milhões</a:t>
            </a:r>
          </a:p>
          <a:p>
            <a:pPr marL="427500" indent="-285750">
              <a:lnSpc>
                <a:spcPct val="90000"/>
              </a:lnSpc>
              <a:spcAft>
                <a:spcPts val="600"/>
              </a:spcAft>
              <a:buClr>
                <a:srgbClr val="FCA400"/>
              </a:buClr>
              <a:buFont typeface="Symbol" panose="05050102010706020507" pitchFamily="18" charset="2"/>
              <a:buChar char=""/>
            </a:pPr>
            <a:r>
              <a:rPr lang="pt-BR" sz="1200" kern="500" spc="-41" dirty="0">
                <a:solidFill>
                  <a:schemeClr val="tx1">
                    <a:lumMod val="75000"/>
                    <a:lumOff val="25000"/>
                  </a:schemeClr>
                </a:solidFill>
                <a:latin typeface="Montserrat" panose="00000500000000000000" pitchFamily="2" charset="0"/>
                <a:cs typeface="Segoe UI"/>
              </a:rPr>
              <a:t>Ações Habitacionais: R$ 101 milhões</a:t>
            </a:r>
          </a:p>
          <a:p>
            <a:pPr marL="427500" indent="-285750">
              <a:lnSpc>
                <a:spcPct val="90000"/>
              </a:lnSpc>
              <a:spcAft>
                <a:spcPts val="600"/>
              </a:spcAft>
              <a:buClr>
                <a:srgbClr val="FCA400"/>
              </a:buClr>
              <a:buFont typeface="Symbol" panose="05050102010706020507" pitchFamily="18" charset="2"/>
              <a:buChar char=""/>
            </a:pPr>
            <a:r>
              <a:rPr lang="pt-BR" sz="1200" kern="500" spc="-41" dirty="0">
                <a:solidFill>
                  <a:schemeClr val="tx1">
                    <a:lumMod val="75000"/>
                    <a:lumOff val="25000"/>
                  </a:schemeClr>
                </a:solidFill>
                <a:latin typeface="Montserrat" panose="00000500000000000000" pitchFamily="2" charset="0"/>
                <a:cs typeface="Segoe UI"/>
              </a:rPr>
              <a:t>Pronampe: R$ 100 milhões</a:t>
            </a:r>
          </a:p>
          <a:p>
            <a:pPr marL="141750">
              <a:lnSpc>
                <a:spcPct val="90000"/>
              </a:lnSpc>
              <a:spcAft>
                <a:spcPts val="600"/>
              </a:spcAft>
            </a:pPr>
            <a:endParaRPr lang="pt-BR" sz="1200" kern="500" spc="-41" dirty="0">
              <a:solidFill>
                <a:schemeClr val="tx1">
                  <a:lumMod val="75000"/>
                  <a:lumOff val="25000"/>
                </a:schemeClr>
              </a:solidFill>
              <a:latin typeface="Montserrat" panose="00000500000000000000" pitchFamily="2" charset="0"/>
              <a:cs typeface="Segoe UI"/>
            </a:endParaRPr>
          </a:p>
        </p:txBody>
      </p:sp>
      <p:sp>
        <p:nvSpPr>
          <p:cNvPr id="3" name="Título 1">
            <a:extLst>
              <a:ext uri="{FF2B5EF4-FFF2-40B4-BE49-F238E27FC236}">
                <a16:creationId xmlns:a16="http://schemas.microsoft.com/office/drawing/2014/main" id="{5010FA57-A4A7-3979-F913-56CAB6329C39}"/>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Despesas calamidade climática 2024</a:t>
            </a:r>
          </a:p>
        </p:txBody>
      </p:sp>
      <p:grpSp>
        <p:nvGrpSpPr>
          <p:cNvPr id="7" name="Agrupar 6">
            <a:extLst>
              <a:ext uri="{FF2B5EF4-FFF2-40B4-BE49-F238E27FC236}">
                <a16:creationId xmlns:a16="http://schemas.microsoft.com/office/drawing/2014/main" id="{4C29F2DA-5EE4-6349-8C2B-BCC0DAF5F5C1}"/>
              </a:ext>
            </a:extLst>
          </p:cNvPr>
          <p:cNvGrpSpPr/>
          <p:nvPr/>
        </p:nvGrpSpPr>
        <p:grpSpPr>
          <a:xfrm>
            <a:off x="654537" y="680270"/>
            <a:ext cx="295465" cy="326243"/>
            <a:chOff x="12592050" y="3673475"/>
            <a:chExt cx="381000" cy="420688"/>
          </a:xfrm>
        </p:grpSpPr>
        <p:sp>
          <p:nvSpPr>
            <p:cNvPr id="12" name="Freeform 20">
              <a:extLst>
                <a:ext uri="{FF2B5EF4-FFF2-40B4-BE49-F238E27FC236}">
                  <a16:creationId xmlns:a16="http://schemas.microsoft.com/office/drawing/2014/main" id="{39978F1A-5F78-DFEF-81F3-1093ED214FB4}"/>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3" name="Freeform 21">
              <a:extLst>
                <a:ext uri="{FF2B5EF4-FFF2-40B4-BE49-F238E27FC236}">
                  <a16:creationId xmlns:a16="http://schemas.microsoft.com/office/drawing/2014/main" id="{845BCF79-D852-928A-02F2-F6C51025E2F3}"/>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16" name="Imagem 15" descr="Imagem de desenho animado&#10;&#10;Descrição gerada automaticamente com confiança média">
            <a:extLst>
              <a:ext uri="{FF2B5EF4-FFF2-40B4-BE49-F238E27FC236}">
                <a16:creationId xmlns:a16="http://schemas.microsoft.com/office/drawing/2014/main" id="{B9E820A5-5E61-3F21-5FD8-7EDA5935E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Tree>
    <p:extLst>
      <p:ext uri="{BB962C8B-B14F-4D97-AF65-F5344CB8AC3E}">
        <p14:creationId xmlns:p14="http://schemas.microsoft.com/office/powerpoint/2010/main" val="482582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a:extLst>
              <a:ext uri="{FF2B5EF4-FFF2-40B4-BE49-F238E27FC236}">
                <a16:creationId xmlns:a16="http://schemas.microsoft.com/office/drawing/2014/main" id="{EC6AB426-17F5-D7B6-B471-8C84167EF440}"/>
              </a:ext>
            </a:extLst>
          </p:cNvPr>
          <p:cNvSpPr/>
          <p:nvPr/>
        </p:nvSpPr>
        <p:spPr>
          <a:xfrm>
            <a:off x="1139223" y="5062953"/>
            <a:ext cx="3000422" cy="830997"/>
          </a:xfrm>
          <a:prstGeom prst="rect">
            <a:avLst/>
          </a:prstGeom>
        </p:spPr>
        <p:txBody>
          <a:bodyPr wrap="square" lIns="91440" tIns="45720" rIns="91440" bIns="45720" anchor="t">
            <a:spAutoFit/>
          </a:bodyPr>
          <a:lstStyle/>
          <a:p>
            <a:r>
              <a:rPr lang="pt-BR" sz="1200" dirty="0">
                <a:solidFill>
                  <a:schemeClr val="tx1">
                    <a:lumMod val="75000"/>
                    <a:lumOff val="25000"/>
                  </a:schemeClr>
                </a:solidFill>
                <a:latin typeface="Montserrat" panose="00000500000000000000" pitchFamily="2" charset="0"/>
                <a:ea typeface="Arial Unicode MS"/>
              </a:rPr>
              <a:t>O</a:t>
            </a:r>
            <a:r>
              <a:rPr lang="pt-BR" sz="1200" dirty="0">
                <a:solidFill>
                  <a:schemeClr val="tx1">
                    <a:lumMod val="75000"/>
                    <a:lumOff val="25000"/>
                  </a:schemeClr>
                </a:solidFill>
                <a:effectLst/>
                <a:latin typeface="Montserrat" panose="00000500000000000000" pitchFamily="2" charset="0"/>
                <a:ea typeface="Arial Unicode MS"/>
              </a:rPr>
              <a:t> Estado deixou de pagar da dívida com a União (LC 206/2024)e os recursos passam a compor o Fundo do Plano Rio Grande (</a:t>
            </a:r>
            <a:r>
              <a:rPr lang="pt-BR" sz="1200" dirty="0" err="1">
                <a:solidFill>
                  <a:schemeClr val="tx1">
                    <a:lumMod val="75000"/>
                    <a:lumOff val="25000"/>
                  </a:schemeClr>
                </a:solidFill>
                <a:effectLst/>
                <a:latin typeface="Montserrat" panose="00000500000000000000" pitchFamily="2" charset="0"/>
                <a:ea typeface="Arial Unicode MS"/>
              </a:rPr>
              <a:t>Funrigs</a:t>
            </a:r>
            <a:r>
              <a:rPr lang="pt-BR" sz="1200" dirty="0">
                <a:solidFill>
                  <a:schemeClr val="tx1">
                    <a:lumMod val="75000"/>
                    <a:lumOff val="25000"/>
                  </a:schemeClr>
                </a:solidFill>
                <a:effectLst/>
                <a:latin typeface="Montserrat" panose="00000500000000000000" pitchFamily="2" charset="0"/>
                <a:ea typeface="Arial Unicode MS"/>
              </a:rPr>
              <a:t>)</a:t>
            </a:r>
            <a:endParaRPr lang="pt-BR" sz="1200" dirty="0">
              <a:solidFill>
                <a:schemeClr val="tx1">
                  <a:lumMod val="75000"/>
                  <a:lumOff val="25000"/>
                </a:schemeClr>
              </a:solidFill>
              <a:latin typeface="Montserrat" panose="00000500000000000000" pitchFamily="2" charset="0"/>
              <a:cs typeface="Segoe UI"/>
            </a:endParaRPr>
          </a:p>
        </p:txBody>
      </p:sp>
      <p:sp>
        <p:nvSpPr>
          <p:cNvPr id="43" name="Retângulo 42">
            <a:extLst>
              <a:ext uri="{FF2B5EF4-FFF2-40B4-BE49-F238E27FC236}">
                <a16:creationId xmlns:a16="http://schemas.microsoft.com/office/drawing/2014/main" id="{2F974303-BC47-0021-E176-C5B915FB6729}"/>
              </a:ext>
            </a:extLst>
          </p:cNvPr>
          <p:cNvSpPr/>
          <p:nvPr/>
        </p:nvSpPr>
        <p:spPr>
          <a:xfrm>
            <a:off x="8724250" y="2385642"/>
            <a:ext cx="2938097" cy="1692771"/>
          </a:xfrm>
          <a:prstGeom prst="rect">
            <a:avLst/>
          </a:prstGeom>
        </p:spPr>
        <p:txBody>
          <a:bodyPr wrap="square" lIns="91440" tIns="45720" rIns="91440" bIns="45720" anchor="t">
            <a:spAutoFit/>
          </a:bodyPr>
          <a:lstStyle/>
          <a:p>
            <a:pPr algn="ctr"/>
            <a:r>
              <a:rPr lang="pt-BR" sz="1300" dirty="0">
                <a:solidFill>
                  <a:srgbClr val="595959"/>
                </a:solidFill>
                <a:effectLst/>
                <a:latin typeface="Montserrat" panose="00000500000000000000" pitchFamily="2" charset="0"/>
                <a:ea typeface="Arial Unicode MS"/>
                <a:cs typeface="Arial" panose="020B0604020202020204" pitchFamily="34" charset="0"/>
              </a:rPr>
              <a:t>As despesas são superiores às receitas, pois o empenho representa a autorização orçamentária para realização da despesa e até a efetiva prestação dos serviços e pagamento aos fornecedores, novos ingressos ocorrerão no fundo.</a:t>
            </a:r>
            <a:endParaRPr lang="pt-BR" sz="1300" dirty="0">
              <a:effectLst/>
              <a:latin typeface="Times New Roman" panose="02020603050405020304" pitchFamily="18" charset="0"/>
              <a:ea typeface="Times New Roman" panose="02020603050405020304" pitchFamily="18" charset="0"/>
            </a:endParaRPr>
          </a:p>
        </p:txBody>
      </p:sp>
      <p:sp>
        <p:nvSpPr>
          <p:cNvPr id="50" name="Retângulo 49">
            <a:extLst>
              <a:ext uri="{FF2B5EF4-FFF2-40B4-BE49-F238E27FC236}">
                <a16:creationId xmlns:a16="http://schemas.microsoft.com/office/drawing/2014/main" id="{FF38A204-DEE0-C45B-59E8-B7F3C2EEBE35}"/>
              </a:ext>
            </a:extLst>
          </p:cNvPr>
          <p:cNvSpPr/>
          <p:nvPr/>
        </p:nvSpPr>
        <p:spPr>
          <a:xfrm>
            <a:off x="1151272" y="4733748"/>
            <a:ext cx="4241800" cy="400110"/>
          </a:xfrm>
          <a:prstGeom prst="rect">
            <a:avLst/>
          </a:prstGeom>
          <a:noFill/>
        </p:spPr>
        <p:txBody>
          <a:bodyPr wrap="square" lIns="91440" tIns="45720" rIns="91440" bIns="45720" anchor="t">
            <a:spAutoFit/>
          </a:bodyPr>
          <a:lstStyle/>
          <a:p>
            <a:r>
              <a:rPr lang="pt-BR" sz="2000" b="1" kern="500" spc="-80" dirty="0">
                <a:solidFill>
                  <a:schemeClr val="tx1">
                    <a:lumMod val="75000"/>
                    <a:lumOff val="25000"/>
                  </a:schemeClr>
                </a:solidFill>
                <a:latin typeface="Montserrat"/>
                <a:cs typeface="Segoe UI"/>
              </a:rPr>
              <a:t>R$ 1,9 bilhão</a:t>
            </a:r>
            <a:endParaRPr lang="pt-BR" sz="2000" spc="-80" dirty="0">
              <a:solidFill>
                <a:schemeClr val="tx1">
                  <a:lumMod val="75000"/>
                  <a:lumOff val="25000"/>
                </a:schemeClr>
              </a:solidFill>
              <a:latin typeface="Montserrat"/>
              <a:cs typeface="Segoe UI"/>
            </a:endParaRPr>
          </a:p>
        </p:txBody>
      </p:sp>
      <p:pic>
        <p:nvPicPr>
          <p:cNvPr id="57" name="Imagem 56">
            <a:extLst>
              <a:ext uri="{FF2B5EF4-FFF2-40B4-BE49-F238E27FC236}">
                <a16:creationId xmlns:a16="http://schemas.microsoft.com/office/drawing/2014/main" id="{FB10CC1F-8C80-D216-9CB9-71A92B15E9A3}"/>
              </a:ext>
            </a:extLst>
          </p:cNvPr>
          <p:cNvPicPr/>
          <p:nvPr/>
        </p:nvPicPr>
        <p:blipFill>
          <a:blip r:embed="rId2" cstate="print"/>
          <a:stretch/>
        </p:blipFill>
        <p:spPr>
          <a:xfrm>
            <a:off x="200964" y="6605288"/>
            <a:ext cx="726017" cy="151292"/>
          </a:xfrm>
          <a:prstGeom prst="rect">
            <a:avLst/>
          </a:prstGeom>
          <a:ln>
            <a:noFill/>
          </a:ln>
        </p:spPr>
      </p:pic>
      <p:sp>
        <p:nvSpPr>
          <p:cNvPr id="2" name="Espaço Reservado para Número de Slide 1">
            <a:extLst>
              <a:ext uri="{FF2B5EF4-FFF2-40B4-BE49-F238E27FC236}">
                <a16:creationId xmlns:a16="http://schemas.microsoft.com/office/drawing/2014/main" id="{D9071BA5-DCE2-C6FD-6231-DCA9D5839532}"/>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15</a:t>
            </a:fld>
            <a:endParaRPr lang="pt-BR" sz="1000" dirty="0">
              <a:solidFill>
                <a:schemeClr val="tx1">
                  <a:lumMod val="65000"/>
                  <a:lumOff val="35000"/>
                </a:schemeClr>
              </a:solidFill>
              <a:latin typeface="Montserrat" panose="00000500000000000000" pitchFamily="2" charset="0"/>
            </a:endParaRPr>
          </a:p>
        </p:txBody>
      </p:sp>
      <p:sp>
        <p:nvSpPr>
          <p:cNvPr id="9" name="Retângulo 8">
            <a:extLst>
              <a:ext uri="{FF2B5EF4-FFF2-40B4-BE49-F238E27FC236}">
                <a16:creationId xmlns:a16="http://schemas.microsoft.com/office/drawing/2014/main" id="{328EC899-2D6F-C0FA-155D-E82EF15C94B7}"/>
              </a:ext>
            </a:extLst>
          </p:cNvPr>
          <p:cNvSpPr/>
          <p:nvPr/>
        </p:nvSpPr>
        <p:spPr>
          <a:xfrm>
            <a:off x="4414378" y="4772347"/>
            <a:ext cx="4241800" cy="400110"/>
          </a:xfrm>
          <a:prstGeom prst="rect">
            <a:avLst/>
          </a:prstGeom>
          <a:noFill/>
        </p:spPr>
        <p:txBody>
          <a:bodyPr wrap="square" lIns="91440" tIns="45720" rIns="91440" bIns="45720" anchor="t">
            <a:spAutoFit/>
          </a:bodyPr>
          <a:lstStyle/>
          <a:p>
            <a:r>
              <a:rPr lang="pt-BR" sz="2000" b="1" kern="500" spc="-80" dirty="0">
                <a:solidFill>
                  <a:schemeClr val="tx1">
                    <a:lumMod val="75000"/>
                    <a:lumOff val="25000"/>
                  </a:schemeClr>
                </a:solidFill>
                <a:latin typeface="Montserrat"/>
                <a:cs typeface="Segoe UI"/>
              </a:rPr>
              <a:t>R$ 100 milhões</a:t>
            </a:r>
            <a:endParaRPr lang="pt-BR" sz="2000" spc="-80" dirty="0">
              <a:solidFill>
                <a:schemeClr val="tx1">
                  <a:lumMod val="75000"/>
                  <a:lumOff val="25000"/>
                </a:schemeClr>
              </a:solidFill>
              <a:latin typeface="Montserrat"/>
              <a:cs typeface="Segoe UI"/>
            </a:endParaRPr>
          </a:p>
        </p:txBody>
      </p:sp>
      <p:sp>
        <p:nvSpPr>
          <p:cNvPr id="11" name="Retângulo 10">
            <a:extLst>
              <a:ext uri="{FF2B5EF4-FFF2-40B4-BE49-F238E27FC236}">
                <a16:creationId xmlns:a16="http://schemas.microsoft.com/office/drawing/2014/main" id="{8D1F3EAA-7B5B-0E23-699E-A76710AFCF78}"/>
              </a:ext>
            </a:extLst>
          </p:cNvPr>
          <p:cNvSpPr/>
          <p:nvPr/>
        </p:nvSpPr>
        <p:spPr>
          <a:xfrm>
            <a:off x="4398469" y="5095258"/>
            <a:ext cx="2654398" cy="451406"/>
          </a:xfrm>
          <a:prstGeom prst="rect">
            <a:avLst/>
          </a:prstGeom>
        </p:spPr>
        <p:txBody>
          <a:bodyPr wrap="square" lIns="91440" tIns="45720" rIns="91440" bIns="45720" anchor="t">
            <a:spAutoFit/>
          </a:bodyPr>
          <a:lstStyle/>
          <a:p>
            <a:pPr>
              <a:lnSpc>
                <a:spcPts val="1400"/>
              </a:lnSpc>
            </a:pPr>
            <a:r>
              <a:rPr lang="pt-BR" sz="1200" dirty="0">
                <a:solidFill>
                  <a:schemeClr val="tx1">
                    <a:lumMod val="75000"/>
                    <a:lumOff val="25000"/>
                  </a:schemeClr>
                </a:solidFill>
                <a:latin typeface="Montserrat" panose="00000500000000000000" pitchFamily="2" charset="0"/>
              </a:rPr>
              <a:t>Transferidos ao </a:t>
            </a:r>
            <a:r>
              <a:rPr lang="pt-BR" sz="1200" dirty="0" err="1">
                <a:solidFill>
                  <a:schemeClr val="tx1">
                    <a:lumMod val="75000"/>
                    <a:lumOff val="25000"/>
                  </a:schemeClr>
                </a:solidFill>
                <a:latin typeface="Montserrat" panose="00000500000000000000" pitchFamily="2" charset="0"/>
              </a:rPr>
              <a:t>Funrigs</a:t>
            </a:r>
            <a:r>
              <a:rPr lang="pt-BR" sz="1200" dirty="0">
                <a:solidFill>
                  <a:schemeClr val="tx1">
                    <a:lumMod val="75000"/>
                    <a:lumOff val="25000"/>
                  </a:schemeClr>
                </a:solidFill>
                <a:latin typeface="Montserrat" panose="00000500000000000000" pitchFamily="2" charset="0"/>
              </a:rPr>
              <a:t> do Fundo de Reforma do Estado</a:t>
            </a:r>
          </a:p>
        </p:txBody>
      </p:sp>
      <p:sp>
        <p:nvSpPr>
          <p:cNvPr id="13" name="Retângulo 12">
            <a:extLst>
              <a:ext uri="{FF2B5EF4-FFF2-40B4-BE49-F238E27FC236}">
                <a16:creationId xmlns:a16="http://schemas.microsoft.com/office/drawing/2014/main" id="{F726138E-6D66-FA34-AF0C-295F4BA189A9}"/>
              </a:ext>
            </a:extLst>
          </p:cNvPr>
          <p:cNvSpPr/>
          <p:nvPr/>
        </p:nvSpPr>
        <p:spPr>
          <a:xfrm>
            <a:off x="7771983" y="2448053"/>
            <a:ext cx="3890365" cy="2254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45720" rtlCol="0" anchor="ctr"/>
          <a:lstStyle/>
          <a:p>
            <a:pPr marL="141750">
              <a:lnSpc>
                <a:spcPct val="90000"/>
              </a:lnSpc>
              <a:spcAft>
                <a:spcPts val="600"/>
              </a:spcAft>
            </a:pPr>
            <a:endParaRPr lang="pt-BR" sz="1600" kern="500" spc="-41" dirty="0">
              <a:solidFill>
                <a:schemeClr val="tx1">
                  <a:lumMod val="85000"/>
                  <a:lumOff val="15000"/>
                </a:schemeClr>
              </a:solidFill>
              <a:latin typeface="Montserrat" panose="00000500000000000000" pitchFamily="2" charset="0"/>
              <a:cs typeface="Segoe UI"/>
            </a:endParaRPr>
          </a:p>
        </p:txBody>
      </p:sp>
      <p:cxnSp>
        <p:nvCxnSpPr>
          <p:cNvPr id="15" name="Conector reto 14">
            <a:extLst>
              <a:ext uri="{FF2B5EF4-FFF2-40B4-BE49-F238E27FC236}">
                <a16:creationId xmlns:a16="http://schemas.microsoft.com/office/drawing/2014/main" id="{945EB5EA-4326-C0D4-4404-86AA37526C83}"/>
              </a:ext>
            </a:extLst>
          </p:cNvPr>
          <p:cNvCxnSpPr>
            <a:cxnSpLocks/>
          </p:cNvCxnSpPr>
          <p:nvPr/>
        </p:nvCxnSpPr>
        <p:spPr>
          <a:xfrm>
            <a:off x="1083279" y="4711926"/>
            <a:ext cx="0" cy="1152000"/>
          </a:xfrm>
          <a:prstGeom prst="line">
            <a:avLst/>
          </a:prstGeom>
          <a:ln w="19050">
            <a:solidFill>
              <a:srgbClr val="F2B800"/>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FB30C552-2574-612E-1372-06E43186452D}"/>
              </a:ext>
            </a:extLst>
          </p:cNvPr>
          <p:cNvCxnSpPr>
            <a:cxnSpLocks/>
          </p:cNvCxnSpPr>
          <p:nvPr/>
        </p:nvCxnSpPr>
        <p:spPr>
          <a:xfrm>
            <a:off x="4321295" y="4711926"/>
            <a:ext cx="0" cy="1152000"/>
          </a:xfrm>
          <a:prstGeom prst="line">
            <a:avLst/>
          </a:prstGeom>
          <a:ln w="19050">
            <a:solidFill>
              <a:srgbClr val="F2B800"/>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C90B4B47-8F27-4AAB-AF86-9A8D71E54F7E}"/>
              </a:ext>
            </a:extLst>
          </p:cNvPr>
          <p:cNvCxnSpPr>
            <a:cxnSpLocks/>
          </p:cNvCxnSpPr>
          <p:nvPr/>
        </p:nvCxnSpPr>
        <p:spPr>
          <a:xfrm>
            <a:off x="7315519" y="4711926"/>
            <a:ext cx="0" cy="1152000"/>
          </a:xfrm>
          <a:prstGeom prst="line">
            <a:avLst/>
          </a:prstGeom>
          <a:ln w="19050">
            <a:solidFill>
              <a:srgbClr val="F2B8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0" name="Tabela 9">
            <a:extLst>
              <a:ext uri="{FF2B5EF4-FFF2-40B4-BE49-F238E27FC236}">
                <a16:creationId xmlns:a16="http://schemas.microsoft.com/office/drawing/2014/main" id="{8F656CDA-EF86-1BC1-0AB0-64A4118791B7}"/>
              </a:ext>
            </a:extLst>
          </p:cNvPr>
          <p:cNvGraphicFramePr>
            <a:graphicFrameLocks noGrp="1"/>
          </p:cNvGraphicFramePr>
          <p:nvPr>
            <p:extLst>
              <p:ext uri="{D42A27DB-BD31-4B8C-83A1-F6EECF244321}">
                <p14:modId xmlns:p14="http://schemas.microsoft.com/office/powerpoint/2010/main" val="1829657364"/>
              </p:ext>
            </p:extLst>
          </p:nvPr>
        </p:nvGraphicFramePr>
        <p:xfrm>
          <a:off x="1083278" y="1530624"/>
          <a:ext cx="7243691" cy="2680375"/>
        </p:xfrm>
        <a:graphic>
          <a:graphicData uri="http://schemas.openxmlformats.org/drawingml/2006/table">
            <a:tbl>
              <a:tblPr firstRow="1" firstCol="1" bandRow="1"/>
              <a:tblGrid>
                <a:gridCol w="4408748">
                  <a:extLst>
                    <a:ext uri="{9D8B030D-6E8A-4147-A177-3AD203B41FA5}">
                      <a16:colId xmlns:a16="http://schemas.microsoft.com/office/drawing/2014/main" val="3055119497"/>
                    </a:ext>
                  </a:extLst>
                </a:gridCol>
                <a:gridCol w="2834943">
                  <a:extLst>
                    <a:ext uri="{9D8B030D-6E8A-4147-A177-3AD203B41FA5}">
                      <a16:colId xmlns:a16="http://schemas.microsoft.com/office/drawing/2014/main" val="2036740508"/>
                    </a:ext>
                  </a:extLst>
                </a:gridCol>
              </a:tblGrid>
              <a:tr h="248183">
                <a:tc gridSpan="2">
                  <a:txBody>
                    <a:bodyPr/>
                    <a:lstStyle/>
                    <a:p>
                      <a:pPr indent="142875" algn="r" fontAlgn="base"/>
                      <a:r>
                        <a:rPr lang="pt-BR" sz="1000" dirty="0">
                          <a:solidFill>
                            <a:srgbClr val="595959"/>
                          </a:solidFill>
                          <a:effectLst/>
                          <a:latin typeface="Montserrat" panose="00000500000000000000" pitchFamily="2" charset="0"/>
                          <a:ea typeface="Times New Roman" panose="02020603050405020304" pitchFamily="18" charset="0"/>
                        </a:rPr>
                        <a:t>R$ milhões </a:t>
                      </a:r>
                      <a:endParaRPr lang="pt-BR" sz="1000" dirty="0">
                        <a:effectLst/>
                        <a:latin typeface="Times New Roman" panose="02020603050405020304" pitchFamily="18" charset="0"/>
                        <a:ea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pt-BR"/>
                    </a:p>
                  </a:txBody>
                  <a:tcPr/>
                </a:tc>
                <a:extLst>
                  <a:ext uri="{0D108BD9-81ED-4DB2-BD59-A6C34878D82A}">
                    <a16:rowId xmlns:a16="http://schemas.microsoft.com/office/drawing/2014/main" val="4287469099"/>
                  </a:ext>
                </a:extLst>
              </a:tr>
              <a:tr h="347456">
                <a:tc gridSpan="2">
                  <a:txBody>
                    <a:bodyPr/>
                    <a:lstStyle/>
                    <a:p>
                      <a:pPr algn="ctr" fontAlgn="base"/>
                      <a:r>
                        <a:rPr lang="pt-BR" sz="1400" b="1" dirty="0">
                          <a:solidFill>
                            <a:srgbClr val="FFFFFF"/>
                          </a:solidFill>
                          <a:effectLst/>
                          <a:latin typeface="Montserrat" panose="00000500000000000000" pitchFamily="2" charset="0"/>
                          <a:ea typeface="Times New Roman" panose="02020603050405020304" pitchFamily="18" charset="0"/>
                        </a:rPr>
                        <a:t>Saldo Disponível - FUNRIGS</a:t>
                      </a:r>
                      <a:r>
                        <a:rPr lang="pt-BR" sz="1400" dirty="0">
                          <a:solidFill>
                            <a:srgbClr val="FFFFFF"/>
                          </a:solidFill>
                          <a:effectLst/>
                          <a:latin typeface="Montserrat" panose="00000500000000000000" pitchFamily="2"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a:noFill/>
                    </a:lnT>
                    <a:lnB>
                      <a:noFill/>
                    </a:lnB>
                    <a:solidFill>
                      <a:srgbClr val="FCA400"/>
                    </a:solidFill>
                  </a:tcPr>
                </a:tc>
                <a:tc hMerge="1">
                  <a:txBody>
                    <a:bodyPr/>
                    <a:lstStyle/>
                    <a:p>
                      <a:endParaRPr lang="pt-BR"/>
                    </a:p>
                  </a:txBody>
                  <a:tcPr/>
                </a:tc>
                <a:extLst>
                  <a:ext uri="{0D108BD9-81ED-4DB2-BD59-A6C34878D82A}">
                    <a16:rowId xmlns:a16="http://schemas.microsoft.com/office/drawing/2014/main" val="3075667244"/>
                  </a:ext>
                </a:extLst>
              </a:tr>
              <a:tr h="347456">
                <a:tc>
                  <a:txBody>
                    <a:bodyPr/>
                    <a:lstStyle/>
                    <a:p>
                      <a:pPr indent="142875" fontAlgn="base"/>
                      <a:r>
                        <a:rPr lang="pt-BR" sz="1400" b="1" dirty="0">
                          <a:solidFill>
                            <a:schemeClr val="tx1">
                              <a:lumMod val="75000"/>
                              <a:lumOff val="25000"/>
                            </a:schemeClr>
                          </a:solidFill>
                          <a:effectLst/>
                          <a:latin typeface="Montserrat" panose="00000500000000000000" pitchFamily="2" charset="0"/>
                          <a:ea typeface="Times New Roman" panose="02020603050405020304" pitchFamily="18" charset="0"/>
                        </a:rPr>
                        <a:t>Recursos Recebidos</a:t>
                      </a:r>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 </a:t>
                      </a:r>
                      <a:endParaRPr lang="pt-BR"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indent="142875" algn="r" fontAlgn="base"/>
                      <a:r>
                        <a:rPr lang="pt-BR" sz="1400" b="1" dirty="0">
                          <a:solidFill>
                            <a:schemeClr val="tx1">
                              <a:lumMod val="75000"/>
                              <a:lumOff val="25000"/>
                            </a:schemeClr>
                          </a:solidFill>
                          <a:effectLst/>
                          <a:latin typeface="Montserrat" panose="00000500000000000000" pitchFamily="2" charset="0"/>
                          <a:ea typeface="Times New Roman" panose="02020603050405020304" pitchFamily="18" charset="0"/>
                        </a:rPr>
                        <a:t>2.041 </a:t>
                      </a:r>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 </a:t>
                      </a:r>
                      <a:endParaRPr lang="pt-BR"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83419299"/>
                  </a:ext>
                </a:extLst>
              </a:tr>
              <a:tr h="347456">
                <a:tc>
                  <a:txBody>
                    <a:bodyPr/>
                    <a:lstStyle/>
                    <a:p>
                      <a:pPr indent="142875"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Postergação da Dívida com a União </a:t>
                      </a:r>
                      <a:endParaRPr lang="pt-BR"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indent="142875" algn="r"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1.908  </a:t>
                      </a:r>
                      <a:endParaRPr lang="pt-BR"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26543339"/>
                  </a:ext>
                </a:extLst>
              </a:tr>
              <a:tr h="347456">
                <a:tc>
                  <a:txBody>
                    <a:bodyPr/>
                    <a:lstStyle/>
                    <a:p>
                      <a:pPr indent="142875"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Transferência Fundo de Reforma do Estado </a:t>
                      </a:r>
                      <a:endParaRPr lang="pt-BR"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indent="142875" algn="r"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100 </a:t>
                      </a:r>
                      <a:endParaRPr lang="pt-BR"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15287878"/>
                  </a:ext>
                </a:extLst>
              </a:tr>
              <a:tr h="347456">
                <a:tc>
                  <a:txBody>
                    <a:bodyPr/>
                    <a:lstStyle/>
                    <a:p>
                      <a:pPr indent="142875"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Rendimentos </a:t>
                      </a:r>
                      <a:endParaRPr lang="pt-BR"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indent="142875" algn="r" fontAlgn="base"/>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33  </a:t>
                      </a:r>
                      <a:endParaRPr lang="pt-BR"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64240391"/>
                  </a:ext>
                </a:extLst>
              </a:tr>
              <a:tr h="347456">
                <a:tc>
                  <a:txBody>
                    <a:bodyPr/>
                    <a:lstStyle/>
                    <a:p>
                      <a:pPr indent="142875" fontAlgn="base"/>
                      <a:r>
                        <a:rPr lang="pt-BR" sz="1400" b="1">
                          <a:solidFill>
                            <a:schemeClr val="tx1">
                              <a:lumMod val="75000"/>
                              <a:lumOff val="25000"/>
                            </a:schemeClr>
                          </a:solidFill>
                          <a:effectLst/>
                          <a:latin typeface="Montserrat" panose="00000500000000000000" pitchFamily="2" charset="0"/>
                          <a:ea typeface="Times New Roman" panose="02020603050405020304" pitchFamily="18" charset="0"/>
                        </a:rPr>
                        <a:t>Despesas empenhadas</a:t>
                      </a:r>
                      <a:r>
                        <a:rPr lang="pt-BR" sz="1400">
                          <a:solidFill>
                            <a:schemeClr val="tx1">
                              <a:lumMod val="75000"/>
                              <a:lumOff val="25000"/>
                            </a:schemeClr>
                          </a:solidFill>
                          <a:effectLst/>
                          <a:latin typeface="Montserrat" panose="00000500000000000000" pitchFamily="2" charset="0"/>
                          <a:ea typeface="Times New Roman" panose="02020603050405020304" pitchFamily="18" charset="0"/>
                        </a:rPr>
                        <a:t> </a:t>
                      </a:r>
                      <a:endParaRPr lang="pt-BR" sz="140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solidFill>
                      <a:srgbClr val="D9D9D9"/>
                    </a:solidFill>
                  </a:tcPr>
                </a:tc>
                <a:tc>
                  <a:txBody>
                    <a:bodyPr/>
                    <a:lstStyle/>
                    <a:p>
                      <a:pPr indent="142875" algn="r" fontAlgn="base"/>
                      <a:r>
                        <a:rPr lang="pt-BR" sz="1400" b="1" dirty="0">
                          <a:solidFill>
                            <a:schemeClr val="tx1">
                              <a:lumMod val="75000"/>
                              <a:lumOff val="25000"/>
                            </a:schemeClr>
                          </a:solidFill>
                          <a:effectLst/>
                          <a:latin typeface="Montserrat" panose="00000500000000000000" pitchFamily="2" charset="0"/>
                          <a:ea typeface="Times New Roman" panose="02020603050405020304" pitchFamily="18" charset="0"/>
                        </a:rPr>
                        <a:t>3.539 </a:t>
                      </a:r>
                      <a:r>
                        <a:rPr lang="pt-BR" sz="1400" dirty="0">
                          <a:solidFill>
                            <a:schemeClr val="tx1">
                              <a:lumMod val="75000"/>
                              <a:lumOff val="25000"/>
                            </a:schemeClr>
                          </a:solidFill>
                          <a:effectLst/>
                          <a:latin typeface="Montserrat" panose="00000500000000000000" pitchFamily="2" charset="0"/>
                          <a:ea typeface="Times New Roman" panose="02020603050405020304" pitchFamily="18" charset="0"/>
                        </a:rPr>
                        <a:t> </a:t>
                      </a:r>
                      <a:endParaRPr lang="pt-BR"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430969191"/>
                  </a:ext>
                </a:extLst>
              </a:tr>
              <a:tr h="347456">
                <a:tc>
                  <a:txBody>
                    <a:bodyPr/>
                    <a:lstStyle/>
                    <a:p>
                      <a:pPr indent="142875" fontAlgn="base"/>
                      <a:r>
                        <a:rPr lang="pt-BR" sz="1400" b="1">
                          <a:solidFill>
                            <a:srgbClr val="FFFFFF"/>
                          </a:solidFill>
                          <a:effectLst/>
                          <a:latin typeface="Montserrat" panose="00000500000000000000" pitchFamily="2" charset="0"/>
                          <a:ea typeface="Times New Roman" panose="02020603050405020304" pitchFamily="18" charset="0"/>
                        </a:rPr>
                        <a:t>Saldo de Recurso Disponível</a:t>
                      </a:r>
                      <a:r>
                        <a:rPr lang="pt-BR" sz="1400">
                          <a:solidFill>
                            <a:srgbClr val="FFFFFF"/>
                          </a:solidFill>
                          <a:effectLst/>
                          <a:latin typeface="Montserrat" panose="00000500000000000000" pitchFamily="2" charset="0"/>
                          <a:ea typeface="Times New Roman" panose="02020603050405020304" pitchFamily="18" charset="0"/>
                        </a:rPr>
                        <a:t> </a:t>
                      </a:r>
                      <a:endParaRPr lang="pt-BR" sz="1400">
                        <a:effectLst/>
                        <a:latin typeface="Times New Roman" panose="02020603050405020304" pitchFamily="18" charset="0"/>
                        <a:ea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a:noFill/>
                    </a:lnT>
                    <a:lnB>
                      <a:noFill/>
                    </a:lnB>
                    <a:solidFill>
                      <a:srgbClr val="404040"/>
                    </a:solidFill>
                  </a:tcPr>
                </a:tc>
                <a:tc>
                  <a:txBody>
                    <a:bodyPr/>
                    <a:lstStyle/>
                    <a:p>
                      <a:pPr indent="142875" algn="r" fontAlgn="base"/>
                      <a:r>
                        <a:rPr lang="pt-BR" sz="1400" b="1" dirty="0">
                          <a:solidFill>
                            <a:srgbClr val="FFFFFF"/>
                          </a:solidFill>
                          <a:effectLst/>
                          <a:latin typeface="Montserrat" panose="00000500000000000000" pitchFamily="2" charset="0"/>
                          <a:ea typeface="Times New Roman" panose="02020603050405020304" pitchFamily="18" charset="0"/>
                        </a:rPr>
                        <a:t>- 1.499 </a:t>
                      </a:r>
                      <a:r>
                        <a:rPr lang="pt-BR" sz="1400" dirty="0">
                          <a:solidFill>
                            <a:srgbClr val="FFFFFF"/>
                          </a:solidFill>
                          <a:effectLst/>
                          <a:latin typeface="Montserrat" panose="00000500000000000000" pitchFamily="2"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404040"/>
                    </a:solidFill>
                  </a:tcPr>
                </a:tc>
                <a:extLst>
                  <a:ext uri="{0D108BD9-81ED-4DB2-BD59-A6C34878D82A}">
                    <a16:rowId xmlns:a16="http://schemas.microsoft.com/office/drawing/2014/main" val="370726822"/>
                  </a:ext>
                </a:extLst>
              </a:tr>
            </a:tbl>
          </a:graphicData>
        </a:graphic>
      </p:graphicFrame>
      <p:sp>
        <p:nvSpPr>
          <p:cNvPr id="19" name="Retângulo 18">
            <a:extLst>
              <a:ext uri="{FF2B5EF4-FFF2-40B4-BE49-F238E27FC236}">
                <a16:creationId xmlns:a16="http://schemas.microsoft.com/office/drawing/2014/main" id="{24A24E3E-402B-673F-CEA4-7B5A26808D41}"/>
              </a:ext>
            </a:extLst>
          </p:cNvPr>
          <p:cNvSpPr/>
          <p:nvPr/>
        </p:nvSpPr>
        <p:spPr>
          <a:xfrm>
            <a:off x="7350816" y="4718144"/>
            <a:ext cx="3717231" cy="1015663"/>
          </a:xfrm>
          <a:prstGeom prst="rect">
            <a:avLst/>
          </a:prstGeom>
          <a:noFill/>
        </p:spPr>
        <p:txBody>
          <a:bodyPr wrap="square" lIns="91440" tIns="45720" rIns="91440" bIns="45720" anchor="t">
            <a:spAutoFit/>
          </a:bodyPr>
          <a:lstStyle/>
          <a:p>
            <a:r>
              <a:rPr lang="pt-BR" sz="2000" b="1" kern="500" spc="-80" dirty="0">
                <a:solidFill>
                  <a:schemeClr val="tx1">
                    <a:lumMod val="75000"/>
                    <a:lumOff val="25000"/>
                  </a:schemeClr>
                </a:solidFill>
                <a:latin typeface="Montserrat"/>
                <a:cs typeface="Segoe UI"/>
              </a:rPr>
              <a:t>R$ 3,5 bilhões</a:t>
            </a:r>
          </a:p>
          <a:p>
            <a:r>
              <a:rPr lang="pt-BR" sz="2000" b="1" kern="500" spc="-80" dirty="0">
                <a:solidFill>
                  <a:schemeClr val="tx1">
                    <a:lumMod val="75000"/>
                    <a:lumOff val="25000"/>
                  </a:schemeClr>
                </a:solidFill>
                <a:latin typeface="Montserrat"/>
                <a:cs typeface="Segoe UI"/>
              </a:rPr>
              <a:t>R$ 1,6 bilhão</a:t>
            </a:r>
          </a:p>
          <a:p>
            <a:r>
              <a:rPr lang="pt-BR" sz="2000" b="1" kern="500" spc="-80" dirty="0">
                <a:solidFill>
                  <a:schemeClr val="tx1">
                    <a:lumMod val="75000"/>
                    <a:lumOff val="25000"/>
                  </a:schemeClr>
                </a:solidFill>
                <a:latin typeface="Montserrat"/>
                <a:cs typeface="Segoe UI"/>
              </a:rPr>
              <a:t>R$ 1,5 bilhão</a:t>
            </a:r>
            <a:endParaRPr lang="pt-BR" sz="2000" spc="-80" dirty="0">
              <a:solidFill>
                <a:schemeClr val="tx1">
                  <a:lumMod val="75000"/>
                  <a:lumOff val="25000"/>
                </a:schemeClr>
              </a:solidFill>
              <a:latin typeface="Montserrat"/>
              <a:cs typeface="Segoe UI"/>
            </a:endParaRPr>
          </a:p>
        </p:txBody>
      </p:sp>
      <p:sp>
        <p:nvSpPr>
          <p:cNvPr id="6" name="Título 1">
            <a:extLst>
              <a:ext uri="{FF2B5EF4-FFF2-40B4-BE49-F238E27FC236}">
                <a16:creationId xmlns:a16="http://schemas.microsoft.com/office/drawing/2014/main" id="{12DC4B3C-BA2C-03B4-028D-7D3735C4C5D2}"/>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Calamidade climática 2024 - </a:t>
            </a:r>
            <a:r>
              <a:rPr lang="pt-BR" sz="3200" b="1" dirty="0" err="1">
                <a:solidFill>
                  <a:schemeClr val="tx1">
                    <a:lumMod val="75000"/>
                    <a:lumOff val="25000"/>
                  </a:schemeClr>
                </a:solidFill>
                <a:latin typeface="Montserrat" pitchFamily="2" charset="0"/>
                <a:ea typeface="+mn-ea"/>
              </a:rPr>
              <a:t>Funrigs</a:t>
            </a:r>
            <a:endParaRPr lang="pt-BR" sz="3200" b="1" dirty="0">
              <a:solidFill>
                <a:schemeClr val="tx1">
                  <a:lumMod val="75000"/>
                  <a:lumOff val="25000"/>
                </a:schemeClr>
              </a:solidFill>
              <a:latin typeface="Montserrat" pitchFamily="2" charset="0"/>
              <a:ea typeface="+mn-ea"/>
            </a:endParaRPr>
          </a:p>
        </p:txBody>
      </p:sp>
      <p:grpSp>
        <p:nvGrpSpPr>
          <p:cNvPr id="8" name="Agrupar 7">
            <a:extLst>
              <a:ext uri="{FF2B5EF4-FFF2-40B4-BE49-F238E27FC236}">
                <a16:creationId xmlns:a16="http://schemas.microsoft.com/office/drawing/2014/main" id="{E8C212BC-C20A-6CBE-C62E-98FAC08B8F89}"/>
              </a:ext>
            </a:extLst>
          </p:cNvPr>
          <p:cNvGrpSpPr/>
          <p:nvPr/>
        </p:nvGrpSpPr>
        <p:grpSpPr>
          <a:xfrm>
            <a:off x="654537" y="680270"/>
            <a:ext cx="295465" cy="326243"/>
            <a:chOff x="12592050" y="3673475"/>
            <a:chExt cx="381000" cy="420688"/>
          </a:xfrm>
        </p:grpSpPr>
        <p:sp>
          <p:nvSpPr>
            <p:cNvPr id="12" name="Freeform 20">
              <a:extLst>
                <a:ext uri="{FF2B5EF4-FFF2-40B4-BE49-F238E27FC236}">
                  <a16:creationId xmlns:a16="http://schemas.microsoft.com/office/drawing/2014/main" id="{A24B49BF-E339-D467-55B7-48CDE35006AB}"/>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20" name="Freeform 21">
              <a:extLst>
                <a:ext uri="{FF2B5EF4-FFF2-40B4-BE49-F238E27FC236}">
                  <a16:creationId xmlns:a16="http://schemas.microsoft.com/office/drawing/2014/main" id="{55EE9592-EE42-C265-F2D5-C4FF69853BCB}"/>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21" name="Picture 2" descr="imagem">
            <a:extLst>
              <a:ext uri="{FF2B5EF4-FFF2-40B4-BE49-F238E27FC236}">
                <a16:creationId xmlns:a16="http://schemas.microsoft.com/office/drawing/2014/main" id="{46533349-AC62-A890-7AE3-CC2F26183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2403" y="1654018"/>
            <a:ext cx="2516684" cy="461257"/>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ector reto 21">
            <a:extLst>
              <a:ext uri="{FF2B5EF4-FFF2-40B4-BE49-F238E27FC236}">
                <a16:creationId xmlns:a16="http://schemas.microsoft.com/office/drawing/2014/main" id="{B2D534F8-7DF7-A8ED-1076-68CFAE3C7AA3}"/>
              </a:ext>
            </a:extLst>
          </p:cNvPr>
          <p:cNvCxnSpPr>
            <a:cxnSpLocks/>
          </p:cNvCxnSpPr>
          <p:nvPr/>
        </p:nvCxnSpPr>
        <p:spPr>
          <a:xfrm>
            <a:off x="8681298" y="2226201"/>
            <a:ext cx="3024000" cy="0"/>
          </a:xfrm>
          <a:prstGeom prst="line">
            <a:avLst/>
          </a:prstGeom>
          <a:ln w="22225">
            <a:solidFill>
              <a:srgbClr val="FCA40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nvGrpSpPr>
          <p:cNvPr id="23" name="Agrupar 22">
            <a:extLst>
              <a:ext uri="{FF2B5EF4-FFF2-40B4-BE49-F238E27FC236}">
                <a16:creationId xmlns:a16="http://schemas.microsoft.com/office/drawing/2014/main" id="{5487A724-13EB-AF0B-53C4-ACFF03245C0F}"/>
              </a:ext>
            </a:extLst>
          </p:cNvPr>
          <p:cNvGrpSpPr/>
          <p:nvPr/>
        </p:nvGrpSpPr>
        <p:grpSpPr>
          <a:xfrm>
            <a:off x="9222662" y="4807553"/>
            <a:ext cx="172543" cy="190516"/>
            <a:chOff x="12592050" y="3673475"/>
            <a:chExt cx="381000" cy="420688"/>
          </a:xfrm>
        </p:grpSpPr>
        <p:sp>
          <p:nvSpPr>
            <p:cNvPr id="24" name="Freeform 20">
              <a:extLst>
                <a:ext uri="{FF2B5EF4-FFF2-40B4-BE49-F238E27FC236}">
                  <a16:creationId xmlns:a16="http://schemas.microsoft.com/office/drawing/2014/main" id="{8F0F00D2-C24A-63FE-754B-5A1C59F71419}"/>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25" name="Freeform 21">
              <a:extLst>
                <a:ext uri="{FF2B5EF4-FFF2-40B4-BE49-F238E27FC236}">
                  <a16:creationId xmlns:a16="http://schemas.microsoft.com/office/drawing/2014/main" id="{5508F641-8DF1-DEE9-2F91-EB153ACABD38}"/>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29" name="Agrupar 28">
            <a:extLst>
              <a:ext uri="{FF2B5EF4-FFF2-40B4-BE49-F238E27FC236}">
                <a16:creationId xmlns:a16="http://schemas.microsoft.com/office/drawing/2014/main" id="{DC3AC13B-ED46-7015-A940-39EFCFF91ACB}"/>
              </a:ext>
            </a:extLst>
          </p:cNvPr>
          <p:cNvGrpSpPr/>
          <p:nvPr/>
        </p:nvGrpSpPr>
        <p:grpSpPr>
          <a:xfrm>
            <a:off x="9222662" y="5112391"/>
            <a:ext cx="172543" cy="190516"/>
            <a:chOff x="12592050" y="3673475"/>
            <a:chExt cx="381000" cy="420688"/>
          </a:xfrm>
        </p:grpSpPr>
        <p:sp>
          <p:nvSpPr>
            <p:cNvPr id="30" name="Freeform 20">
              <a:extLst>
                <a:ext uri="{FF2B5EF4-FFF2-40B4-BE49-F238E27FC236}">
                  <a16:creationId xmlns:a16="http://schemas.microsoft.com/office/drawing/2014/main" id="{9EC42808-B6B1-A68A-773D-DCC600D14A25}"/>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31" name="Freeform 21">
              <a:extLst>
                <a:ext uri="{FF2B5EF4-FFF2-40B4-BE49-F238E27FC236}">
                  <a16:creationId xmlns:a16="http://schemas.microsoft.com/office/drawing/2014/main" id="{304D610C-5ED4-5936-2118-AD41A4F2B03B}"/>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32" name="Agrupar 31">
            <a:extLst>
              <a:ext uri="{FF2B5EF4-FFF2-40B4-BE49-F238E27FC236}">
                <a16:creationId xmlns:a16="http://schemas.microsoft.com/office/drawing/2014/main" id="{A14EDECA-4162-7A4F-162C-731BA23EC7DC}"/>
              </a:ext>
            </a:extLst>
          </p:cNvPr>
          <p:cNvGrpSpPr/>
          <p:nvPr/>
        </p:nvGrpSpPr>
        <p:grpSpPr>
          <a:xfrm>
            <a:off x="9222662" y="5431074"/>
            <a:ext cx="172543" cy="190516"/>
            <a:chOff x="12592050" y="3673475"/>
            <a:chExt cx="381000" cy="420688"/>
          </a:xfrm>
        </p:grpSpPr>
        <p:sp>
          <p:nvSpPr>
            <p:cNvPr id="33" name="Freeform 20">
              <a:extLst>
                <a:ext uri="{FF2B5EF4-FFF2-40B4-BE49-F238E27FC236}">
                  <a16:creationId xmlns:a16="http://schemas.microsoft.com/office/drawing/2014/main" id="{B6C8F0C7-6166-77D0-A4F2-B07D90C21358}"/>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34" name="Freeform 21">
              <a:extLst>
                <a:ext uri="{FF2B5EF4-FFF2-40B4-BE49-F238E27FC236}">
                  <a16:creationId xmlns:a16="http://schemas.microsoft.com/office/drawing/2014/main" id="{22EE2B41-BC18-8801-6CD1-B9FF41A0132F}"/>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35" name="Retângulo 34">
            <a:extLst>
              <a:ext uri="{FF2B5EF4-FFF2-40B4-BE49-F238E27FC236}">
                <a16:creationId xmlns:a16="http://schemas.microsoft.com/office/drawing/2014/main" id="{E0A95866-5B55-A235-5243-F07138626B1D}"/>
              </a:ext>
            </a:extLst>
          </p:cNvPr>
          <p:cNvSpPr/>
          <p:nvPr/>
        </p:nvSpPr>
        <p:spPr>
          <a:xfrm>
            <a:off x="9366631" y="4692365"/>
            <a:ext cx="1746238" cy="1015663"/>
          </a:xfrm>
          <a:prstGeom prst="rect">
            <a:avLst/>
          </a:prstGeom>
          <a:noFill/>
        </p:spPr>
        <p:txBody>
          <a:bodyPr wrap="square" lIns="91440" tIns="45720" rIns="91440" bIns="45720" anchor="t">
            <a:spAutoFit/>
          </a:bodyPr>
          <a:lstStyle/>
          <a:p>
            <a:r>
              <a:rPr lang="pt-BR" sz="2000" b="1" kern="500" spc="-80" dirty="0">
                <a:solidFill>
                  <a:schemeClr val="tx1">
                    <a:lumMod val="75000"/>
                    <a:lumOff val="25000"/>
                  </a:schemeClr>
                </a:solidFill>
                <a:latin typeface="Montserrat"/>
                <a:cs typeface="Segoe UI"/>
              </a:rPr>
              <a:t>empenhada</a:t>
            </a:r>
          </a:p>
          <a:p>
            <a:r>
              <a:rPr lang="pt-BR" sz="2000" b="1" kern="500" spc="-80" dirty="0">
                <a:solidFill>
                  <a:schemeClr val="tx1">
                    <a:lumMod val="75000"/>
                    <a:lumOff val="25000"/>
                  </a:schemeClr>
                </a:solidFill>
                <a:latin typeface="Montserrat"/>
                <a:cs typeface="Segoe UI"/>
              </a:rPr>
              <a:t>liquidada</a:t>
            </a:r>
          </a:p>
          <a:p>
            <a:r>
              <a:rPr lang="pt-BR" sz="2000" b="1" kern="500" spc="-80" dirty="0">
                <a:solidFill>
                  <a:schemeClr val="tx1">
                    <a:lumMod val="75000"/>
                    <a:lumOff val="25000"/>
                  </a:schemeClr>
                </a:solidFill>
                <a:latin typeface="Montserrat"/>
                <a:cs typeface="Segoe UI"/>
              </a:rPr>
              <a:t>paga</a:t>
            </a:r>
            <a:endParaRPr lang="pt-BR" sz="2000" spc="-80" dirty="0">
              <a:solidFill>
                <a:schemeClr val="tx1">
                  <a:lumMod val="75000"/>
                  <a:lumOff val="25000"/>
                </a:schemeClr>
              </a:solidFill>
              <a:latin typeface="Montserrat"/>
              <a:cs typeface="Segoe UI"/>
            </a:endParaRPr>
          </a:p>
        </p:txBody>
      </p:sp>
      <p:pic>
        <p:nvPicPr>
          <p:cNvPr id="37" name="Imagem 36" descr="Imagem de desenho animado&#10;&#10;Descrição gerada automaticamente com confiança média">
            <a:extLst>
              <a:ext uri="{FF2B5EF4-FFF2-40B4-BE49-F238E27FC236}">
                <a16:creationId xmlns:a16="http://schemas.microsoft.com/office/drawing/2014/main" id="{30FBA82E-E936-3A09-632E-ADAC80CF2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Tree>
    <p:extLst>
      <p:ext uri="{BB962C8B-B14F-4D97-AF65-F5344CB8AC3E}">
        <p14:creationId xmlns:p14="http://schemas.microsoft.com/office/powerpoint/2010/main" val="426770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1">
            <a:extLst>
              <a:ext uri="{FF2B5EF4-FFF2-40B4-BE49-F238E27FC236}">
                <a16:creationId xmlns:a16="http://schemas.microsoft.com/office/drawing/2014/main" id="{F6AF3A04-AC03-41A2-B088-33EB36126D2B}"/>
              </a:ext>
            </a:extLst>
          </p:cNvPr>
          <p:cNvSpPr txBox="1">
            <a:spLocks/>
          </p:cNvSpPr>
          <p:nvPr/>
        </p:nvSpPr>
        <p:spPr>
          <a:xfrm>
            <a:off x="11761366" y="6395493"/>
            <a:ext cx="313189"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pPr algn="r"/>
              <a:t>16</a:t>
            </a:fld>
            <a:endParaRPr lang="pt-BR" sz="1000" dirty="0"/>
          </a:p>
        </p:txBody>
      </p:sp>
      <p:sp>
        <p:nvSpPr>
          <p:cNvPr id="3" name="Retângulo 2">
            <a:extLst>
              <a:ext uri="{FF2B5EF4-FFF2-40B4-BE49-F238E27FC236}">
                <a16:creationId xmlns:a16="http://schemas.microsoft.com/office/drawing/2014/main" id="{1439F237-7B5B-2600-245F-D1828FD35648}"/>
              </a:ext>
            </a:extLst>
          </p:cNvPr>
          <p:cNvSpPr/>
          <p:nvPr/>
        </p:nvSpPr>
        <p:spPr>
          <a:xfrm>
            <a:off x="-1154" y="1"/>
            <a:ext cx="12197195" cy="68615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2009193" y="2153223"/>
            <a:ext cx="7546078" cy="830997"/>
          </a:xfrm>
          <a:prstGeom prst="rect">
            <a:avLst/>
          </a:prstGeom>
          <a:noFill/>
        </p:spPr>
        <p:txBody>
          <a:bodyPr wrap="square" lIns="91440" tIns="45720" rIns="91440" bIns="45720" rtlCol="0" anchor="t">
            <a:spAutoFit/>
          </a:bodyPr>
          <a:lstStyle/>
          <a:p>
            <a:pPr lvl="0">
              <a:defRPr/>
            </a:pPr>
            <a:r>
              <a:rPr lang="pt-BR" sz="4800" b="1" spc="-100" dirty="0">
                <a:solidFill>
                  <a:srgbClr val="FFFFFF"/>
                </a:solidFill>
                <a:latin typeface="Montserrat"/>
                <a:ea typeface="Segoe UI" panose="020B0502040204020203" pitchFamily="34" charset="0"/>
                <a:cs typeface="Segoe UI"/>
              </a:rPr>
              <a:t>RECEITAS 2024</a:t>
            </a:r>
          </a:p>
        </p:txBody>
      </p:sp>
      <p:pic>
        <p:nvPicPr>
          <p:cNvPr id="4" name="Imagem 3">
            <a:extLst>
              <a:ext uri="{FF2B5EF4-FFF2-40B4-BE49-F238E27FC236}">
                <a16:creationId xmlns:a16="http://schemas.microsoft.com/office/drawing/2014/main" id="{93693E46-D2CA-937F-A2F0-1F5CCD56EEB1}"/>
              </a:ext>
            </a:extLst>
          </p:cNvPr>
          <p:cNvPicPr/>
          <p:nvPr/>
        </p:nvPicPr>
        <p:blipFill>
          <a:blip r:embed="rId3" cstate="print"/>
          <a:stretch/>
        </p:blipFill>
        <p:spPr>
          <a:xfrm>
            <a:off x="200964" y="6605288"/>
            <a:ext cx="726017" cy="151292"/>
          </a:xfrm>
          <a:prstGeom prst="rect">
            <a:avLst/>
          </a:prstGeom>
          <a:ln>
            <a:noFill/>
          </a:ln>
        </p:spPr>
      </p:pic>
      <p:pic>
        <p:nvPicPr>
          <p:cNvPr id="2" name="Picture 4" descr="marca RS23 grafismo1cinza">
            <a:extLst>
              <a:ext uri="{FF2B5EF4-FFF2-40B4-BE49-F238E27FC236}">
                <a16:creationId xmlns:a16="http://schemas.microsoft.com/office/drawing/2014/main" id="{2DBD4B29-B63B-2BB2-0587-BABA62BF5AE6}"/>
              </a:ext>
            </a:extLst>
          </p:cNvPr>
          <p:cNvPicPr>
            <a:picLocks noChangeAspect="1" noChangeArrowheads="1"/>
          </p:cNvPicPr>
          <p:nvPr/>
        </p:nvPicPr>
        <p:blipFill>
          <a:blip r:embed="rId4"/>
          <a:srcRect/>
          <a:stretch>
            <a:fillRect/>
          </a:stretch>
        </p:blipFill>
        <p:spPr bwMode="auto">
          <a:xfrm>
            <a:off x="9190387" y="4114800"/>
            <a:ext cx="2662807" cy="2434372"/>
          </a:xfrm>
          <a:prstGeom prst="rect">
            <a:avLst/>
          </a:prstGeom>
          <a:noFill/>
        </p:spPr>
      </p:pic>
      <p:grpSp>
        <p:nvGrpSpPr>
          <p:cNvPr id="5" name="Agrupar 4">
            <a:extLst>
              <a:ext uri="{FF2B5EF4-FFF2-40B4-BE49-F238E27FC236}">
                <a16:creationId xmlns:a16="http://schemas.microsoft.com/office/drawing/2014/main" id="{87EBDAC3-6BC4-7C70-CE2B-71FD54AD7010}"/>
              </a:ext>
            </a:extLst>
          </p:cNvPr>
          <p:cNvGrpSpPr/>
          <p:nvPr/>
        </p:nvGrpSpPr>
        <p:grpSpPr>
          <a:xfrm>
            <a:off x="1364098" y="2281560"/>
            <a:ext cx="546974" cy="603952"/>
            <a:chOff x="12592050" y="3673475"/>
            <a:chExt cx="381000" cy="420688"/>
          </a:xfrm>
        </p:grpSpPr>
        <p:sp>
          <p:nvSpPr>
            <p:cNvPr id="7" name="Freeform 20">
              <a:extLst>
                <a:ext uri="{FF2B5EF4-FFF2-40B4-BE49-F238E27FC236}">
                  <a16:creationId xmlns:a16="http://schemas.microsoft.com/office/drawing/2014/main" id="{073FCA0D-3560-2934-FCCB-B5D356FB9D25}"/>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8" name="Freeform 21">
              <a:extLst>
                <a:ext uri="{FF2B5EF4-FFF2-40B4-BE49-F238E27FC236}">
                  <a16:creationId xmlns:a16="http://schemas.microsoft.com/office/drawing/2014/main" id="{92511F1C-79C4-AC42-DE23-460F59403C4D}"/>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9" name="CaixaDeTexto 8">
            <a:extLst>
              <a:ext uri="{FF2B5EF4-FFF2-40B4-BE49-F238E27FC236}">
                <a16:creationId xmlns:a16="http://schemas.microsoft.com/office/drawing/2014/main" id="{1DA338C4-D78C-0ED8-E1DC-BB180FF9779B}"/>
              </a:ext>
            </a:extLst>
          </p:cNvPr>
          <p:cNvSpPr txBox="1"/>
          <p:nvPr/>
        </p:nvSpPr>
        <p:spPr>
          <a:xfrm>
            <a:off x="395727" y="257208"/>
            <a:ext cx="4944898" cy="364459"/>
          </a:xfrm>
          <a:prstGeom prst="rect">
            <a:avLst/>
          </a:prstGeom>
          <a:noFill/>
        </p:spPr>
        <p:txBody>
          <a:bodyPr wrap="square">
            <a:spAutoFit/>
          </a:bodyPr>
          <a:lstStyle/>
          <a:p>
            <a:pPr>
              <a:lnSpc>
                <a:spcPts val="2500"/>
              </a:lnSpc>
              <a:buClr>
                <a:srgbClr val="DB9700"/>
              </a:buClr>
            </a:pPr>
            <a:r>
              <a:rPr lang="pt-BR" sz="1000" b="1" dirty="0">
                <a:solidFill>
                  <a:srgbClr val="FCA400"/>
                </a:solidFill>
                <a:latin typeface="Montserrat" pitchFamily="2" charset="77"/>
              </a:rPr>
              <a:t>RELATÓRIO DE TRANSPARÊNCIA FISCAL</a:t>
            </a:r>
          </a:p>
        </p:txBody>
      </p:sp>
    </p:spTree>
    <p:extLst>
      <p:ext uri="{BB962C8B-B14F-4D97-AF65-F5344CB8AC3E}">
        <p14:creationId xmlns:p14="http://schemas.microsoft.com/office/powerpoint/2010/main" val="1929646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a:extLst>
              <a:ext uri="{FF2B5EF4-FFF2-40B4-BE49-F238E27FC236}">
                <a16:creationId xmlns:a16="http://schemas.microsoft.com/office/drawing/2014/main" id="{94553164-033D-3CAE-36A6-FA2A9DA44D8B}"/>
              </a:ext>
            </a:extLst>
          </p:cNvPr>
          <p:cNvSpPr/>
          <p:nvPr/>
        </p:nvSpPr>
        <p:spPr>
          <a:xfrm>
            <a:off x="6420897" y="0"/>
            <a:ext cx="580241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200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sz="1938" dirty="0">
              <a:latin typeface="Arial" panose="020B0604020202020204" pitchFamily="34" charset="0"/>
              <a:cs typeface="Arial" panose="020B0604020202020204" pitchFamily="34" charset="0"/>
            </a:endParaRPr>
          </a:p>
        </p:txBody>
      </p:sp>
      <p:sp>
        <p:nvSpPr>
          <p:cNvPr id="19" name="Retângulo 18">
            <a:extLst>
              <a:ext uri="{FF2B5EF4-FFF2-40B4-BE49-F238E27FC236}">
                <a16:creationId xmlns:a16="http://schemas.microsoft.com/office/drawing/2014/main" id="{775ABBA6-359B-98FD-7CB6-5DC38991C626}"/>
              </a:ext>
            </a:extLst>
          </p:cNvPr>
          <p:cNvSpPr/>
          <p:nvPr/>
        </p:nvSpPr>
        <p:spPr>
          <a:xfrm flipH="1">
            <a:off x="-5" y="0"/>
            <a:ext cx="7067539" cy="6858000"/>
          </a:xfrm>
          <a:prstGeom prst="rect">
            <a:avLst/>
          </a:prstGeom>
          <a:solidFill>
            <a:schemeClr val="lt1"/>
          </a:solidFill>
          <a:ln>
            <a:noFill/>
          </a:ln>
          <a:effectLst>
            <a:outerShdw blurRad="355600" sx="101000" sy="101000" algn="ctr" rotWithShape="0">
              <a:srgbClr val="000000">
                <a:alpha val="44710"/>
              </a:srgbClr>
            </a:outerShdw>
          </a:effectLst>
        </p:spPr>
        <p:txBody>
          <a:bodyPr spcFirstLastPara="1" wrap="square" lIns="91400" tIns="45700" rIns="91400" bIns="45700" anchor="ctr"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pt-BR" dirty="0">
              <a:solidFill>
                <a:srgbClr val="000000"/>
              </a:solidFill>
              <a:latin typeface="Calibri"/>
              <a:cs typeface="Calibri"/>
            </a:endParaRPr>
          </a:p>
        </p:txBody>
      </p:sp>
      <p:pic>
        <p:nvPicPr>
          <p:cNvPr id="56" name="Imagem 55">
            <a:extLst>
              <a:ext uri="{FF2B5EF4-FFF2-40B4-BE49-F238E27FC236}">
                <a16:creationId xmlns:a16="http://schemas.microsoft.com/office/drawing/2014/main" id="{812D019A-C89C-7DDE-78B0-4541E1621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18" y="4847645"/>
            <a:ext cx="4994036" cy="1024221"/>
          </a:xfrm>
          <a:prstGeom prst="rect">
            <a:avLst/>
          </a:prstGeom>
        </p:spPr>
      </p:pic>
      <p:sp>
        <p:nvSpPr>
          <p:cNvPr id="57" name="Retângulo 56">
            <a:extLst>
              <a:ext uri="{FF2B5EF4-FFF2-40B4-BE49-F238E27FC236}">
                <a16:creationId xmlns:a16="http://schemas.microsoft.com/office/drawing/2014/main" id="{4E0448A2-187F-6D2D-B29B-A8853D86F138}"/>
              </a:ext>
            </a:extLst>
          </p:cNvPr>
          <p:cNvSpPr/>
          <p:nvPr/>
        </p:nvSpPr>
        <p:spPr>
          <a:xfrm>
            <a:off x="1043793" y="4590424"/>
            <a:ext cx="5025884" cy="1177750"/>
          </a:xfrm>
          <a:prstGeom prst="rect">
            <a:avLst/>
          </a:prstGeom>
          <a:gradFill flip="none" rotWithShape="1">
            <a:gsLst>
              <a:gs pos="0">
                <a:schemeClr val="bg1"/>
              </a:gs>
              <a:gs pos="99000">
                <a:schemeClr val="bg1">
                  <a:lumMod val="8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354" rtl="0" eaLnBrk="1" fontAlgn="auto" latinLnBrk="0" hangingPunct="1">
              <a:lnSpc>
                <a:spcPct val="114285"/>
              </a:lnSpc>
              <a:spcBef>
                <a:spcPts val="0"/>
              </a:spcBef>
              <a:spcAft>
                <a:spcPts val="0"/>
              </a:spcAft>
              <a:buClr>
                <a:prstClr val="black"/>
              </a:buClr>
              <a:buSzPts val="1100"/>
              <a:buFontTx/>
              <a:buNone/>
              <a:tabLst/>
              <a:defRPr/>
            </a:pPr>
            <a:endParaRPr kumimoji="0" lang="en-US" sz="2800" b="1" i="0" u="none" strike="noStrike" kern="1200" cap="none" spc="0" normalizeH="0" baseline="0" noProof="0" dirty="0">
              <a:ln>
                <a:noFill/>
              </a:ln>
              <a:solidFill>
                <a:srgbClr val="5B5C60"/>
              </a:solidFill>
              <a:effectLst/>
              <a:uLnTx/>
              <a:uFillTx/>
              <a:latin typeface="Montserrat" panose="00000500000000000000" pitchFamily="2" charset="0"/>
              <a:ea typeface="Calibri"/>
              <a:cs typeface="Calibri"/>
              <a:sym typeface="Calibri"/>
            </a:endParaRPr>
          </a:p>
        </p:txBody>
      </p:sp>
      <p:pic>
        <p:nvPicPr>
          <p:cNvPr id="58" name="Imagem 57">
            <a:extLst>
              <a:ext uri="{FF2B5EF4-FFF2-40B4-BE49-F238E27FC236}">
                <a16:creationId xmlns:a16="http://schemas.microsoft.com/office/drawing/2014/main" id="{AF34FFE2-F539-C5E3-E357-4D93C5D7C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573" y="3476172"/>
            <a:ext cx="4994036" cy="1024221"/>
          </a:xfrm>
          <a:prstGeom prst="rect">
            <a:avLst/>
          </a:prstGeom>
        </p:spPr>
      </p:pic>
      <p:sp>
        <p:nvSpPr>
          <p:cNvPr id="59" name="Retângulo 58">
            <a:extLst>
              <a:ext uri="{FF2B5EF4-FFF2-40B4-BE49-F238E27FC236}">
                <a16:creationId xmlns:a16="http://schemas.microsoft.com/office/drawing/2014/main" id="{B449B118-9E87-AC7E-53DE-9E9CA5BC30C3}"/>
              </a:ext>
            </a:extLst>
          </p:cNvPr>
          <p:cNvSpPr/>
          <p:nvPr/>
        </p:nvSpPr>
        <p:spPr>
          <a:xfrm>
            <a:off x="1043793" y="3214786"/>
            <a:ext cx="5025884" cy="1177750"/>
          </a:xfrm>
          <a:prstGeom prst="rect">
            <a:avLst/>
          </a:prstGeom>
          <a:gradFill flip="none" rotWithShape="1">
            <a:gsLst>
              <a:gs pos="0">
                <a:schemeClr val="bg1"/>
              </a:gs>
              <a:gs pos="99000">
                <a:schemeClr val="bg1">
                  <a:lumMod val="8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354" rtl="0" eaLnBrk="1" fontAlgn="auto" latinLnBrk="0" hangingPunct="1">
              <a:lnSpc>
                <a:spcPct val="114285"/>
              </a:lnSpc>
              <a:spcBef>
                <a:spcPts val="0"/>
              </a:spcBef>
              <a:spcAft>
                <a:spcPts val="0"/>
              </a:spcAft>
              <a:buClr>
                <a:prstClr val="black"/>
              </a:buClr>
              <a:buSzPts val="1100"/>
              <a:buFontTx/>
              <a:buNone/>
              <a:tabLst/>
              <a:defRPr/>
            </a:pPr>
            <a:endParaRPr kumimoji="0" lang="en-US" sz="2800" b="1" i="0" u="none" strike="noStrike" kern="1200" cap="none" spc="0" normalizeH="0" baseline="0" noProof="0" dirty="0">
              <a:ln>
                <a:noFill/>
              </a:ln>
              <a:solidFill>
                <a:srgbClr val="5B5C60"/>
              </a:solidFill>
              <a:effectLst/>
              <a:uLnTx/>
              <a:uFillTx/>
              <a:latin typeface="Montserrat" panose="00000500000000000000" pitchFamily="2" charset="0"/>
              <a:ea typeface="Calibri"/>
              <a:cs typeface="Calibri"/>
              <a:sym typeface="Calibri"/>
            </a:endParaRPr>
          </a:p>
        </p:txBody>
      </p:sp>
      <p:pic>
        <p:nvPicPr>
          <p:cNvPr id="60" name="Imagem 59">
            <a:extLst>
              <a:ext uri="{FF2B5EF4-FFF2-40B4-BE49-F238E27FC236}">
                <a16:creationId xmlns:a16="http://schemas.microsoft.com/office/drawing/2014/main" id="{A6544A86-A1B9-95F8-9B8B-D601AE78B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574" y="2103936"/>
            <a:ext cx="4994036" cy="1024221"/>
          </a:xfrm>
          <a:prstGeom prst="rect">
            <a:avLst/>
          </a:prstGeom>
        </p:spPr>
      </p:pic>
      <p:sp>
        <p:nvSpPr>
          <p:cNvPr id="61" name="Retângulo 60">
            <a:extLst>
              <a:ext uri="{FF2B5EF4-FFF2-40B4-BE49-F238E27FC236}">
                <a16:creationId xmlns:a16="http://schemas.microsoft.com/office/drawing/2014/main" id="{73AD4617-99D1-1900-A011-7F16068151C7}"/>
              </a:ext>
            </a:extLst>
          </p:cNvPr>
          <p:cNvSpPr/>
          <p:nvPr/>
        </p:nvSpPr>
        <p:spPr>
          <a:xfrm>
            <a:off x="1043794" y="1842550"/>
            <a:ext cx="5025884" cy="1177750"/>
          </a:xfrm>
          <a:prstGeom prst="rect">
            <a:avLst/>
          </a:prstGeom>
          <a:gradFill flip="none" rotWithShape="1">
            <a:gsLst>
              <a:gs pos="0">
                <a:schemeClr val="bg1"/>
              </a:gs>
              <a:gs pos="99000">
                <a:schemeClr val="bg1">
                  <a:lumMod val="8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354" rtl="0" eaLnBrk="1" fontAlgn="auto" latinLnBrk="0" hangingPunct="1">
              <a:lnSpc>
                <a:spcPct val="114285"/>
              </a:lnSpc>
              <a:spcBef>
                <a:spcPts val="0"/>
              </a:spcBef>
              <a:spcAft>
                <a:spcPts val="0"/>
              </a:spcAft>
              <a:buClr>
                <a:prstClr val="black"/>
              </a:buClr>
              <a:buSzPts val="1100"/>
              <a:buFontTx/>
              <a:buNone/>
              <a:tabLst/>
              <a:defRPr/>
            </a:pPr>
            <a:endParaRPr kumimoji="0" lang="en-US" sz="2800" b="1" i="0" u="none" strike="noStrike" kern="1200" cap="none" spc="0" normalizeH="0" baseline="0" noProof="0" dirty="0">
              <a:ln>
                <a:noFill/>
              </a:ln>
              <a:solidFill>
                <a:srgbClr val="5B5C60"/>
              </a:solidFill>
              <a:effectLst/>
              <a:uLnTx/>
              <a:uFillTx/>
              <a:latin typeface="Montserrat" panose="00000500000000000000" pitchFamily="2" charset="0"/>
              <a:ea typeface="Calibri"/>
              <a:cs typeface="Calibri"/>
              <a:sym typeface="Calibri"/>
            </a:endParaRPr>
          </a:p>
        </p:txBody>
      </p:sp>
      <p:sp>
        <p:nvSpPr>
          <p:cNvPr id="18" name="Retângulo 17">
            <a:extLst>
              <a:ext uri="{FF2B5EF4-FFF2-40B4-BE49-F238E27FC236}">
                <a16:creationId xmlns:a16="http://schemas.microsoft.com/office/drawing/2014/main" id="{C29A1B63-4DF7-4917-B78C-8630F92913C4}"/>
              </a:ext>
            </a:extLst>
          </p:cNvPr>
          <p:cNvSpPr/>
          <p:nvPr/>
        </p:nvSpPr>
        <p:spPr>
          <a:xfrm>
            <a:off x="989280" y="1153588"/>
            <a:ext cx="4727311" cy="738664"/>
          </a:xfrm>
          <a:prstGeom prst="rect">
            <a:avLst/>
          </a:prstGeom>
        </p:spPr>
        <p:txBody>
          <a:bodyPr wrap="square">
            <a:spAutoFit/>
          </a:bodyPr>
          <a:lstStyle/>
          <a:p>
            <a:r>
              <a:rPr lang="pt-BR" sz="1400" dirty="0">
                <a:solidFill>
                  <a:schemeClr val="tx1">
                    <a:lumMod val="75000"/>
                    <a:lumOff val="25000"/>
                  </a:schemeClr>
                </a:solidFill>
                <a:latin typeface="Montserrat" panose="00000500000000000000" pitchFamily="2" charset="0"/>
                <a:cs typeface="Segoe UI" panose="020B0502040204020203" pitchFamily="34" charset="0"/>
              </a:rPr>
              <a:t>RS tem elevada autonomia fiscal: impostos correspondem a 56% da RTE </a:t>
            </a:r>
          </a:p>
          <a:p>
            <a:pPr marL="285750" indent="-285750">
              <a:buFont typeface="Arial" panose="020B0604020202020204" pitchFamily="34" charset="0"/>
              <a:buChar char="•"/>
            </a:pPr>
            <a:endParaRPr lang="pt-BR" sz="1400" dirty="0">
              <a:solidFill>
                <a:schemeClr val="tx1">
                  <a:lumMod val="75000"/>
                  <a:lumOff val="25000"/>
                </a:schemeClr>
              </a:solidFill>
              <a:latin typeface="Montserrat" panose="00000500000000000000" pitchFamily="2" charset="0"/>
              <a:cs typeface="Segoe UI" panose="020B0502040204020203" pitchFamily="34" charset="0"/>
            </a:endParaRPr>
          </a:p>
        </p:txBody>
      </p:sp>
      <p:sp>
        <p:nvSpPr>
          <p:cNvPr id="25" name="Retângulo 24">
            <a:extLst>
              <a:ext uri="{FF2B5EF4-FFF2-40B4-BE49-F238E27FC236}">
                <a16:creationId xmlns:a16="http://schemas.microsoft.com/office/drawing/2014/main" id="{3824A252-82B1-47D6-98D4-DC7C3973FFCE}"/>
              </a:ext>
            </a:extLst>
          </p:cNvPr>
          <p:cNvSpPr/>
          <p:nvPr/>
        </p:nvSpPr>
        <p:spPr>
          <a:xfrm>
            <a:off x="1364009" y="1969716"/>
            <a:ext cx="4850934" cy="646331"/>
          </a:xfrm>
          <a:prstGeom prst="rect">
            <a:avLst/>
          </a:prstGeom>
          <a:noFill/>
        </p:spPr>
        <p:txBody>
          <a:bodyPr wrap="square">
            <a:spAutoFit/>
          </a:bodyPr>
          <a:lstStyle/>
          <a:p>
            <a:r>
              <a:rPr lang="pt-BR" sz="3600" b="1" kern="500" spc="-41" dirty="0">
                <a:solidFill>
                  <a:schemeClr val="tx1">
                    <a:lumMod val="75000"/>
                    <a:lumOff val="25000"/>
                  </a:schemeClr>
                </a:solidFill>
                <a:latin typeface="Montserrat" panose="00000500000000000000" pitchFamily="2" charset="0"/>
                <a:cs typeface="Segoe UI" panose="020B0502040204020203" pitchFamily="34" charset="0"/>
              </a:rPr>
              <a:t>R$ 65,6 bilhões</a:t>
            </a:r>
            <a:endParaRPr lang="pt-BR" sz="3600" dirty="0">
              <a:solidFill>
                <a:schemeClr val="tx1">
                  <a:lumMod val="75000"/>
                  <a:lumOff val="25000"/>
                </a:schemeClr>
              </a:solidFill>
              <a:latin typeface="Montserrat" panose="00000500000000000000" pitchFamily="2" charset="0"/>
            </a:endParaRPr>
          </a:p>
        </p:txBody>
      </p:sp>
      <p:sp>
        <p:nvSpPr>
          <p:cNvPr id="29" name="Retângulo 28">
            <a:extLst>
              <a:ext uri="{FF2B5EF4-FFF2-40B4-BE49-F238E27FC236}">
                <a16:creationId xmlns:a16="http://schemas.microsoft.com/office/drawing/2014/main" id="{49370CAA-2427-4B36-86CD-DFFD60CA6DB3}"/>
              </a:ext>
            </a:extLst>
          </p:cNvPr>
          <p:cNvSpPr/>
          <p:nvPr/>
        </p:nvSpPr>
        <p:spPr>
          <a:xfrm>
            <a:off x="1364009" y="3908509"/>
            <a:ext cx="2437901" cy="307777"/>
          </a:xfrm>
          <a:prstGeom prst="rect">
            <a:avLst/>
          </a:prstGeom>
        </p:spPr>
        <p:txBody>
          <a:bodyPr wrap="square">
            <a:spAutoFit/>
          </a:bodyPr>
          <a:lstStyle/>
          <a:p>
            <a:r>
              <a:rPr lang="pt-BR" sz="1400" dirty="0">
                <a:solidFill>
                  <a:schemeClr val="tx1">
                    <a:lumMod val="75000"/>
                    <a:lumOff val="25000"/>
                  </a:schemeClr>
                </a:solidFill>
                <a:latin typeface="Montserrat" panose="00000500000000000000" pitchFamily="2" charset="0"/>
                <a:cs typeface="Segoe UI" panose="020B0502040204020203" pitchFamily="34" charset="0"/>
              </a:rPr>
              <a:t>aumento </a:t>
            </a:r>
            <a:r>
              <a:rPr lang="pt-BR" sz="1400" i="1" dirty="0" err="1">
                <a:solidFill>
                  <a:schemeClr val="tx1">
                    <a:lumMod val="75000"/>
                    <a:lumOff val="25000"/>
                  </a:schemeClr>
                </a:solidFill>
                <a:latin typeface="Montserrat" panose="00000500000000000000" pitchFamily="2" charset="0"/>
                <a:cs typeface="Segoe UI" panose="020B0502040204020203" pitchFamily="34" charset="0"/>
              </a:rPr>
              <a:t>vs</a:t>
            </a:r>
            <a:r>
              <a:rPr lang="pt-BR" sz="1400" i="1" dirty="0">
                <a:solidFill>
                  <a:schemeClr val="tx1">
                    <a:lumMod val="75000"/>
                    <a:lumOff val="25000"/>
                  </a:schemeClr>
                </a:solidFill>
                <a:latin typeface="Montserrat" panose="00000500000000000000" pitchFamily="2" charset="0"/>
                <a:cs typeface="Segoe UI" panose="020B0502040204020203" pitchFamily="34" charset="0"/>
              </a:rPr>
              <a:t> 2023</a:t>
            </a:r>
            <a:endParaRPr lang="pt-BR" sz="1400" dirty="0">
              <a:solidFill>
                <a:schemeClr val="tx1">
                  <a:lumMod val="75000"/>
                  <a:lumOff val="25000"/>
                </a:schemeClr>
              </a:solidFill>
              <a:latin typeface="Montserrat" panose="00000500000000000000" pitchFamily="2" charset="0"/>
              <a:cs typeface="Segoe UI" panose="020B0502040204020203" pitchFamily="34" charset="0"/>
            </a:endParaRPr>
          </a:p>
        </p:txBody>
      </p:sp>
      <p:sp>
        <p:nvSpPr>
          <p:cNvPr id="31" name="Retângulo 30">
            <a:extLst>
              <a:ext uri="{FF2B5EF4-FFF2-40B4-BE49-F238E27FC236}">
                <a16:creationId xmlns:a16="http://schemas.microsoft.com/office/drawing/2014/main" id="{BA739372-50AF-40B2-AB38-0004E1F0FC8D}"/>
              </a:ext>
            </a:extLst>
          </p:cNvPr>
          <p:cNvSpPr/>
          <p:nvPr/>
        </p:nvSpPr>
        <p:spPr>
          <a:xfrm>
            <a:off x="1364009" y="4726340"/>
            <a:ext cx="2565437" cy="646331"/>
          </a:xfrm>
          <a:prstGeom prst="rect">
            <a:avLst/>
          </a:prstGeom>
          <a:noFill/>
        </p:spPr>
        <p:txBody>
          <a:bodyPr wrap="square">
            <a:spAutoFit/>
          </a:bodyPr>
          <a:lstStyle/>
          <a:p>
            <a:r>
              <a:rPr lang="pt-BR" sz="3600" b="1" kern="500" spc="-41" dirty="0">
                <a:solidFill>
                  <a:schemeClr val="tx1">
                    <a:lumMod val="75000"/>
                    <a:lumOff val="25000"/>
                  </a:schemeClr>
                </a:solidFill>
                <a:latin typeface="Montserrat" panose="00000500000000000000" pitchFamily="2" charset="0"/>
                <a:cs typeface="Segoe UI" panose="020B0502040204020203" pitchFamily="34" charset="0"/>
              </a:rPr>
              <a:t>+1%</a:t>
            </a:r>
            <a:endParaRPr lang="pt-BR" sz="3600" dirty="0">
              <a:solidFill>
                <a:schemeClr val="tx1">
                  <a:lumMod val="75000"/>
                  <a:lumOff val="25000"/>
                </a:schemeClr>
              </a:solidFill>
              <a:latin typeface="Montserrat" panose="00000500000000000000" pitchFamily="2" charset="0"/>
            </a:endParaRPr>
          </a:p>
        </p:txBody>
      </p:sp>
      <p:sp>
        <p:nvSpPr>
          <p:cNvPr id="3" name="Retângulo 2">
            <a:extLst>
              <a:ext uri="{FF2B5EF4-FFF2-40B4-BE49-F238E27FC236}">
                <a16:creationId xmlns:a16="http://schemas.microsoft.com/office/drawing/2014/main" id="{C3C875E7-B142-4E27-8F10-DE076C4EFD8D}"/>
              </a:ext>
            </a:extLst>
          </p:cNvPr>
          <p:cNvSpPr/>
          <p:nvPr/>
        </p:nvSpPr>
        <p:spPr>
          <a:xfrm>
            <a:off x="1364009" y="2521601"/>
            <a:ext cx="4249831" cy="307777"/>
          </a:xfrm>
          <a:prstGeom prst="rect">
            <a:avLst/>
          </a:prstGeom>
        </p:spPr>
        <p:txBody>
          <a:bodyPr wrap="square">
            <a:spAutoFit/>
          </a:bodyPr>
          <a:lstStyle/>
          <a:p>
            <a:r>
              <a:rPr lang="pt-BR" sz="1400" dirty="0">
                <a:solidFill>
                  <a:schemeClr val="tx1">
                    <a:lumMod val="75000"/>
                    <a:lumOff val="25000"/>
                  </a:schemeClr>
                </a:solidFill>
                <a:latin typeface="Montserrat" panose="00000500000000000000" pitchFamily="2" charset="0"/>
                <a:cs typeface="Segoe UI" panose="020B0502040204020203" pitchFamily="34" charset="0"/>
              </a:rPr>
              <a:t>Receita Total Efetiva em 2024</a:t>
            </a:r>
          </a:p>
        </p:txBody>
      </p:sp>
      <p:sp>
        <p:nvSpPr>
          <p:cNvPr id="5" name="Retângulo 4">
            <a:extLst>
              <a:ext uri="{FF2B5EF4-FFF2-40B4-BE49-F238E27FC236}">
                <a16:creationId xmlns:a16="http://schemas.microsoft.com/office/drawing/2014/main" id="{906B5C63-E78C-41E7-A2B6-87D1325EED02}"/>
              </a:ext>
            </a:extLst>
          </p:cNvPr>
          <p:cNvSpPr/>
          <p:nvPr/>
        </p:nvSpPr>
        <p:spPr>
          <a:xfrm>
            <a:off x="1364009" y="5262012"/>
            <a:ext cx="3341865" cy="307777"/>
          </a:xfrm>
          <a:prstGeom prst="rect">
            <a:avLst/>
          </a:prstGeom>
        </p:spPr>
        <p:txBody>
          <a:bodyPr wrap="square">
            <a:spAutoFit/>
          </a:bodyPr>
          <a:lstStyle/>
          <a:p>
            <a:r>
              <a:rPr lang="pt-BR" sz="1400" dirty="0">
                <a:solidFill>
                  <a:schemeClr val="tx1">
                    <a:lumMod val="75000"/>
                    <a:lumOff val="25000"/>
                  </a:schemeClr>
                </a:solidFill>
                <a:latin typeface="Montserrat" panose="00000500000000000000" pitchFamily="2" charset="0"/>
                <a:cs typeface="Segoe UI" panose="020B0502040204020203" pitchFamily="34" charset="0"/>
              </a:rPr>
              <a:t>Aumento nominal </a:t>
            </a:r>
            <a:r>
              <a:rPr lang="pt-BR" sz="1400" i="1" dirty="0" err="1">
                <a:solidFill>
                  <a:schemeClr val="tx1">
                    <a:lumMod val="75000"/>
                    <a:lumOff val="25000"/>
                  </a:schemeClr>
                </a:solidFill>
                <a:latin typeface="Montserrat" panose="00000500000000000000" pitchFamily="2" charset="0"/>
                <a:cs typeface="Segoe UI" panose="020B0502040204020203" pitchFamily="34" charset="0"/>
              </a:rPr>
              <a:t>vs</a:t>
            </a:r>
            <a:r>
              <a:rPr lang="pt-BR" sz="1400" dirty="0">
                <a:solidFill>
                  <a:schemeClr val="tx1">
                    <a:lumMod val="75000"/>
                    <a:lumOff val="25000"/>
                  </a:schemeClr>
                </a:solidFill>
                <a:latin typeface="Montserrat" panose="00000500000000000000" pitchFamily="2" charset="0"/>
                <a:cs typeface="Segoe UI" panose="020B0502040204020203" pitchFamily="34" charset="0"/>
              </a:rPr>
              <a:t> 2023</a:t>
            </a:r>
          </a:p>
        </p:txBody>
      </p:sp>
      <p:sp>
        <p:nvSpPr>
          <p:cNvPr id="2" name="Retângulo 1">
            <a:extLst>
              <a:ext uri="{FF2B5EF4-FFF2-40B4-BE49-F238E27FC236}">
                <a16:creationId xmlns:a16="http://schemas.microsoft.com/office/drawing/2014/main" id="{015ABC0F-731C-446D-BA26-085388E307BC}"/>
              </a:ext>
            </a:extLst>
          </p:cNvPr>
          <p:cNvSpPr/>
          <p:nvPr/>
        </p:nvSpPr>
        <p:spPr>
          <a:xfrm>
            <a:off x="1391282" y="3374536"/>
            <a:ext cx="5025883" cy="646331"/>
          </a:xfrm>
          <a:prstGeom prst="rect">
            <a:avLst/>
          </a:prstGeom>
          <a:noFill/>
        </p:spPr>
        <p:txBody>
          <a:bodyPr wrap="square">
            <a:spAutoFit/>
          </a:bodyPr>
          <a:lstStyle/>
          <a:p>
            <a:r>
              <a:rPr lang="pt-BR" sz="3600" b="1" kern="500" spc="-41" dirty="0">
                <a:solidFill>
                  <a:schemeClr val="tx1">
                    <a:lumMod val="75000"/>
                    <a:lumOff val="25000"/>
                  </a:schemeClr>
                </a:solidFill>
                <a:latin typeface="Montserrat" panose="00000500000000000000" pitchFamily="2" charset="0"/>
                <a:cs typeface="Segoe UI" panose="020B0502040204020203" pitchFamily="34" charset="0"/>
              </a:rPr>
              <a:t>+R$ 675 milhões</a:t>
            </a:r>
            <a:endParaRPr lang="pt-BR" sz="3600" dirty="0">
              <a:solidFill>
                <a:schemeClr val="tx1">
                  <a:lumMod val="75000"/>
                  <a:lumOff val="25000"/>
                </a:schemeClr>
              </a:solidFill>
              <a:latin typeface="Montserrat" panose="00000500000000000000" pitchFamily="2" charset="0"/>
            </a:endParaRPr>
          </a:p>
        </p:txBody>
      </p:sp>
      <p:sp>
        <p:nvSpPr>
          <p:cNvPr id="30" name="Retângulo 29">
            <a:extLst>
              <a:ext uri="{FF2B5EF4-FFF2-40B4-BE49-F238E27FC236}">
                <a16:creationId xmlns:a16="http://schemas.microsoft.com/office/drawing/2014/main" id="{19F0B930-C98A-4680-BD70-EA00EAEE863D}"/>
              </a:ext>
            </a:extLst>
          </p:cNvPr>
          <p:cNvSpPr/>
          <p:nvPr/>
        </p:nvSpPr>
        <p:spPr>
          <a:xfrm>
            <a:off x="1043793" y="5937672"/>
            <a:ext cx="3968493" cy="430887"/>
          </a:xfrm>
          <a:prstGeom prst="rect">
            <a:avLst/>
          </a:prstGeom>
        </p:spPr>
        <p:txBody>
          <a:bodyPr wrap="square">
            <a:spAutoFit/>
          </a:bodyPr>
          <a:lstStyle/>
          <a:p>
            <a:r>
              <a:rPr lang="pt-BR" sz="1100" i="1" dirty="0">
                <a:solidFill>
                  <a:schemeClr val="tx1">
                    <a:lumMod val="75000"/>
                    <a:lumOff val="25000"/>
                  </a:schemeClr>
                </a:solidFill>
                <a:latin typeface="Montserrat" panose="00000500000000000000" pitchFamily="2" charset="0"/>
              </a:rPr>
              <a:t>* Caso se incluam recursos intraorçamentários, a </a:t>
            </a:r>
            <a:r>
              <a:rPr lang="pt-BR" sz="1100" b="1" i="1" dirty="0">
                <a:solidFill>
                  <a:schemeClr val="tx1">
                    <a:lumMod val="75000"/>
                    <a:lumOff val="25000"/>
                  </a:schemeClr>
                </a:solidFill>
                <a:latin typeface="Montserrat" panose="00000500000000000000" pitchFamily="2" charset="0"/>
              </a:rPr>
              <a:t>Receita Total soma R$ 82,6 bilhões. </a:t>
            </a:r>
            <a:endParaRPr lang="pt-BR" sz="1100" i="1" dirty="0">
              <a:solidFill>
                <a:schemeClr val="tx1">
                  <a:lumMod val="75000"/>
                  <a:lumOff val="25000"/>
                </a:schemeClr>
              </a:solidFill>
              <a:latin typeface="Montserrat" panose="00000500000000000000" pitchFamily="2" charset="0"/>
              <a:cs typeface="Segoe UI" panose="020B0502040204020203" pitchFamily="34" charset="0"/>
            </a:endParaRPr>
          </a:p>
        </p:txBody>
      </p:sp>
      <p:pic>
        <p:nvPicPr>
          <p:cNvPr id="8" name="Imagem 7">
            <a:extLst>
              <a:ext uri="{FF2B5EF4-FFF2-40B4-BE49-F238E27FC236}">
                <a16:creationId xmlns:a16="http://schemas.microsoft.com/office/drawing/2014/main" id="{0625533A-4218-FF03-C1F5-0F84E64C125C}"/>
              </a:ext>
            </a:extLst>
          </p:cNvPr>
          <p:cNvPicPr/>
          <p:nvPr/>
        </p:nvPicPr>
        <p:blipFill>
          <a:blip r:embed="rId3" cstate="print"/>
          <a:stretch/>
        </p:blipFill>
        <p:spPr>
          <a:xfrm>
            <a:off x="200964" y="6605288"/>
            <a:ext cx="726017" cy="151292"/>
          </a:xfrm>
          <a:prstGeom prst="rect">
            <a:avLst/>
          </a:prstGeom>
          <a:ln>
            <a:noFill/>
          </a:ln>
        </p:spPr>
      </p:pic>
      <p:sp>
        <p:nvSpPr>
          <p:cNvPr id="34" name="Retângulo 33">
            <a:extLst>
              <a:ext uri="{FF2B5EF4-FFF2-40B4-BE49-F238E27FC236}">
                <a16:creationId xmlns:a16="http://schemas.microsoft.com/office/drawing/2014/main" id="{11810F07-D01E-2F9C-EE0D-0C1088928304}"/>
              </a:ext>
            </a:extLst>
          </p:cNvPr>
          <p:cNvSpPr/>
          <p:nvPr/>
        </p:nvSpPr>
        <p:spPr>
          <a:xfrm>
            <a:off x="7601644" y="1888882"/>
            <a:ext cx="4159141" cy="591829"/>
          </a:xfrm>
          <a:prstGeom prst="rect">
            <a:avLst/>
          </a:prstGeom>
        </p:spPr>
        <p:txBody>
          <a:bodyPr wrap="square">
            <a:spAutoFit/>
          </a:bodyPr>
          <a:lstStyle/>
          <a:p>
            <a:pPr>
              <a:lnSpc>
                <a:spcPts val="2000"/>
              </a:lnSpc>
            </a:pPr>
            <a:r>
              <a:rPr lang="pt-BR" sz="1600" b="1" dirty="0">
                <a:solidFill>
                  <a:schemeClr val="bg1"/>
                </a:solidFill>
                <a:latin typeface="Montserrat" panose="00000500000000000000" pitchFamily="2" charset="0"/>
                <a:cs typeface="Segoe UI" panose="020B0502040204020203" pitchFamily="34" charset="0"/>
              </a:rPr>
              <a:t>Principais fatores que explicam o aumento da receita 2024 </a:t>
            </a:r>
            <a:r>
              <a:rPr lang="pt-BR" sz="1600" b="1" i="1" dirty="0" err="1">
                <a:solidFill>
                  <a:schemeClr val="bg1"/>
                </a:solidFill>
                <a:latin typeface="Montserrat" panose="00000500000000000000" pitchFamily="2" charset="0"/>
                <a:cs typeface="Segoe UI" panose="020B0502040204020203" pitchFamily="34" charset="0"/>
              </a:rPr>
              <a:t>vs</a:t>
            </a:r>
            <a:r>
              <a:rPr lang="pt-BR" sz="1600" b="1" dirty="0">
                <a:solidFill>
                  <a:schemeClr val="bg1"/>
                </a:solidFill>
                <a:latin typeface="Montserrat" panose="00000500000000000000" pitchFamily="2" charset="0"/>
                <a:cs typeface="Segoe UI" panose="020B0502040204020203" pitchFamily="34" charset="0"/>
              </a:rPr>
              <a:t> 2023:</a:t>
            </a:r>
            <a:endParaRPr lang="pt-BR" sz="1600" dirty="0">
              <a:solidFill>
                <a:schemeClr val="bg1"/>
              </a:solidFill>
              <a:latin typeface="Montserrat" panose="00000500000000000000" pitchFamily="2" charset="0"/>
              <a:cs typeface="Segoe UI" panose="020B0502040204020203" pitchFamily="34" charset="0"/>
            </a:endParaRPr>
          </a:p>
        </p:txBody>
      </p:sp>
      <p:sp>
        <p:nvSpPr>
          <p:cNvPr id="36" name="Retângulo 35">
            <a:extLst>
              <a:ext uri="{FF2B5EF4-FFF2-40B4-BE49-F238E27FC236}">
                <a16:creationId xmlns:a16="http://schemas.microsoft.com/office/drawing/2014/main" id="{954B82CB-095E-5B34-D5F0-08BCDE360143}"/>
              </a:ext>
            </a:extLst>
          </p:cNvPr>
          <p:cNvSpPr/>
          <p:nvPr/>
        </p:nvSpPr>
        <p:spPr>
          <a:xfrm>
            <a:off x="7531564" y="2596512"/>
            <a:ext cx="3950267" cy="2726900"/>
          </a:xfrm>
          <a:prstGeom prst="rect">
            <a:avLst/>
          </a:prstGeom>
        </p:spPr>
        <p:txBody>
          <a:bodyPr wrap="square">
            <a:spAutoFit/>
          </a:bodyPr>
          <a:lstStyle/>
          <a:p>
            <a:pPr marL="427500" indent="-285750">
              <a:lnSpc>
                <a:spcPct val="90000"/>
              </a:lnSpc>
              <a:spcAft>
                <a:spcPts val="600"/>
              </a:spcAft>
              <a:buClr>
                <a:srgbClr val="FCA400"/>
              </a:buClr>
              <a:buFont typeface="Symbol" panose="05050102010706020507" pitchFamily="18" charset="2"/>
              <a:buChar char=""/>
            </a:pPr>
            <a:r>
              <a:rPr lang="pt-BR" sz="1400" kern="500" spc="-41" dirty="0">
                <a:solidFill>
                  <a:schemeClr val="bg1"/>
                </a:solidFill>
                <a:latin typeface="Montserrat" panose="00000500000000000000" pitchFamily="2" charset="0"/>
                <a:cs typeface="Segoe UI"/>
              </a:rPr>
              <a:t>Incremento da Receita Tributária Líquida: </a:t>
            </a:r>
            <a:r>
              <a:rPr lang="pt-BR" sz="1400" b="1" kern="500" spc="-41" dirty="0">
                <a:solidFill>
                  <a:schemeClr val="bg1"/>
                </a:solidFill>
                <a:latin typeface="Montserrat" panose="00000500000000000000" pitchFamily="2" charset="0"/>
                <a:cs typeface="Segoe UI"/>
              </a:rPr>
              <a:t>R$ 4,1 bilhões</a:t>
            </a:r>
          </a:p>
          <a:p>
            <a:pPr marL="427500" indent="-285750">
              <a:lnSpc>
                <a:spcPct val="90000"/>
              </a:lnSpc>
              <a:spcAft>
                <a:spcPts val="600"/>
              </a:spcAft>
              <a:buClr>
                <a:srgbClr val="FCA400"/>
              </a:buClr>
              <a:buFont typeface="Symbol" panose="05050102010706020507" pitchFamily="18" charset="2"/>
              <a:buChar char=""/>
            </a:pPr>
            <a:r>
              <a:rPr lang="pt-BR" sz="1400" kern="500" spc="-41" dirty="0">
                <a:solidFill>
                  <a:schemeClr val="bg1"/>
                </a:solidFill>
                <a:latin typeface="Montserrat" panose="00000500000000000000" pitchFamily="2" charset="0"/>
                <a:cs typeface="Segoe UI"/>
              </a:rPr>
              <a:t>Incremento das Transferências Líquidas: </a:t>
            </a:r>
            <a:r>
              <a:rPr lang="pt-BR" sz="1400" b="1" kern="500" spc="-41" dirty="0">
                <a:solidFill>
                  <a:schemeClr val="bg1"/>
                </a:solidFill>
                <a:latin typeface="Montserrat" panose="00000500000000000000" pitchFamily="2" charset="0"/>
                <a:cs typeface="Segoe UI"/>
              </a:rPr>
              <a:t>R$ 727 milhões</a:t>
            </a:r>
          </a:p>
          <a:p>
            <a:pPr marL="427500" indent="-285750">
              <a:lnSpc>
                <a:spcPct val="90000"/>
              </a:lnSpc>
              <a:spcAft>
                <a:spcPts val="600"/>
              </a:spcAft>
              <a:buClr>
                <a:srgbClr val="FCA400"/>
              </a:buClr>
              <a:buFont typeface="Symbol" panose="05050102010706020507" pitchFamily="18" charset="2"/>
              <a:buChar char=""/>
            </a:pPr>
            <a:r>
              <a:rPr lang="pt-BR" sz="1400" kern="500" spc="-41" dirty="0">
                <a:solidFill>
                  <a:schemeClr val="bg1"/>
                </a:solidFill>
                <a:latin typeface="Montserrat" panose="00000500000000000000" pitchFamily="2" charset="0"/>
                <a:cs typeface="Segoe UI"/>
              </a:rPr>
              <a:t>Incremento nas Contribuições: </a:t>
            </a:r>
            <a:r>
              <a:rPr lang="pt-BR" sz="1400" b="1" kern="500" spc="-41" dirty="0">
                <a:solidFill>
                  <a:schemeClr val="bg1"/>
                </a:solidFill>
                <a:latin typeface="Montserrat" panose="00000500000000000000" pitchFamily="2" charset="0"/>
                <a:cs typeface="Segoe UI"/>
              </a:rPr>
              <a:t>R$ 516 milhões</a:t>
            </a:r>
          </a:p>
          <a:p>
            <a:pPr marL="427500" indent="-285750">
              <a:lnSpc>
                <a:spcPct val="90000"/>
              </a:lnSpc>
              <a:spcAft>
                <a:spcPts val="600"/>
              </a:spcAft>
              <a:buClr>
                <a:srgbClr val="FCA400"/>
              </a:buClr>
              <a:buFont typeface="Symbol" panose="05050102010706020507" pitchFamily="18" charset="2"/>
              <a:buChar char=""/>
            </a:pPr>
            <a:r>
              <a:rPr lang="pt-BR" sz="1400" kern="500" spc="-41" dirty="0">
                <a:solidFill>
                  <a:schemeClr val="bg1"/>
                </a:solidFill>
                <a:latin typeface="Montserrat" panose="00000500000000000000" pitchFamily="2" charset="0"/>
                <a:cs typeface="Segoe UI"/>
              </a:rPr>
              <a:t>Nova Operação de Crédito para quitar precatórios: </a:t>
            </a:r>
            <a:r>
              <a:rPr lang="pt-BR" sz="1400" b="1" kern="500" spc="-41" dirty="0">
                <a:solidFill>
                  <a:schemeClr val="bg1"/>
                </a:solidFill>
                <a:latin typeface="Montserrat" panose="00000500000000000000" pitchFamily="2" charset="0"/>
                <a:cs typeface="Segoe UI"/>
              </a:rPr>
              <a:t>R$ 1,1 bilhão</a:t>
            </a:r>
          </a:p>
          <a:p>
            <a:pPr marL="427500" indent="-285750">
              <a:lnSpc>
                <a:spcPct val="90000"/>
              </a:lnSpc>
              <a:spcAft>
                <a:spcPts val="600"/>
              </a:spcAft>
              <a:buClr>
                <a:srgbClr val="FCA400"/>
              </a:buClr>
              <a:buFont typeface="Symbol" panose="05050102010706020507" pitchFamily="18" charset="2"/>
              <a:buChar char=""/>
            </a:pPr>
            <a:r>
              <a:rPr lang="pt-BR" sz="1400" kern="500" spc="-41" dirty="0">
                <a:solidFill>
                  <a:schemeClr val="bg1"/>
                </a:solidFill>
                <a:latin typeface="Montserrat" panose="00000500000000000000" pitchFamily="2" charset="0"/>
                <a:cs typeface="Segoe UI"/>
              </a:rPr>
              <a:t>Redução nas Receitas Extraordinárias: </a:t>
            </a:r>
            <a:r>
              <a:rPr lang="pt-BR" sz="1400" b="1" kern="500" spc="-41" dirty="0">
                <a:solidFill>
                  <a:schemeClr val="bg1"/>
                </a:solidFill>
                <a:latin typeface="Montserrat" panose="00000500000000000000" pitchFamily="2" charset="0"/>
                <a:cs typeface="Segoe UI"/>
              </a:rPr>
              <a:t>R$ 4,0 bilhões </a:t>
            </a:r>
            <a:r>
              <a:rPr lang="pt-BR" sz="1400" kern="500" spc="-41" dirty="0">
                <a:solidFill>
                  <a:schemeClr val="bg1"/>
                </a:solidFill>
                <a:latin typeface="Montserrat" panose="00000500000000000000" pitchFamily="2" charset="0"/>
                <a:cs typeface="Segoe UI"/>
              </a:rPr>
              <a:t>de privatização da Corsan, </a:t>
            </a:r>
            <a:r>
              <a:rPr lang="pt-BR" sz="1400" b="1" kern="500" spc="-41" dirty="0">
                <a:solidFill>
                  <a:schemeClr val="bg1"/>
                </a:solidFill>
                <a:latin typeface="Montserrat" panose="00000500000000000000" pitchFamily="2" charset="0"/>
                <a:cs typeface="Segoe UI"/>
              </a:rPr>
              <a:t>R$ 1,4 bilhão </a:t>
            </a:r>
            <a:r>
              <a:rPr lang="pt-BR" sz="1400" kern="500" spc="-41" dirty="0">
                <a:solidFill>
                  <a:schemeClr val="bg1"/>
                </a:solidFill>
                <a:latin typeface="Montserrat" panose="00000500000000000000" pitchFamily="2" charset="0"/>
                <a:cs typeface="Segoe UI"/>
              </a:rPr>
              <a:t>de dividendos da Corsan</a:t>
            </a:r>
          </a:p>
        </p:txBody>
      </p:sp>
      <p:sp>
        <p:nvSpPr>
          <p:cNvPr id="6" name="Espaço Reservado para Número de Slide 1">
            <a:extLst>
              <a:ext uri="{FF2B5EF4-FFF2-40B4-BE49-F238E27FC236}">
                <a16:creationId xmlns:a16="http://schemas.microsoft.com/office/drawing/2014/main" id="{F8424C77-3B99-4576-5768-ED0311EF0554}"/>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17</a:t>
            </a:fld>
            <a:endParaRPr lang="pt-BR" sz="1000" dirty="0">
              <a:solidFill>
                <a:schemeClr val="tx1">
                  <a:lumMod val="65000"/>
                  <a:lumOff val="35000"/>
                </a:schemeClr>
              </a:solidFill>
              <a:latin typeface="Montserrat" panose="00000500000000000000" pitchFamily="2" charset="0"/>
            </a:endParaRPr>
          </a:p>
        </p:txBody>
      </p:sp>
      <p:grpSp>
        <p:nvGrpSpPr>
          <p:cNvPr id="9" name="Grupo 780">
            <a:extLst>
              <a:ext uri="{FF2B5EF4-FFF2-40B4-BE49-F238E27FC236}">
                <a16:creationId xmlns:a16="http://schemas.microsoft.com/office/drawing/2014/main" id="{C0D8ED30-7410-8901-A71B-1AEC76AB03BF}"/>
              </a:ext>
            </a:extLst>
          </p:cNvPr>
          <p:cNvGrpSpPr/>
          <p:nvPr/>
        </p:nvGrpSpPr>
        <p:grpSpPr>
          <a:xfrm>
            <a:off x="7712647" y="1069277"/>
            <a:ext cx="730672" cy="660863"/>
            <a:chOff x="4719638" y="4368800"/>
            <a:chExt cx="498475" cy="450850"/>
          </a:xfrm>
          <a:solidFill>
            <a:srgbClr val="FCA400"/>
          </a:solidFill>
        </p:grpSpPr>
        <p:sp>
          <p:nvSpPr>
            <p:cNvPr id="10" name="Freeform 210">
              <a:extLst>
                <a:ext uri="{FF2B5EF4-FFF2-40B4-BE49-F238E27FC236}">
                  <a16:creationId xmlns:a16="http://schemas.microsoft.com/office/drawing/2014/main" id="{59867FDE-6063-66F3-C26B-C15F0EF9E286}"/>
                </a:ext>
              </a:extLst>
            </p:cNvPr>
            <p:cNvSpPr>
              <a:spLocks noEditPoints="1"/>
            </p:cNvSpPr>
            <p:nvPr/>
          </p:nvSpPr>
          <p:spPr bwMode="auto">
            <a:xfrm>
              <a:off x="4719638" y="4368800"/>
              <a:ext cx="498475" cy="450850"/>
            </a:xfrm>
            <a:custGeom>
              <a:avLst/>
              <a:gdLst>
                <a:gd name="T0" fmla="*/ 1 w 1019"/>
                <a:gd name="T1" fmla="*/ 789 h 922"/>
                <a:gd name="T2" fmla="*/ 35 w 1019"/>
                <a:gd name="T3" fmla="*/ 879 h 922"/>
                <a:gd name="T4" fmla="*/ 104 w 1019"/>
                <a:gd name="T5" fmla="*/ 919 h 922"/>
                <a:gd name="T6" fmla="*/ 885 w 1019"/>
                <a:gd name="T7" fmla="*/ 922 h 922"/>
                <a:gd name="T8" fmla="*/ 938 w 1019"/>
                <a:gd name="T9" fmla="*/ 911 h 922"/>
                <a:gd name="T10" fmla="*/ 1019 w 1019"/>
                <a:gd name="T11" fmla="*/ 801 h 922"/>
                <a:gd name="T12" fmla="*/ 1011 w 1019"/>
                <a:gd name="T13" fmla="*/ 745 h 922"/>
                <a:gd name="T14" fmla="*/ 999 w 1019"/>
                <a:gd name="T15" fmla="*/ 719 h 922"/>
                <a:gd name="T16" fmla="*/ 872 w 1019"/>
                <a:gd name="T17" fmla="*/ 499 h 922"/>
                <a:gd name="T18" fmla="*/ 853 w 1019"/>
                <a:gd name="T19" fmla="*/ 467 h 922"/>
                <a:gd name="T20" fmla="*/ 837 w 1019"/>
                <a:gd name="T21" fmla="*/ 439 h 922"/>
                <a:gd name="T22" fmla="*/ 820 w 1019"/>
                <a:gd name="T23" fmla="*/ 409 h 922"/>
                <a:gd name="T24" fmla="*/ 761 w 1019"/>
                <a:gd name="T25" fmla="*/ 306 h 922"/>
                <a:gd name="T26" fmla="*/ 738 w 1019"/>
                <a:gd name="T27" fmla="*/ 267 h 922"/>
                <a:gd name="T28" fmla="*/ 717 w 1019"/>
                <a:gd name="T29" fmla="*/ 229 h 922"/>
                <a:gd name="T30" fmla="*/ 701 w 1019"/>
                <a:gd name="T31" fmla="*/ 203 h 922"/>
                <a:gd name="T32" fmla="*/ 638 w 1019"/>
                <a:gd name="T33" fmla="*/ 93 h 922"/>
                <a:gd name="T34" fmla="*/ 630 w 1019"/>
                <a:gd name="T35" fmla="*/ 80 h 922"/>
                <a:gd name="T36" fmla="*/ 603 w 1019"/>
                <a:gd name="T37" fmla="*/ 42 h 922"/>
                <a:gd name="T38" fmla="*/ 483 w 1019"/>
                <a:gd name="T39" fmla="*/ 6 h 922"/>
                <a:gd name="T40" fmla="*/ 382 w 1019"/>
                <a:gd name="T41" fmla="*/ 93 h 922"/>
                <a:gd name="T42" fmla="*/ 366 w 1019"/>
                <a:gd name="T43" fmla="*/ 120 h 922"/>
                <a:gd name="T44" fmla="*/ 306 w 1019"/>
                <a:gd name="T45" fmla="*/ 224 h 922"/>
                <a:gd name="T46" fmla="*/ 235 w 1019"/>
                <a:gd name="T47" fmla="*/ 347 h 922"/>
                <a:gd name="T48" fmla="*/ 228 w 1019"/>
                <a:gd name="T49" fmla="*/ 360 h 922"/>
                <a:gd name="T50" fmla="*/ 213 w 1019"/>
                <a:gd name="T51" fmla="*/ 385 h 922"/>
                <a:gd name="T52" fmla="*/ 150 w 1019"/>
                <a:gd name="T53" fmla="*/ 496 h 922"/>
                <a:gd name="T54" fmla="*/ 19 w 1019"/>
                <a:gd name="T55" fmla="*/ 721 h 922"/>
                <a:gd name="T56" fmla="*/ 1 w 1019"/>
                <a:gd name="T57" fmla="*/ 778 h 922"/>
                <a:gd name="T58" fmla="*/ 77 w 1019"/>
                <a:gd name="T59" fmla="*/ 784 h 922"/>
                <a:gd name="T60" fmla="*/ 123 w 1019"/>
                <a:gd name="T61" fmla="*/ 695 h 922"/>
                <a:gd name="T62" fmla="*/ 132 w 1019"/>
                <a:gd name="T63" fmla="*/ 679 h 922"/>
                <a:gd name="T64" fmla="*/ 217 w 1019"/>
                <a:gd name="T65" fmla="*/ 531 h 922"/>
                <a:gd name="T66" fmla="*/ 237 w 1019"/>
                <a:gd name="T67" fmla="*/ 497 h 922"/>
                <a:gd name="T68" fmla="*/ 317 w 1019"/>
                <a:gd name="T69" fmla="*/ 358 h 922"/>
                <a:gd name="T70" fmla="*/ 434 w 1019"/>
                <a:gd name="T71" fmla="*/ 156 h 922"/>
                <a:gd name="T72" fmla="*/ 479 w 1019"/>
                <a:gd name="T73" fmla="*/ 89 h 922"/>
                <a:gd name="T74" fmla="*/ 542 w 1019"/>
                <a:gd name="T75" fmla="*/ 90 h 922"/>
                <a:gd name="T76" fmla="*/ 586 w 1019"/>
                <a:gd name="T77" fmla="*/ 158 h 922"/>
                <a:gd name="T78" fmla="*/ 683 w 1019"/>
                <a:gd name="T79" fmla="*/ 325 h 922"/>
                <a:gd name="T80" fmla="*/ 785 w 1019"/>
                <a:gd name="T81" fmla="*/ 501 h 922"/>
                <a:gd name="T82" fmla="*/ 788 w 1019"/>
                <a:gd name="T83" fmla="*/ 507 h 922"/>
                <a:gd name="T84" fmla="*/ 800 w 1019"/>
                <a:gd name="T85" fmla="*/ 527 h 922"/>
                <a:gd name="T86" fmla="*/ 942 w 1019"/>
                <a:gd name="T87" fmla="*/ 793 h 922"/>
                <a:gd name="T88" fmla="*/ 923 w 1019"/>
                <a:gd name="T89" fmla="*/ 831 h 922"/>
                <a:gd name="T90" fmla="*/ 133 w 1019"/>
                <a:gd name="T91" fmla="*/ 845 h 922"/>
                <a:gd name="T92" fmla="*/ 94 w 1019"/>
                <a:gd name="T93" fmla="*/ 83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922">
                  <a:moveTo>
                    <a:pt x="1" y="778"/>
                  </a:moveTo>
                  <a:lnTo>
                    <a:pt x="1" y="789"/>
                  </a:lnTo>
                  <a:cubicBezTo>
                    <a:pt x="0" y="804"/>
                    <a:pt x="0" y="810"/>
                    <a:pt x="6" y="829"/>
                  </a:cubicBezTo>
                  <a:cubicBezTo>
                    <a:pt x="12" y="847"/>
                    <a:pt x="22" y="865"/>
                    <a:pt x="35" y="879"/>
                  </a:cubicBezTo>
                  <a:cubicBezTo>
                    <a:pt x="48" y="893"/>
                    <a:pt x="63" y="904"/>
                    <a:pt x="80" y="911"/>
                  </a:cubicBezTo>
                  <a:cubicBezTo>
                    <a:pt x="87" y="914"/>
                    <a:pt x="95" y="917"/>
                    <a:pt x="104" y="919"/>
                  </a:cubicBezTo>
                  <a:cubicBezTo>
                    <a:pt x="112" y="921"/>
                    <a:pt x="122" y="922"/>
                    <a:pt x="131" y="922"/>
                  </a:cubicBezTo>
                  <a:lnTo>
                    <a:pt x="885" y="922"/>
                  </a:lnTo>
                  <a:cubicBezTo>
                    <a:pt x="896" y="922"/>
                    <a:pt x="905" y="921"/>
                    <a:pt x="914" y="919"/>
                  </a:cubicBezTo>
                  <a:cubicBezTo>
                    <a:pt x="923" y="917"/>
                    <a:pt x="931" y="914"/>
                    <a:pt x="938" y="911"/>
                  </a:cubicBezTo>
                  <a:cubicBezTo>
                    <a:pt x="960" y="903"/>
                    <a:pt x="981" y="886"/>
                    <a:pt x="995" y="865"/>
                  </a:cubicBezTo>
                  <a:cubicBezTo>
                    <a:pt x="1010" y="845"/>
                    <a:pt x="1019" y="822"/>
                    <a:pt x="1019" y="801"/>
                  </a:cubicBezTo>
                  <a:lnTo>
                    <a:pt x="1019" y="793"/>
                  </a:lnTo>
                  <a:cubicBezTo>
                    <a:pt x="1019" y="775"/>
                    <a:pt x="1019" y="764"/>
                    <a:pt x="1011" y="745"/>
                  </a:cubicBezTo>
                  <a:cubicBezTo>
                    <a:pt x="1009" y="739"/>
                    <a:pt x="1007" y="735"/>
                    <a:pt x="1005" y="731"/>
                  </a:cubicBezTo>
                  <a:cubicBezTo>
                    <a:pt x="1004" y="727"/>
                    <a:pt x="1001" y="723"/>
                    <a:pt x="999" y="719"/>
                  </a:cubicBezTo>
                  <a:lnTo>
                    <a:pt x="879" y="512"/>
                  </a:lnTo>
                  <a:cubicBezTo>
                    <a:pt x="876" y="508"/>
                    <a:pt x="874" y="504"/>
                    <a:pt x="872" y="499"/>
                  </a:cubicBezTo>
                  <a:cubicBezTo>
                    <a:pt x="868" y="492"/>
                    <a:pt x="864" y="484"/>
                    <a:pt x="858" y="475"/>
                  </a:cubicBezTo>
                  <a:cubicBezTo>
                    <a:pt x="856" y="473"/>
                    <a:pt x="855" y="470"/>
                    <a:pt x="853" y="467"/>
                  </a:cubicBezTo>
                  <a:cubicBezTo>
                    <a:pt x="851" y="462"/>
                    <a:pt x="847" y="455"/>
                    <a:pt x="843" y="449"/>
                  </a:cubicBezTo>
                  <a:cubicBezTo>
                    <a:pt x="838" y="443"/>
                    <a:pt x="837" y="442"/>
                    <a:pt x="837" y="439"/>
                  </a:cubicBezTo>
                  <a:cubicBezTo>
                    <a:pt x="836" y="438"/>
                    <a:pt x="836" y="437"/>
                    <a:pt x="835" y="435"/>
                  </a:cubicBezTo>
                  <a:lnTo>
                    <a:pt x="820" y="409"/>
                  </a:lnTo>
                  <a:cubicBezTo>
                    <a:pt x="812" y="396"/>
                    <a:pt x="803" y="380"/>
                    <a:pt x="794" y="364"/>
                  </a:cubicBezTo>
                  <a:cubicBezTo>
                    <a:pt x="782" y="343"/>
                    <a:pt x="770" y="321"/>
                    <a:pt x="761" y="306"/>
                  </a:cubicBezTo>
                  <a:cubicBezTo>
                    <a:pt x="756" y="299"/>
                    <a:pt x="749" y="287"/>
                    <a:pt x="746" y="280"/>
                  </a:cubicBezTo>
                  <a:cubicBezTo>
                    <a:pt x="744" y="276"/>
                    <a:pt x="741" y="271"/>
                    <a:pt x="738" y="267"/>
                  </a:cubicBezTo>
                  <a:cubicBezTo>
                    <a:pt x="736" y="263"/>
                    <a:pt x="733" y="258"/>
                    <a:pt x="731" y="254"/>
                  </a:cubicBezTo>
                  <a:lnTo>
                    <a:pt x="717" y="229"/>
                  </a:lnTo>
                  <a:cubicBezTo>
                    <a:pt x="714" y="224"/>
                    <a:pt x="711" y="219"/>
                    <a:pt x="708" y="214"/>
                  </a:cubicBezTo>
                  <a:cubicBezTo>
                    <a:pt x="706" y="210"/>
                    <a:pt x="704" y="207"/>
                    <a:pt x="701" y="203"/>
                  </a:cubicBezTo>
                  <a:cubicBezTo>
                    <a:pt x="692" y="192"/>
                    <a:pt x="651" y="117"/>
                    <a:pt x="641" y="99"/>
                  </a:cubicBezTo>
                  <a:cubicBezTo>
                    <a:pt x="640" y="96"/>
                    <a:pt x="639" y="95"/>
                    <a:pt x="638" y="93"/>
                  </a:cubicBezTo>
                  <a:cubicBezTo>
                    <a:pt x="637" y="92"/>
                    <a:pt x="636" y="90"/>
                    <a:pt x="634" y="87"/>
                  </a:cubicBezTo>
                  <a:cubicBezTo>
                    <a:pt x="633" y="85"/>
                    <a:pt x="631" y="82"/>
                    <a:pt x="630" y="80"/>
                  </a:cubicBezTo>
                  <a:cubicBezTo>
                    <a:pt x="629" y="78"/>
                    <a:pt x="628" y="76"/>
                    <a:pt x="627" y="74"/>
                  </a:cubicBezTo>
                  <a:cubicBezTo>
                    <a:pt x="620" y="62"/>
                    <a:pt x="612" y="51"/>
                    <a:pt x="603" y="42"/>
                  </a:cubicBezTo>
                  <a:cubicBezTo>
                    <a:pt x="594" y="32"/>
                    <a:pt x="584" y="24"/>
                    <a:pt x="570" y="17"/>
                  </a:cubicBezTo>
                  <a:cubicBezTo>
                    <a:pt x="542" y="3"/>
                    <a:pt x="512" y="0"/>
                    <a:pt x="483" y="6"/>
                  </a:cubicBezTo>
                  <a:cubicBezTo>
                    <a:pt x="454" y="12"/>
                    <a:pt x="427" y="28"/>
                    <a:pt x="407" y="52"/>
                  </a:cubicBezTo>
                  <a:cubicBezTo>
                    <a:pt x="399" y="62"/>
                    <a:pt x="389" y="79"/>
                    <a:pt x="382" y="93"/>
                  </a:cubicBezTo>
                  <a:lnTo>
                    <a:pt x="377" y="101"/>
                  </a:lnTo>
                  <a:lnTo>
                    <a:pt x="366" y="120"/>
                  </a:lnTo>
                  <a:cubicBezTo>
                    <a:pt x="360" y="131"/>
                    <a:pt x="353" y="142"/>
                    <a:pt x="347" y="153"/>
                  </a:cubicBezTo>
                  <a:cubicBezTo>
                    <a:pt x="334" y="176"/>
                    <a:pt x="320" y="200"/>
                    <a:pt x="306" y="224"/>
                  </a:cubicBezTo>
                  <a:cubicBezTo>
                    <a:pt x="289" y="253"/>
                    <a:pt x="272" y="281"/>
                    <a:pt x="258" y="307"/>
                  </a:cubicBezTo>
                  <a:cubicBezTo>
                    <a:pt x="250" y="320"/>
                    <a:pt x="243" y="334"/>
                    <a:pt x="235" y="347"/>
                  </a:cubicBezTo>
                  <a:cubicBezTo>
                    <a:pt x="233" y="350"/>
                    <a:pt x="232" y="352"/>
                    <a:pt x="231" y="355"/>
                  </a:cubicBezTo>
                  <a:lnTo>
                    <a:pt x="228" y="360"/>
                  </a:lnTo>
                  <a:lnTo>
                    <a:pt x="222" y="370"/>
                  </a:lnTo>
                  <a:cubicBezTo>
                    <a:pt x="219" y="374"/>
                    <a:pt x="216" y="379"/>
                    <a:pt x="213" y="385"/>
                  </a:cubicBezTo>
                  <a:cubicBezTo>
                    <a:pt x="194" y="420"/>
                    <a:pt x="174" y="454"/>
                    <a:pt x="155" y="489"/>
                  </a:cubicBezTo>
                  <a:cubicBezTo>
                    <a:pt x="153" y="492"/>
                    <a:pt x="152" y="494"/>
                    <a:pt x="150" y="496"/>
                  </a:cubicBezTo>
                  <a:cubicBezTo>
                    <a:pt x="149" y="497"/>
                    <a:pt x="148" y="499"/>
                    <a:pt x="147" y="500"/>
                  </a:cubicBezTo>
                  <a:lnTo>
                    <a:pt x="19" y="721"/>
                  </a:lnTo>
                  <a:cubicBezTo>
                    <a:pt x="15" y="729"/>
                    <a:pt x="9" y="741"/>
                    <a:pt x="5" y="753"/>
                  </a:cubicBezTo>
                  <a:cubicBezTo>
                    <a:pt x="3" y="761"/>
                    <a:pt x="1" y="770"/>
                    <a:pt x="1" y="778"/>
                  </a:cubicBezTo>
                  <a:close/>
                  <a:moveTo>
                    <a:pt x="80" y="808"/>
                  </a:moveTo>
                  <a:cubicBezTo>
                    <a:pt x="78" y="800"/>
                    <a:pt x="77" y="792"/>
                    <a:pt x="77" y="784"/>
                  </a:cubicBezTo>
                  <a:cubicBezTo>
                    <a:pt x="77" y="772"/>
                    <a:pt x="103" y="728"/>
                    <a:pt x="116" y="706"/>
                  </a:cubicBezTo>
                  <a:lnTo>
                    <a:pt x="123" y="695"/>
                  </a:lnTo>
                  <a:cubicBezTo>
                    <a:pt x="125" y="692"/>
                    <a:pt x="126" y="690"/>
                    <a:pt x="127" y="688"/>
                  </a:cubicBezTo>
                  <a:cubicBezTo>
                    <a:pt x="129" y="684"/>
                    <a:pt x="131" y="682"/>
                    <a:pt x="132" y="679"/>
                  </a:cubicBezTo>
                  <a:lnTo>
                    <a:pt x="134" y="675"/>
                  </a:lnTo>
                  <a:cubicBezTo>
                    <a:pt x="144" y="659"/>
                    <a:pt x="202" y="547"/>
                    <a:pt x="217" y="531"/>
                  </a:cubicBezTo>
                  <a:cubicBezTo>
                    <a:pt x="220" y="527"/>
                    <a:pt x="221" y="524"/>
                    <a:pt x="222" y="522"/>
                  </a:cubicBezTo>
                  <a:cubicBezTo>
                    <a:pt x="224" y="516"/>
                    <a:pt x="227" y="510"/>
                    <a:pt x="237" y="497"/>
                  </a:cubicBezTo>
                  <a:cubicBezTo>
                    <a:pt x="262" y="451"/>
                    <a:pt x="286" y="411"/>
                    <a:pt x="313" y="365"/>
                  </a:cubicBezTo>
                  <a:cubicBezTo>
                    <a:pt x="315" y="362"/>
                    <a:pt x="316" y="360"/>
                    <a:pt x="317" y="358"/>
                  </a:cubicBezTo>
                  <a:cubicBezTo>
                    <a:pt x="318" y="357"/>
                    <a:pt x="319" y="355"/>
                    <a:pt x="320" y="354"/>
                  </a:cubicBezTo>
                  <a:lnTo>
                    <a:pt x="434" y="156"/>
                  </a:lnTo>
                  <a:lnTo>
                    <a:pt x="439" y="147"/>
                  </a:lnTo>
                  <a:cubicBezTo>
                    <a:pt x="449" y="128"/>
                    <a:pt x="465" y="98"/>
                    <a:pt x="479" y="89"/>
                  </a:cubicBezTo>
                  <a:cubicBezTo>
                    <a:pt x="489" y="82"/>
                    <a:pt x="500" y="79"/>
                    <a:pt x="511" y="80"/>
                  </a:cubicBezTo>
                  <a:cubicBezTo>
                    <a:pt x="522" y="80"/>
                    <a:pt x="532" y="83"/>
                    <a:pt x="542" y="90"/>
                  </a:cubicBezTo>
                  <a:cubicBezTo>
                    <a:pt x="555" y="99"/>
                    <a:pt x="570" y="128"/>
                    <a:pt x="581" y="147"/>
                  </a:cubicBezTo>
                  <a:lnTo>
                    <a:pt x="586" y="158"/>
                  </a:lnTo>
                  <a:lnTo>
                    <a:pt x="650" y="268"/>
                  </a:lnTo>
                  <a:cubicBezTo>
                    <a:pt x="661" y="285"/>
                    <a:pt x="672" y="305"/>
                    <a:pt x="683" y="325"/>
                  </a:cubicBezTo>
                  <a:cubicBezTo>
                    <a:pt x="693" y="343"/>
                    <a:pt x="703" y="361"/>
                    <a:pt x="714" y="378"/>
                  </a:cubicBezTo>
                  <a:lnTo>
                    <a:pt x="785" y="501"/>
                  </a:lnTo>
                  <a:lnTo>
                    <a:pt x="785" y="501"/>
                  </a:lnTo>
                  <a:cubicBezTo>
                    <a:pt x="786" y="503"/>
                    <a:pt x="787" y="505"/>
                    <a:pt x="788" y="507"/>
                  </a:cubicBezTo>
                  <a:cubicBezTo>
                    <a:pt x="789" y="508"/>
                    <a:pt x="790" y="510"/>
                    <a:pt x="791" y="512"/>
                  </a:cubicBezTo>
                  <a:cubicBezTo>
                    <a:pt x="794" y="517"/>
                    <a:pt x="797" y="522"/>
                    <a:pt x="800" y="527"/>
                  </a:cubicBezTo>
                  <a:cubicBezTo>
                    <a:pt x="845" y="602"/>
                    <a:pt x="888" y="679"/>
                    <a:pt x="931" y="755"/>
                  </a:cubicBezTo>
                  <a:cubicBezTo>
                    <a:pt x="942" y="773"/>
                    <a:pt x="942" y="776"/>
                    <a:pt x="942" y="793"/>
                  </a:cubicBezTo>
                  <a:lnTo>
                    <a:pt x="942" y="797"/>
                  </a:lnTo>
                  <a:cubicBezTo>
                    <a:pt x="942" y="808"/>
                    <a:pt x="935" y="822"/>
                    <a:pt x="923" y="831"/>
                  </a:cubicBezTo>
                  <a:cubicBezTo>
                    <a:pt x="914" y="839"/>
                    <a:pt x="901" y="845"/>
                    <a:pt x="887" y="845"/>
                  </a:cubicBezTo>
                  <a:lnTo>
                    <a:pt x="133" y="845"/>
                  </a:lnTo>
                  <a:cubicBezTo>
                    <a:pt x="126" y="845"/>
                    <a:pt x="119" y="844"/>
                    <a:pt x="112" y="841"/>
                  </a:cubicBezTo>
                  <a:cubicBezTo>
                    <a:pt x="105" y="838"/>
                    <a:pt x="99" y="834"/>
                    <a:pt x="94" y="830"/>
                  </a:cubicBezTo>
                  <a:cubicBezTo>
                    <a:pt x="87" y="823"/>
                    <a:pt x="82" y="816"/>
                    <a:pt x="80" y="8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1" name="Freeform 211">
              <a:extLst>
                <a:ext uri="{FF2B5EF4-FFF2-40B4-BE49-F238E27FC236}">
                  <a16:creationId xmlns:a16="http://schemas.microsoft.com/office/drawing/2014/main" id="{93ED1EA2-BDF5-9519-DDE0-6D1FCA266969}"/>
                </a:ext>
              </a:extLst>
            </p:cNvPr>
            <p:cNvSpPr>
              <a:spLocks/>
            </p:cNvSpPr>
            <p:nvPr/>
          </p:nvSpPr>
          <p:spPr bwMode="auto">
            <a:xfrm>
              <a:off x="4943476" y="4486275"/>
              <a:ext cx="52388" cy="176213"/>
            </a:xfrm>
            <a:custGeom>
              <a:avLst/>
              <a:gdLst>
                <a:gd name="T0" fmla="*/ 0 w 107"/>
                <a:gd name="T1" fmla="*/ 62 h 362"/>
                <a:gd name="T2" fmla="*/ 3 w 107"/>
                <a:gd name="T3" fmla="*/ 134 h 362"/>
                <a:gd name="T4" fmla="*/ 6 w 107"/>
                <a:gd name="T5" fmla="*/ 170 h 362"/>
                <a:gd name="T6" fmla="*/ 12 w 107"/>
                <a:gd name="T7" fmla="*/ 278 h 362"/>
                <a:gd name="T8" fmla="*/ 13 w 107"/>
                <a:gd name="T9" fmla="*/ 296 h 362"/>
                <a:gd name="T10" fmla="*/ 44 w 107"/>
                <a:gd name="T11" fmla="*/ 361 h 362"/>
                <a:gd name="T12" fmla="*/ 75 w 107"/>
                <a:gd name="T13" fmla="*/ 345 h 362"/>
                <a:gd name="T14" fmla="*/ 89 w 107"/>
                <a:gd name="T15" fmla="*/ 249 h 362"/>
                <a:gd name="T16" fmla="*/ 91 w 107"/>
                <a:gd name="T17" fmla="*/ 215 h 362"/>
                <a:gd name="T18" fmla="*/ 100 w 107"/>
                <a:gd name="T19" fmla="*/ 132 h 362"/>
                <a:gd name="T20" fmla="*/ 78 w 107"/>
                <a:gd name="T21" fmla="*/ 16 h 362"/>
                <a:gd name="T22" fmla="*/ 0 w 107"/>
                <a:gd name="T23" fmla="*/ 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62">
                  <a:moveTo>
                    <a:pt x="0" y="62"/>
                  </a:moveTo>
                  <a:lnTo>
                    <a:pt x="3" y="134"/>
                  </a:lnTo>
                  <a:cubicBezTo>
                    <a:pt x="4" y="147"/>
                    <a:pt x="4" y="159"/>
                    <a:pt x="6" y="170"/>
                  </a:cubicBezTo>
                  <a:cubicBezTo>
                    <a:pt x="8" y="190"/>
                    <a:pt x="10" y="259"/>
                    <a:pt x="12" y="278"/>
                  </a:cubicBezTo>
                  <a:cubicBezTo>
                    <a:pt x="13" y="284"/>
                    <a:pt x="13" y="290"/>
                    <a:pt x="13" y="296"/>
                  </a:cubicBezTo>
                  <a:cubicBezTo>
                    <a:pt x="15" y="316"/>
                    <a:pt x="19" y="361"/>
                    <a:pt x="44" y="361"/>
                  </a:cubicBezTo>
                  <a:cubicBezTo>
                    <a:pt x="57" y="361"/>
                    <a:pt x="66" y="362"/>
                    <a:pt x="75" y="345"/>
                  </a:cubicBezTo>
                  <a:cubicBezTo>
                    <a:pt x="85" y="324"/>
                    <a:pt x="86" y="276"/>
                    <a:pt x="89" y="249"/>
                  </a:cubicBezTo>
                  <a:cubicBezTo>
                    <a:pt x="91" y="239"/>
                    <a:pt x="90" y="222"/>
                    <a:pt x="91" y="215"/>
                  </a:cubicBezTo>
                  <a:cubicBezTo>
                    <a:pt x="96" y="188"/>
                    <a:pt x="97" y="160"/>
                    <a:pt x="100" y="132"/>
                  </a:cubicBezTo>
                  <a:cubicBezTo>
                    <a:pt x="103" y="100"/>
                    <a:pt x="107" y="33"/>
                    <a:pt x="78" y="16"/>
                  </a:cubicBezTo>
                  <a:cubicBezTo>
                    <a:pt x="51" y="0"/>
                    <a:pt x="0" y="18"/>
                    <a:pt x="0"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 name="Freeform 212">
              <a:extLst>
                <a:ext uri="{FF2B5EF4-FFF2-40B4-BE49-F238E27FC236}">
                  <a16:creationId xmlns:a16="http://schemas.microsoft.com/office/drawing/2014/main" id="{62C16584-9078-A0D8-09F6-4A04DBB4A4A8}"/>
                </a:ext>
              </a:extLst>
            </p:cNvPr>
            <p:cNvSpPr>
              <a:spLocks/>
            </p:cNvSpPr>
            <p:nvPr/>
          </p:nvSpPr>
          <p:spPr bwMode="auto">
            <a:xfrm>
              <a:off x="4943476" y="4681538"/>
              <a:ext cx="49213" cy="66675"/>
            </a:xfrm>
            <a:custGeom>
              <a:avLst/>
              <a:gdLst>
                <a:gd name="T0" fmla="*/ 0 w 101"/>
                <a:gd name="T1" fmla="*/ 65 h 137"/>
                <a:gd name="T2" fmla="*/ 14 w 101"/>
                <a:gd name="T3" fmla="*/ 106 h 137"/>
                <a:gd name="T4" fmla="*/ 101 w 101"/>
                <a:gd name="T5" fmla="*/ 76 h 137"/>
                <a:gd name="T6" fmla="*/ 87 w 101"/>
                <a:gd name="T7" fmla="*/ 34 h 137"/>
                <a:gd name="T8" fmla="*/ 0 w 101"/>
                <a:gd name="T9" fmla="*/ 65 h 137"/>
              </a:gdLst>
              <a:ahLst/>
              <a:cxnLst>
                <a:cxn ang="0">
                  <a:pos x="T0" y="T1"/>
                </a:cxn>
                <a:cxn ang="0">
                  <a:pos x="T2" y="T3"/>
                </a:cxn>
                <a:cxn ang="0">
                  <a:pos x="T4" y="T5"/>
                </a:cxn>
                <a:cxn ang="0">
                  <a:pos x="T6" y="T7"/>
                </a:cxn>
                <a:cxn ang="0">
                  <a:pos x="T8" y="T9"/>
                </a:cxn>
              </a:cxnLst>
              <a:rect l="0" t="0" r="r" b="b"/>
              <a:pathLst>
                <a:path w="101" h="137">
                  <a:moveTo>
                    <a:pt x="0" y="65"/>
                  </a:moveTo>
                  <a:cubicBezTo>
                    <a:pt x="0" y="82"/>
                    <a:pt x="2" y="95"/>
                    <a:pt x="14" y="106"/>
                  </a:cubicBezTo>
                  <a:cubicBezTo>
                    <a:pt x="50" y="137"/>
                    <a:pt x="101" y="112"/>
                    <a:pt x="101" y="76"/>
                  </a:cubicBezTo>
                  <a:cubicBezTo>
                    <a:pt x="101" y="58"/>
                    <a:pt x="100" y="46"/>
                    <a:pt x="87" y="34"/>
                  </a:cubicBezTo>
                  <a:cubicBezTo>
                    <a:pt x="52" y="0"/>
                    <a:pt x="0" y="30"/>
                    <a:pt x="0"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3" name="Título 1">
            <a:extLst>
              <a:ext uri="{FF2B5EF4-FFF2-40B4-BE49-F238E27FC236}">
                <a16:creationId xmlns:a16="http://schemas.microsoft.com/office/drawing/2014/main" id="{F97044EA-7B50-351D-AFA3-2652063E277D}"/>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Receita total efetiva</a:t>
            </a:r>
          </a:p>
        </p:txBody>
      </p:sp>
      <p:grpSp>
        <p:nvGrpSpPr>
          <p:cNvPr id="14" name="Agrupar 13">
            <a:extLst>
              <a:ext uri="{FF2B5EF4-FFF2-40B4-BE49-F238E27FC236}">
                <a16:creationId xmlns:a16="http://schemas.microsoft.com/office/drawing/2014/main" id="{2F9DC95C-C21D-FFA4-F047-CDA91E2FFE6A}"/>
              </a:ext>
            </a:extLst>
          </p:cNvPr>
          <p:cNvGrpSpPr/>
          <p:nvPr/>
        </p:nvGrpSpPr>
        <p:grpSpPr>
          <a:xfrm>
            <a:off x="654537" y="680270"/>
            <a:ext cx="295465" cy="326243"/>
            <a:chOff x="12592050" y="3673475"/>
            <a:chExt cx="381000" cy="420688"/>
          </a:xfrm>
        </p:grpSpPr>
        <p:sp>
          <p:nvSpPr>
            <p:cNvPr id="15" name="Freeform 20">
              <a:extLst>
                <a:ext uri="{FF2B5EF4-FFF2-40B4-BE49-F238E27FC236}">
                  <a16:creationId xmlns:a16="http://schemas.microsoft.com/office/drawing/2014/main" id="{41ECADA0-D154-287F-27D6-1475B4768CC7}"/>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6" name="Freeform 21">
              <a:extLst>
                <a:ext uri="{FF2B5EF4-FFF2-40B4-BE49-F238E27FC236}">
                  <a16:creationId xmlns:a16="http://schemas.microsoft.com/office/drawing/2014/main" id="{658B2362-5A58-9DDE-B046-22346A7BED91}"/>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21" name="Imagem 20" descr="Fundo preto com letras vermelhas&#10;&#10;Descrição gerada automaticamente com confiança média">
            <a:extLst>
              <a:ext uri="{FF2B5EF4-FFF2-40B4-BE49-F238E27FC236}">
                <a16:creationId xmlns:a16="http://schemas.microsoft.com/office/drawing/2014/main" id="{2D1C50A0-8881-632C-0773-A4A45E586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1102" y="6053425"/>
            <a:ext cx="1213955" cy="630269"/>
          </a:xfrm>
          <a:prstGeom prst="rect">
            <a:avLst/>
          </a:prstGeom>
        </p:spPr>
      </p:pic>
    </p:spTree>
    <p:extLst>
      <p:ext uri="{BB962C8B-B14F-4D97-AF65-F5344CB8AC3E}">
        <p14:creationId xmlns:p14="http://schemas.microsoft.com/office/powerpoint/2010/main" val="43839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1">
            <a:extLst>
              <a:ext uri="{FF2B5EF4-FFF2-40B4-BE49-F238E27FC236}">
                <a16:creationId xmlns:a16="http://schemas.microsoft.com/office/drawing/2014/main" id="{F9E3EEDC-65B4-5AE2-AA1F-5011914C64C6}"/>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18</a:t>
            </a:fld>
            <a:endParaRPr lang="pt-BR" sz="1000" dirty="0">
              <a:solidFill>
                <a:schemeClr val="tx1">
                  <a:lumMod val="65000"/>
                  <a:lumOff val="35000"/>
                </a:schemeClr>
              </a:solidFill>
              <a:latin typeface="Montserrat" panose="00000500000000000000" pitchFamily="2" charset="0"/>
            </a:endParaRPr>
          </a:p>
        </p:txBody>
      </p:sp>
      <p:sp>
        <p:nvSpPr>
          <p:cNvPr id="8" name="Retângulo 7">
            <a:extLst>
              <a:ext uri="{FF2B5EF4-FFF2-40B4-BE49-F238E27FC236}">
                <a16:creationId xmlns:a16="http://schemas.microsoft.com/office/drawing/2014/main" id="{4EFC3C4D-D063-955F-97ED-41AEEBC7C2C2}"/>
              </a:ext>
            </a:extLst>
          </p:cNvPr>
          <p:cNvSpPr/>
          <p:nvPr/>
        </p:nvSpPr>
        <p:spPr>
          <a:xfrm>
            <a:off x="725941" y="4639563"/>
            <a:ext cx="10404056" cy="1486561"/>
          </a:xfrm>
          <a:prstGeom prst="rect">
            <a:avLst/>
          </a:prstGeom>
        </p:spPr>
        <p:txBody>
          <a:bodyPr wrap="square">
            <a:spAutoFit/>
          </a:bodyPr>
          <a:lstStyle/>
          <a:p>
            <a:pPr marL="533250" indent="-285750">
              <a:lnSpc>
                <a:spcPct val="90000"/>
              </a:lnSpc>
              <a:spcAft>
                <a:spcPts val="600"/>
              </a:spcAft>
              <a:buClr>
                <a:srgbClr val="FCA400"/>
              </a:buClr>
              <a:buFont typeface="Symbol" panose="05050102010706020507" pitchFamily="18" charset="2"/>
              <a:buChar char=""/>
            </a:pPr>
            <a:r>
              <a:rPr lang="pt-BR" sz="1200" b="1" dirty="0">
                <a:solidFill>
                  <a:schemeClr val="tx1">
                    <a:lumMod val="75000"/>
                    <a:lumOff val="25000"/>
                  </a:schemeClr>
                </a:solidFill>
                <a:latin typeface="Montserrat" panose="00000500000000000000"/>
                <a:cs typeface="Segoe UI" panose="020B0502040204020203" pitchFamily="34" charset="0"/>
              </a:rPr>
              <a:t>Receita Bruta de ICMS</a:t>
            </a:r>
            <a:r>
              <a:rPr lang="pt-BR" sz="1200" dirty="0">
                <a:solidFill>
                  <a:schemeClr val="tx1">
                    <a:lumMod val="75000"/>
                    <a:lumOff val="25000"/>
                  </a:schemeClr>
                </a:solidFill>
                <a:latin typeface="Montserrat" panose="00000500000000000000"/>
                <a:cs typeface="Segoe UI" panose="020B0502040204020203" pitchFamily="34" charset="0"/>
              </a:rPr>
              <a:t> de R$ 50,8 bilhões corresponde a um aumento nominal de R$ 6 bilhões (13%) </a:t>
            </a:r>
            <a:r>
              <a:rPr lang="pt-BR" sz="1200" i="1" dirty="0" err="1">
                <a:solidFill>
                  <a:schemeClr val="tx1">
                    <a:lumMod val="75000"/>
                    <a:lumOff val="25000"/>
                  </a:schemeClr>
                </a:solidFill>
                <a:latin typeface="Montserrat" panose="00000500000000000000"/>
                <a:cs typeface="Segoe UI" panose="020B0502040204020203" pitchFamily="34" charset="0"/>
              </a:rPr>
              <a:t>vs</a:t>
            </a:r>
            <a:r>
              <a:rPr lang="pt-BR" sz="1200" dirty="0">
                <a:solidFill>
                  <a:schemeClr val="tx1">
                    <a:lumMod val="75000"/>
                    <a:lumOff val="25000"/>
                  </a:schemeClr>
                </a:solidFill>
                <a:latin typeface="Montserrat" panose="00000500000000000000"/>
                <a:cs typeface="Segoe UI" panose="020B0502040204020203" pitchFamily="34" charset="0"/>
              </a:rPr>
              <a:t> 2023, em função de alterações na cobrança de ICMS sobre combustíveis e energia elétrica.</a:t>
            </a:r>
          </a:p>
          <a:p>
            <a:pPr marL="533250" indent="-285750">
              <a:lnSpc>
                <a:spcPct val="90000"/>
              </a:lnSpc>
              <a:spcAft>
                <a:spcPts val="600"/>
              </a:spcAft>
              <a:buClr>
                <a:srgbClr val="FCA400"/>
              </a:buClr>
              <a:buFont typeface="Symbol" panose="05050102010706020507" pitchFamily="18" charset="2"/>
              <a:buChar char=""/>
            </a:pPr>
            <a:r>
              <a:rPr lang="pt-BR" sz="1200" b="1" dirty="0">
                <a:solidFill>
                  <a:schemeClr val="tx1">
                    <a:lumMod val="75000"/>
                    <a:lumOff val="25000"/>
                  </a:schemeClr>
                </a:solidFill>
                <a:latin typeface="Montserrat" panose="00000500000000000000"/>
                <a:cs typeface="Segoe UI" panose="020B0502040204020203" pitchFamily="34" charset="0"/>
              </a:rPr>
              <a:t>Receita Patrimonial: </a:t>
            </a:r>
            <a:r>
              <a:rPr lang="pt-BR" sz="1200" dirty="0">
                <a:solidFill>
                  <a:schemeClr val="tx1">
                    <a:lumMod val="75000"/>
                    <a:lumOff val="25000"/>
                  </a:schemeClr>
                </a:solidFill>
                <a:latin typeface="Montserrat" panose="00000500000000000000"/>
                <a:cs typeface="Segoe UI" panose="020B0502040204020203" pitchFamily="34" charset="0"/>
              </a:rPr>
              <a:t>queda de 53%, explicadas por: </a:t>
            </a:r>
            <a:r>
              <a:rPr lang="pt-BR" sz="1200" dirty="0">
                <a:solidFill>
                  <a:schemeClr val="tx1">
                    <a:lumMod val="75000"/>
                    <a:lumOff val="25000"/>
                  </a:schemeClr>
                </a:solidFill>
                <a:latin typeface="Montserrat" panose="00000500000000000000"/>
              </a:rPr>
              <a:t>R$ 627 milhões são referentes ao reconhecimento de receitas de rendimentos do SIAC e R$ 1,4 bilhão a títulos de dividendos da Corsan, as duas operações ocorreram no 2023, sem efeito caixa.</a:t>
            </a:r>
          </a:p>
          <a:p>
            <a:pPr marL="533250" indent="-285750">
              <a:lnSpc>
                <a:spcPct val="90000"/>
              </a:lnSpc>
              <a:spcAft>
                <a:spcPts val="600"/>
              </a:spcAft>
              <a:buClr>
                <a:srgbClr val="FCA400"/>
              </a:buClr>
              <a:buFont typeface="Symbol" panose="05050102010706020507" pitchFamily="18" charset="2"/>
              <a:buChar char=""/>
            </a:pPr>
            <a:r>
              <a:rPr lang="pt-BR" sz="1200" b="1" dirty="0">
                <a:solidFill>
                  <a:schemeClr val="tx1">
                    <a:lumMod val="75000"/>
                    <a:lumOff val="25000"/>
                  </a:schemeClr>
                </a:solidFill>
                <a:latin typeface="Montserrat" panose="00000500000000000000"/>
                <a:cs typeface="Segoe UI" panose="020B0502040204020203" pitchFamily="34" charset="0"/>
              </a:rPr>
              <a:t>Receitas de Contribuições: </a:t>
            </a:r>
            <a:r>
              <a:rPr lang="pt-BR" sz="1200" dirty="0">
                <a:solidFill>
                  <a:schemeClr val="tx1">
                    <a:lumMod val="75000"/>
                    <a:lumOff val="25000"/>
                  </a:schemeClr>
                </a:solidFill>
                <a:latin typeface="Montserrat" panose="00000500000000000000"/>
                <a:cs typeface="Segoe UI" panose="020B0502040204020203" pitchFamily="34" charset="0"/>
              </a:rPr>
              <a:t>aumentos principalmente em razão das alterações no IPE Saúde.</a:t>
            </a:r>
            <a:endParaRPr lang="pt-BR" sz="1200" b="1" dirty="0">
              <a:solidFill>
                <a:schemeClr val="tx1">
                  <a:lumMod val="75000"/>
                  <a:lumOff val="25000"/>
                </a:schemeClr>
              </a:solidFill>
              <a:latin typeface="Montserrat" panose="00000500000000000000"/>
              <a:cs typeface="Segoe UI" panose="020B0502040204020203" pitchFamily="34" charset="0"/>
            </a:endParaRPr>
          </a:p>
          <a:p>
            <a:pPr marL="533250" indent="-285750">
              <a:lnSpc>
                <a:spcPct val="90000"/>
              </a:lnSpc>
              <a:spcAft>
                <a:spcPts val="600"/>
              </a:spcAft>
              <a:buClr>
                <a:srgbClr val="FCA400"/>
              </a:buClr>
              <a:buFont typeface="Symbol" panose="05050102010706020507" pitchFamily="18" charset="2"/>
              <a:buChar char=""/>
            </a:pPr>
            <a:r>
              <a:rPr lang="pt-BR" sz="1200" b="1" dirty="0">
                <a:solidFill>
                  <a:schemeClr val="tx1">
                    <a:lumMod val="75000"/>
                    <a:lumOff val="25000"/>
                  </a:schemeClr>
                </a:solidFill>
                <a:latin typeface="Montserrat" panose="00000500000000000000"/>
                <a:cs typeface="Segoe UI" panose="020B0502040204020203" pitchFamily="34" charset="0"/>
              </a:rPr>
              <a:t>Receita de Capital:</a:t>
            </a:r>
            <a:r>
              <a:rPr lang="pt-BR" sz="1200" b="1" dirty="0">
                <a:solidFill>
                  <a:schemeClr val="tx1">
                    <a:lumMod val="75000"/>
                    <a:lumOff val="25000"/>
                  </a:schemeClr>
                </a:solidFill>
                <a:latin typeface="Montserrat" panose="00000500000000000000"/>
                <a:cs typeface="Verdana"/>
              </a:rPr>
              <a:t> </a:t>
            </a:r>
            <a:r>
              <a:rPr lang="pt-BR" sz="1200" dirty="0">
                <a:solidFill>
                  <a:schemeClr val="tx1">
                    <a:lumMod val="75000"/>
                    <a:lumOff val="25000"/>
                  </a:schemeClr>
                </a:solidFill>
                <a:latin typeface="Montserrat" panose="00000500000000000000"/>
                <a:cs typeface="Verdana"/>
              </a:rPr>
              <a:t>privatização da Corsan (R$ 4,0 bilhões em 2023) e em 2024 receita de operação de crédito Pró-Sustentabilidade (pagamento de precatórios) de R$ 1,1 bilhão.</a:t>
            </a:r>
          </a:p>
        </p:txBody>
      </p:sp>
      <p:graphicFrame>
        <p:nvGraphicFramePr>
          <p:cNvPr id="7" name="Tabela 6">
            <a:extLst>
              <a:ext uri="{FF2B5EF4-FFF2-40B4-BE49-F238E27FC236}">
                <a16:creationId xmlns:a16="http://schemas.microsoft.com/office/drawing/2014/main" id="{0B5FF683-C1BC-EB69-CF83-5F9613FB7EFA}"/>
              </a:ext>
            </a:extLst>
          </p:cNvPr>
          <p:cNvGraphicFramePr>
            <a:graphicFrameLocks noGrp="1"/>
          </p:cNvGraphicFramePr>
          <p:nvPr>
            <p:extLst>
              <p:ext uri="{D42A27DB-BD31-4B8C-83A1-F6EECF244321}">
                <p14:modId xmlns:p14="http://schemas.microsoft.com/office/powerpoint/2010/main" val="1205287587"/>
              </p:ext>
            </p:extLst>
          </p:nvPr>
        </p:nvGraphicFramePr>
        <p:xfrm>
          <a:off x="1066799" y="1379084"/>
          <a:ext cx="10134602" cy="3021465"/>
        </p:xfrm>
        <a:graphic>
          <a:graphicData uri="http://schemas.openxmlformats.org/drawingml/2006/table">
            <a:tbl>
              <a:tblPr/>
              <a:tblGrid>
                <a:gridCol w="6397437">
                  <a:extLst>
                    <a:ext uri="{9D8B030D-6E8A-4147-A177-3AD203B41FA5}">
                      <a16:colId xmlns:a16="http://schemas.microsoft.com/office/drawing/2014/main" val="4237657055"/>
                    </a:ext>
                  </a:extLst>
                </a:gridCol>
                <a:gridCol w="1287385">
                  <a:extLst>
                    <a:ext uri="{9D8B030D-6E8A-4147-A177-3AD203B41FA5}">
                      <a16:colId xmlns:a16="http://schemas.microsoft.com/office/drawing/2014/main" val="1760667617"/>
                    </a:ext>
                  </a:extLst>
                </a:gridCol>
                <a:gridCol w="1037406">
                  <a:extLst>
                    <a:ext uri="{9D8B030D-6E8A-4147-A177-3AD203B41FA5}">
                      <a16:colId xmlns:a16="http://schemas.microsoft.com/office/drawing/2014/main" val="2976474278"/>
                    </a:ext>
                  </a:extLst>
                </a:gridCol>
                <a:gridCol w="724935">
                  <a:extLst>
                    <a:ext uri="{9D8B030D-6E8A-4147-A177-3AD203B41FA5}">
                      <a16:colId xmlns:a16="http://schemas.microsoft.com/office/drawing/2014/main" val="4200923291"/>
                    </a:ext>
                  </a:extLst>
                </a:gridCol>
                <a:gridCol w="687439">
                  <a:extLst>
                    <a:ext uri="{9D8B030D-6E8A-4147-A177-3AD203B41FA5}">
                      <a16:colId xmlns:a16="http://schemas.microsoft.com/office/drawing/2014/main" val="1260704905"/>
                    </a:ext>
                  </a:extLst>
                </a:gridCol>
              </a:tblGrid>
              <a:tr h="301150">
                <a:tc>
                  <a:txBody>
                    <a:bodyPr/>
                    <a:lstStyle/>
                    <a:p>
                      <a:pPr algn="l" rtl="0" fontAlgn="b"/>
                      <a:r>
                        <a:rPr lang="pt-BR" sz="1000" b="0" i="0" u="none" strike="noStrike" dirty="0">
                          <a:solidFill>
                            <a:schemeClr val="tx1">
                              <a:lumMod val="75000"/>
                              <a:lumOff val="25000"/>
                            </a:schemeClr>
                          </a:solidFill>
                          <a:effectLst/>
                          <a:latin typeface="Montserrat" panose="00000500000000000000" pitchFamily="2" charset="0"/>
                        </a:rPr>
                        <a:t>Valores em R$ bilhões</a:t>
                      </a:r>
                    </a:p>
                  </a:txBody>
                  <a:tcPr marL="18386" marR="2043"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ctr"/>
                      <a:r>
                        <a:rPr lang="pt-BR" sz="1400" b="1" i="0" u="none" strike="noStrike" dirty="0">
                          <a:solidFill>
                            <a:schemeClr val="bg1"/>
                          </a:solidFill>
                          <a:effectLst/>
                          <a:latin typeface="Montserrat" panose="00000500000000000000" pitchFamily="2" charset="0"/>
                        </a:rPr>
                        <a:t>2024</a:t>
                      </a:r>
                    </a:p>
                  </a:txBody>
                  <a:tcPr marL="2043" marR="2043"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A400"/>
                    </a:solidFill>
                  </a:tcPr>
                </a:tc>
                <a:tc>
                  <a:txBody>
                    <a:bodyPr/>
                    <a:lstStyle/>
                    <a:p>
                      <a:pPr algn="ctr" rtl="0" fontAlgn="ctr"/>
                      <a:r>
                        <a:rPr lang="pt-BR" sz="1400" b="1" i="0" u="none" strike="noStrike" dirty="0">
                          <a:solidFill>
                            <a:schemeClr val="bg1"/>
                          </a:solidFill>
                          <a:effectLst/>
                          <a:latin typeface="Montserrat" panose="00000500000000000000" pitchFamily="2" charset="0"/>
                        </a:rPr>
                        <a:t>2023</a:t>
                      </a:r>
                    </a:p>
                  </a:txBody>
                  <a:tcPr marL="2043" marR="2043"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A400"/>
                    </a:solidFill>
                  </a:tcPr>
                </a:tc>
                <a:tc>
                  <a:txBody>
                    <a:bodyPr/>
                    <a:lstStyle/>
                    <a:p>
                      <a:pPr algn="ctr" rtl="0" fontAlgn="ctr"/>
                      <a:r>
                        <a:rPr lang="pt-BR" sz="14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a:t>
                      </a:r>
                      <a:r>
                        <a:rPr lang="pt-BR" sz="1400" b="1" i="0" u="none" strike="noStrike" dirty="0">
                          <a:solidFill>
                            <a:schemeClr val="bg1"/>
                          </a:solidFill>
                          <a:effectLst/>
                          <a:latin typeface="Montserrat" panose="00000500000000000000" pitchFamily="2" charset="0"/>
                        </a:rPr>
                        <a:t> R$</a:t>
                      </a:r>
                    </a:p>
                  </a:txBody>
                  <a:tcPr marL="2043" marR="2043"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A400"/>
                    </a:solidFill>
                  </a:tcPr>
                </a:tc>
                <a:tc>
                  <a:txBody>
                    <a:bodyPr/>
                    <a:lstStyle/>
                    <a:p>
                      <a:pPr algn="ctr" rtl="0" fontAlgn="ctr"/>
                      <a:r>
                        <a:rPr lang="pt-BR" sz="14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a:t>
                      </a:r>
                      <a:r>
                        <a:rPr lang="pt-BR" sz="1400" b="1" i="0" u="none" strike="noStrike" dirty="0">
                          <a:solidFill>
                            <a:schemeClr val="bg1"/>
                          </a:solidFill>
                          <a:effectLst/>
                          <a:latin typeface="Montserrat" panose="00000500000000000000" pitchFamily="2" charset="0"/>
                        </a:rPr>
                        <a:t> %</a:t>
                      </a:r>
                    </a:p>
                  </a:txBody>
                  <a:tcPr marL="2043" marR="2043"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A400"/>
                    </a:solidFill>
                  </a:tcPr>
                </a:tc>
                <a:extLst>
                  <a:ext uri="{0D108BD9-81ED-4DB2-BD59-A6C34878D82A}">
                    <a16:rowId xmlns:a16="http://schemas.microsoft.com/office/drawing/2014/main" val="3218131704"/>
                  </a:ext>
                </a:extLst>
              </a:tr>
              <a:tr h="393890">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RECEITAS CORRENTES (exceto </a:t>
                      </a:r>
                      <a:r>
                        <a:rPr lang="pt-BR" sz="1400" b="1" i="0" u="none" strike="noStrike" dirty="0" err="1">
                          <a:solidFill>
                            <a:schemeClr val="tx1">
                              <a:lumMod val="75000"/>
                              <a:lumOff val="25000"/>
                            </a:schemeClr>
                          </a:solidFill>
                          <a:effectLst/>
                          <a:latin typeface="Montserrat" panose="00000500000000000000" pitchFamily="2" charset="0"/>
                        </a:rPr>
                        <a:t>intraorçamentárias</a:t>
                      </a:r>
                      <a:r>
                        <a:rPr lang="pt-BR" sz="1400" b="1" i="0" u="none" strike="noStrike" dirty="0">
                          <a:solidFill>
                            <a:schemeClr val="tx1">
                              <a:lumMod val="75000"/>
                              <a:lumOff val="25000"/>
                            </a:schemeClr>
                          </a:solidFill>
                          <a:effectLst/>
                          <a:latin typeface="Montserrat" panose="00000500000000000000" pitchFamily="2" charset="0"/>
                        </a:rPr>
                        <a:t>)</a:t>
                      </a:r>
                    </a:p>
                  </a:txBody>
                  <a:tcPr marL="180000" marR="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64,1</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60,6</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3,5</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6%</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615537952"/>
                  </a:ext>
                </a:extLst>
              </a:tr>
              <a:tr h="361019">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RECEITA TRIBUTÁRIA LÍQUIDA</a:t>
                      </a:r>
                    </a:p>
                  </a:txBody>
                  <a:tcPr marL="180000" marR="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40,5</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36,5</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4,1</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11%</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35756297"/>
                  </a:ext>
                </a:extLst>
              </a:tr>
              <a:tr h="346660">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CONTRIBUIÇÕES</a:t>
                      </a:r>
                    </a:p>
                  </a:txBody>
                  <a:tcPr marL="180000" marR="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6,0</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5,5</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0,5</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9%</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818685070"/>
                  </a:ext>
                </a:extLst>
              </a:tr>
              <a:tr h="301150">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RECEITA PATRIMONIAL</a:t>
                      </a:r>
                    </a:p>
                  </a:txBody>
                  <a:tcPr marL="180000" marR="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1,9</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4,1</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-2,2</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-53%</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56787190"/>
                  </a:ext>
                </a:extLst>
              </a:tr>
              <a:tr h="451099">
                <a:tc>
                  <a:txBody>
                    <a:bodyPr/>
                    <a:lstStyle/>
                    <a:p>
                      <a:pPr algn="l" rtl="0" fontAlgn="ctr"/>
                      <a:r>
                        <a:rPr lang="pt-BR" sz="1400" b="1" i="0" u="none" strike="noStrike">
                          <a:solidFill>
                            <a:schemeClr val="tx1">
                              <a:lumMod val="75000"/>
                              <a:lumOff val="25000"/>
                            </a:schemeClr>
                          </a:solidFill>
                          <a:effectLst/>
                          <a:latin typeface="Montserrat" panose="00000500000000000000" pitchFamily="2" charset="0"/>
                        </a:rPr>
                        <a:t>TRANSFERÊNCIAS CORRENTES LÍQUIDAS</a:t>
                      </a:r>
                    </a:p>
                  </a:txBody>
                  <a:tcPr marL="180000" marR="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13,6</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12,9</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0,7</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6%</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153794611"/>
                  </a:ext>
                </a:extLst>
              </a:tr>
              <a:tr h="325826">
                <a:tc>
                  <a:txBody>
                    <a:bodyPr/>
                    <a:lstStyle/>
                    <a:p>
                      <a:pPr algn="l" rtl="0" fontAlgn="ctr"/>
                      <a:r>
                        <a:rPr lang="pt-BR" sz="1400" b="1" i="0" u="none" strike="noStrike">
                          <a:solidFill>
                            <a:schemeClr val="tx1">
                              <a:lumMod val="75000"/>
                              <a:lumOff val="25000"/>
                            </a:schemeClr>
                          </a:solidFill>
                          <a:effectLst/>
                          <a:latin typeface="Montserrat" panose="00000500000000000000" pitchFamily="2" charset="0"/>
                        </a:rPr>
                        <a:t>DEMAIS RECEITAS CORRENTES</a:t>
                      </a:r>
                    </a:p>
                  </a:txBody>
                  <a:tcPr marL="180000" marR="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2,1</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1,7</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0,4</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24%</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96983419"/>
                  </a:ext>
                </a:extLst>
              </a:tr>
              <a:tr h="301150">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RECEITAS DE CAPITAL</a:t>
                      </a:r>
                    </a:p>
                  </a:txBody>
                  <a:tcPr marL="180000" marR="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1,5</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4,3</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-2,8</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-66%</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466717828"/>
                  </a:ext>
                </a:extLst>
              </a:tr>
              <a:tr h="239521">
                <a:tc>
                  <a:txBody>
                    <a:bodyPr/>
                    <a:lstStyle/>
                    <a:p>
                      <a:pPr algn="l" rtl="0" fontAlgn="ctr"/>
                      <a:r>
                        <a:rPr lang="pt-BR" sz="1400" b="1" i="0" u="none" strike="noStrike" dirty="0">
                          <a:solidFill>
                            <a:schemeClr val="bg1"/>
                          </a:solidFill>
                          <a:effectLst/>
                          <a:latin typeface="Montserrat" panose="00000500000000000000" pitchFamily="2" charset="0"/>
                        </a:rPr>
                        <a:t>RECEITAS TOTAIS  EFETIVAS</a:t>
                      </a:r>
                    </a:p>
                  </a:txBody>
                  <a:tcPr marL="180000" marR="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2626"/>
                    </a:solidFill>
                  </a:tcPr>
                </a:tc>
                <a:tc>
                  <a:txBody>
                    <a:bodyPr/>
                    <a:lstStyle/>
                    <a:p>
                      <a:pPr algn="r" rtl="0" fontAlgn="ctr"/>
                      <a:r>
                        <a:rPr lang="pt-BR" sz="1400" b="1" i="0" u="none" strike="noStrike">
                          <a:solidFill>
                            <a:schemeClr val="bg1"/>
                          </a:solidFill>
                          <a:effectLst/>
                          <a:latin typeface="Montserrat" panose="00000500000000000000" pitchFamily="2" charset="0"/>
                        </a:rPr>
                        <a:t>65,6</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2626"/>
                    </a:solidFill>
                  </a:tcPr>
                </a:tc>
                <a:tc>
                  <a:txBody>
                    <a:bodyPr/>
                    <a:lstStyle/>
                    <a:p>
                      <a:pPr algn="r" rtl="0" fontAlgn="ctr"/>
                      <a:r>
                        <a:rPr lang="pt-BR" sz="1400" b="1" i="0" u="none" strike="noStrike">
                          <a:solidFill>
                            <a:schemeClr val="bg1"/>
                          </a:solidFill>
                          <a:effectLst/>
                          <a:latin typeface="Montserrat" panose="00000500000000000000" pitchFamily="2" charset="0"/>
                        </a:rPr>
                        <a:t>64,9</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2626"/>
                    </a:solidFill>
                  </a:tcPr>
                </a:tc>
                <a:tc>
                  <a:txBody>
                    <a:bodyPr/>
                    <a:lstStyle/>
                    <a:p>
                      <a:pPr algn="r" rtl="0" fontAlgn="ctr"/>
                      <a:r>
                        <a:rPr lang="pt-BR" sz="1400" b="1" i="0" u="none" strike="noStrike">
                          <a:solidFill>
                            <a:schemeClr val="bg1"/>
                          </a:solidFill>
                          <a:effectLst/>
                          <a:latin typeface="Montserrat" panose="00000500000000000000" pitchFamily="2" charset="0"/>
                        </a:rPr>
                        <a:t>0,7</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2626"/>
                    </a:solidFill>
                  </a:tcPr>
                </a:tc>
                <a:tc>
                  <a:txBody>
                    <a:bodyPr/>
                    <a:lstStyle/>
                    <a:p>
                      <a:pPr algn="r" rtl="0" fontAlgn="ctr"/>
                      <a:r>
                        <a:rPr lang="pt-BR" sz="1400" b="1" i="0" u="none" strike="noStrike" dirty="0">
                          <a:solidFill>
                            <a:schemeClr val="bg1"/>
                          </a:solidFill>
                          <a:effectLst/>
                          <a:latin typeface="Montserrat" panose="00000500000000000000" pitchFamily="2" charset="0"/>
                        </a:rPr>
                        <a:t>1%</a:t>
                      </a:r>
                    </a:p>
                  </a:txBody>
                  <a:tcPr marL="0" marR="180000" marT="20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2626"/>
                    </a:solidFill>
                  </a:tcPr>
                </a:tc>
                <a:extLst>
                  <a:ext uri="{0D108BD9-81ED-4DB2-BD59-A6C34878D82A}">
                    <a16:rowId xmlns:a16="http://schemas.microsoft.com/office/drawing/2014/main" val="2710002890"/>
                  </a:ext>
                </a:extLst>
              </a:tr>
            </a:tbl>
          </a:graphicData>
        </a:graphic>
      </p:graphicFrame>
      <p:sp>
        <p:nvSpPr>
          <p:cNvPr id="5" name="Título 1">
            <a:extLst>
              <a:ext uri="{FF2B5EF4-FFF2-40B4-BE49-F238E27FC236}">
                <a16:creationId xmlns:a16="http://schemas.microsoft.com/office/drawing/2014/main" id="{ADBE2B73-01BD-1E93-5792-2A3AF84F249C}"/>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Receita total efetiva</a:t>
            </a:r>
          </a:p>
        </p:txBody>
      </p:sp>
      <p:grpSp>
        <p:nvGrpSpPr>
          <p:cNvPr id="6" name="Agrupar 5">
            <a:extLst>
              <a:ext uri="{FF2B5EF4-FFF2-40B4-BE49-F238E27FC236}">
                <a16:creationId xmlns:a16="http://schemas.microsoft.com/office/drawing/2014/main" id="{E2BCCC27-59EB-1538-9B16-B028AA448FF9}"/>
              </a:ext>
            </a:extLst>
          </p:cNvPr>
          <p:cNvGrpSpPr/>
          <p:nvPr/>
        </p:nvGrpSpPr>
        <p:grpSpPr>
          <a:xfrm>
            <a:off x="654537" y="680270"/>
            <a:ext cx="295465" cy="326243"/>
            <a:chOff x="12592050" y="3673475"/>
            <a:chExt cx="381000" cy="420688"/>
          </a:xfrm>
        </p:grpSpPr>
        <p:sp>
          <p:nvSpPr>
            <p:cNvPr id="9" name="Freeform 20">
              <a:extLst>
                <a:ext uri="{FF2B5EF4-FFF2-40B4-BE49-F238E27FC236}">
                  <a16:creationId xmlns:a16="http://schemas.microsoft.com/office/drawing/2014/main" id="{4C000814-8AF9-D93E-4299-940B94982877}"/>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0" name="Freeform 21">
              <a:extLst>
                <a:ext uri="{FF2B5EF4-FFF2-40B4-BE49-F238E27FC236}">
                  <a16:creationId xmlns:a16="http://schemas.microsoft.com/office/drawing/2014/main" id="{7B8D6992-8AD0-7616-7AFC-B335E0377608}"/>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11" name="Imagem 10" descr="Imagem de desenho animado&#10;&#10;Descrição gerada automaticamente com confiança média">
            <a:extLst>
              <a:ext uri="{FF2B5EF4-FFF2-40B4-BE49-F238E27FC236}">
                <a16:creationId xmlns:a16="http://schemas.microsoft.com/office/drawing/2014/main" id="{FC19C92A-53FF-BBB8-D275-18FC8D1DF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Tree>
    <p:extLst>
      <p:ext uri="{BB962C8B-B14F-4D97-AF65-F5344CB8AC3E}">
        <p14:creationId xmlns:p14="http://schemas.microsoft.com/office/powerpoint/2010/main" val="301146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m 56">
            <a:extLst>
              <a:ext uri="{FF2B5EF4-FFF2-40B4-BE49-F238E27FC236}">
                <a16:creationId xmlns:a16="http://schemas.microsoft.com/office/drawing/2014/main" id="{FB10CC1F-8C80-D216-9CB9-71A92B15E9A3}"/>
              </a:ext>
            </a:extLst>
          </p:cNvPr>
          <p:cNvPicPr/>
          <p:nvPr/>
        </p:nvPicPr>
        <p:blipFill>
          <a:blip r:embed="rId2" cstate="print"/>
          <a:stretch/>
        </p:blipFill>
        <p:spPr>
          <a:xfrm>
            <a:off x="200964" y="6605288"/>
            <a:ext cx="726017" cy="151292"/>
          </a:xfrm>
          <a:prstGeom prst="rect">
            <a:avLst/>
          </a:prstGeom>
          <a:ln>
            <a:noFill/>
          </a:ln>
        </p:spPr>
      </p:pic>
      <p:sp>
        <p:nvSpPr>
          <p:cNvPr id="2" name="Espaço Reservado para Número de Slide 1">
            <a:extLst>
              <a:ext uri="{FF2B5EF4-FFF2-40B4-BE49-F238E27FC236}">
                <a16:creationId xmlns:a16="http://schemas.microsoft.com/office/drawing/2014/main" id="{D9071BA5-DCE2-C6FD-6231-DCA9D5839532}"/>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19</a:t>
            </a:fld>
            <a:endParaRPr lang="pt-BR" sz="1000" dirty="0">
              <a:solidFill>
                <a:schemeClr val="tx1">
                  <a:lumMod val="65000"/>
                  <a:lumOff val="35000"/>
                </a:schemeClr>
              </a:solidFill>
              <a:latin typeface="Montserrat" panose="00000500000000000000" pitchFamily="2" charset="0"/>
            </a:endParaRPr>
          </a:p>
        </p:txBody>
      </p:sp>
      <p:sp>
        <p:nvSpPr>
          <p:cNvPr id="27" name="Retângulo 26">
            <a:extLst>
              <a:ext uri="{FF2B5EF4-FFF2-40B4-BE49-F238E27FC236}">
                <a16:creationId xmlns:a16="http://schemas.microsoft.com/office/drawing/2014/main" id="{03539CDC-E788-8FE3-1E81-62152F220DEE}"/>
              </a:ext>
            </a:extLst>
          </p:cNvPr>
          <p:cNvSpPr/>
          <p:nvPr/>
        </p:nvSpPr>
        <p:spPr>
          <a:xfrm>
            <a:off x="8242439" y="3375265"/>
            <a:ext cx="3159420" cy="1015663"/>
          </a:xfrm>
          <a:prstGeom prst="rect">
            <a:avLst/>
          </a:prstGeom>
        </p:spPr>
        <p:txBody>
          <a:bodyPr wrap="square" lIns="91440" tIns="45720" rIns="91440" bIns="45720" anchor="t">
            <a:spAutoFit/>
          </a:bodyPr>
          <a:lstStyle/>
          <a:p>
            <a:pPr algn="ctr"/>
            <a:r>
              <a:rPr lang="pt-BR" sz="1200" b="1" dirty="0">
                <a:solidFill>
                  <a:schemeClr val="tx1">
                    <a:lumMod val="75000"/>
                    <a:lumOff val="25000"/>
                  </a:schemeClr>
                </a:solidFill>
                <a:latin typeface="Montserrat"/>
                <a:cs typeface="Segoe UI"/>
              </a:rPr>
              <a:t>Apesar do crescimento em relação a 2023, a receita corrigida pelo IPCA ainda é inferior a 2021, portanto os impactos da LC 194/2022 ainda não foram recuperados.</a:t>
            </a:r>
          </a:p>
        </p:txBody>
      </p:sp>
      <p:sp>
        <p:nvSpPr>
          <p:cNvPr id="37" name="Retângulo 36">
            <a:extLst>
              <a:ext uri="{FF2B5EF4-FFF2-40B4-BE49-F238E27FC236}">
                <a16:creationId xmlns:a16="http://schemas.microsoft.com/office/drawing/2014/main" id="{73AD86F5-2718-AA9A-6A8C-BFC754AE2BD0}"/>
              </a:ext>
            </a:extLst>
          </p:cNvPr>
          <p:cNvSpPr/>
          <p:nvPr/>
        </p:nvSpPr>
        <p:spPr>
          <a:xfrm>
            <a:off x="8246256" y="2017419"/>
            <a:ext cx="3151787" cy="1015663"/>
          </a:xfrm>
          <a:prstGeom prst="rect">
            <a:avLst/>
          </a:prstGeom>
        </p:spPr>
        <p:txBody>
          <a:bodyPr wrap="square" lIns="91440" tIns="45720" rIns="91440" bIns="45720" anchor="t">
            <a:spAutoFit/>
          </a:bodyPr>
          <a:lstStyle/>
          <a:p>
            <a:pPr algn="ctr"/>
            <a:r>
              <a:rPr lang="pt-BR" sz="1200" b="1" dirty="0">
                <a:solidFill>
                  <a:schemeClr val="tx1">
                    <a:lumMod val="75000"/>
                    <a:lumOff val="25000"/>
                  </a:schemeClr>
                </a:solidFill>
                <a:latin typeface="Montserrat"/>
                <a:cs typeface="Segoe UI"/>
              </a:rPr>
              <a:t>Aumento é reflexo principalmente da implantação das alíquotas ad rem para os combustíveis e reinclusão da TUST/TUSD na base de cálculo da energia elétrica</a:t>
            </a:r>
          </a:p>
        </p:txBody>
      </p:sp>
      <p:cxnSp>
        <p:nvCxnSpPr>
          <p:cNvPr id="3" name="Conector reto 2">
            <a:extLst>
              <a:ext uri="{FF2B5EF4-FFF2-40B4-BE49-F238E27FC236}">
                <a16:creationId xmlns:a16="http://schemas.microsoft.com/office/drawing/2014/main" id="{7A549BA8-BB69-E49B-2242-23841C04C2F5}"/>
              </a:ext>
            </a:extLst>
          </p:cNvPr>
          <p:cNvCxnSpPr>
            <a:cxnSpLocks/>
          </p:cNvCxnSpPr>
          <p:nvPr/>
        </p:nvCxnSpPr>
        <p:spPr>
          <a:xfrm>
            <a:off x="8436149" y="3198942"/>
            <a:ext cx="2772000" cy="0"/>
          </a:xfrm>
          <a:prstGeom prst="line">
            <a:avLst/>
          </a:prstGeom>
          <a:ln w="22225">
            <a:solidFill>
              <a:srgbClr val="FCA40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graphicFrame>
        <p:nvGraphicFramePr>
          <p:cNvPr id="8" name="Tabela 7">
            <a:extLst>
              <a:ext uri="{FF2B5EF4-FFF2-40B4-BE49-F238E27FC236}">
                <a16:creationId xmlns:a16="http://schemas.microsoft.com/office/drawing/2014/main" id="{A7B26C58-030B-A02C-C3EB-81E35FCDC83F}"/>
              </a:ext>
            </a:extLst>
          </p:cNvPr>
          <p:cNvGraphicFramePr>
            <a:graphicFrameLocks noGrp="1"/>
          </p:cNvGraphicFramePr>
          <p:nvPr>
            <p:extLst>
              <p:ext uri="{D42A27DB-BD31-4B8C-83A1-F6EECF244321}">
                <p14:modId xmlns:p14="http://schemas.microsoft.com/office/powerpoint/2010/main" val="970656679"/>
              </p:ext>
            </p:extLst>
          </p:nvPr>
        </p:nvGraphicFramePr>
        <p:xfrm>
          <a:off x="1026203" y="1353578"/>
          <a:ext cx="6593797" cy="4605804"/>
        </p:xfrm>
        <a:graphic>
          <a:graphicData uri="http://schemas.openxmlformats.org/drawingml/2006/table">
            <a:tbl>
              <a:tblPr/>
              <a:tblGrid>
                <a:gridCol w="4085236">
                  <a:extLst>
                    <a:ext uri="{9D8B030D-6E8A-4147-A177-3AD203B41FA5}">
                      <a16:colId xmlns:a16="http://schemas.microsoft.com/office/drawing/2014/main" val="1803254692"/>
                    </a:ext>
                  </a:extLst>
                </a:gridCol>
                <a:gridCol w="836187">
                  <a:extLst>
                    <a:ext uri="{9D8B030D-6E8A-4147-A177-3AD203B41FA5}">
                      <a16:colId xmlns:a16="http://schemas.microsoft.com/office/drawing/2014/main" val="2416422389"/>
                    </a:ext>
                  </a:extLst>
                </a:gridCol>
                <a:gridCol w="836187">
                  <a:extLst>
                    <a:ext uri="{9D8B030D-6E8A-4147-A177-3AD203B41FA5}">
                      <a16:colId xmlns:a16="http://schemas.microsoft.com/office/drawing/2014/main" val="1454757484"/>
                    </a:ext>
                  </a:extLst>
                </a:gridCol>
                <a:gridCol w="836187">
                  <a:extLst>
                    <a:ext uri="{9D8B030D-6E8A-4147-A177-3AD203B41FA5}">
                      <a16:colId xmlns:a16="http://schemas.microsoft.com/office/drawing/2014/main" val="2651693807"/>
                    </a:ext>
                  </a:extLst>
                </a:gridCol>
              </a:tblGrid>
              <a:tr h="328986">
                <a:tc>
                  <a:txBody>
                    <a:bodyPr/>
                    <a:lstStyle/>
                    <a:p>
                      <a:pPr algn="l" rtl="0" fontAlgn="ctr"/>
                      <a:r>
                        <a:rPr lang="pt-BR" sz="1400" b="1" i="0" u="none" strike="noStrike" dirty="0">
                          <a:solidFill>
                            <a:srgbClr val="FFFFFF"/>
                          </a:solidFill>
                          <a:effectLst/>
                          <a:latin typeface="Montserrat" panose="00000500000000000000" pitchFamily="2" charset="0"/>
                        </a:rPr>
                        <a:t>Variação Nominal do ICMS</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solidFill>
                      <a:srgbClr val="FCA400"/>
                    </a:solidFill>
                  </a:tcPr>
                </a:tc>
                <a:tc>
                  <a:txBody>
                    <a:bodyPr/>
                    <a:lstStyle/>
                    <a:p>
                      <a:pPr algn="r" rtl="0" fontAlgn="ctr"/>
                      <a:r>
                        <a:rPr lang="pt-BR" sz="1400" b="1" i="0" u="none" strike="noStrike" dirty="0">
                          <a:solidFill>
                            <a:srgbClr val="FFFFFF"/>
                          </a:solidFill>
                          <a:effectLst/>
                          <a:latin typeface="Montserrat" panose="00000500000000000000" pitchFamily="2" charset="0"/>
                        </a:rPr>
                        <a:t>2024</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CA400"/>
                    </a:solidFill>
                  </a:tcPr>
                </a:tc>
                <a:tc>
                  <a:txBody>
                    <a:bodyPr/>
                    <a:lstStyle/>
                    <a:p>
                      <a:pPr algn="r" rtl="0" fontAlgn="ctr"/>
                      <a:r>
                        <a:rPr lang="pt-BR" sz="1400" b="1" i="0" u="none" strike="noStrike" dirty="0">
                          <a:solidFill>
                            <a:srgbClr val="FFFFFF"/>
                          </a:solidFill>
                          <a:effectLst/>
                          <a:latin typeface="Montserrat" panose="00000500000000000000" pitchFamily="2" charset="0"/>
                        </a:rPr>
                        <a:t>2023</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CA400"/>
                    </a:solidFill>
                  </a:tcPr>
                </a:tc>
                <a:tc>
                  <a:txBody>
                    <a:bodyPr/>
                    <a:lstStyle/>
                    <a:p>
                      <a:pPr algn="r" rtl="0" fontAlgn="ctr"/>
                      <a:r>
                        <a:rPr lang="pt-BR" sz="1400" b="1" dirty="0">
                          <a:solidFill>
                            <a:srgbClr val="FFFFFF"/>
                          </a:solidFill>
                          <a:effectLst/>
                          <a:latin typeface="Montserrat" panose="00000500000000000000" pitchFamily="2" charset="0"/>
                          <a:ea typeface="Times New Roman" panose="02020603050405020304" pitchFamily="18" charset="0"/>
                          <a:cs typeface="Arial" panose="020B0604020202020204" pitchFamily="34" charset="0"/>
                        </a:rPr>
                        <a:t>∆</a:t>
                      </a:r>
                      <a:r>
                        <a:rPr lang="pt-BR" sz="1400" b="1" i="0" u="none" strike="noStrike" dirty="0">
                          <a:solidFill>
                            <a:srgbClr val="FFFFFF"/>
                          </a:solidFill>
                          <a:effectLst/>
                          <a:latin typeface="Montserrat" panose="00000500000000000000" pitchFamily="2" charset="0"/>
                        </a:rPr>
                        <a:t> %</a:t>
                      </a:r>
                    </a:p>
                  </a:txBody>
                  <a:tcPr marL="2893" marR="144000" marT="0" marB="0" anchor="ctr">
                    <a:lnL w="12700" cap="flat" cmpd="sng" algn="ctr">
                      <a:solidFill>
                        <a:srgbClr val="FFFFFF"/>
                      </a:solidFill>
                      <a:prstDash val="solid"/>
                      <a:round/>
                      <a:headEnd type="none" w="med" len="med"/>
                      <a:tailEnd type="none" w="med" len="med"/>
                    </a:lnL>
                    <a:lnR>
                      <a:noFill/>
                    </a:lnR>
                    <a:lnT>
                      <a:noFill/>
                    </a:lnT>
                    <a:lnB>
                      <a:noFill/>
                    </a:lnB>
                    <a:solidFill>
                      <a:srgbClr val="FCA400"/>
                    </a:solidFill>
                  </a:tcPr>
                </a:tc>
                <a:extLst>
                  <a:ext uri="{0D108BD9-81ED-4DB2-BD59-A6C34878D82A}">
                    <a16:rowId xmlns:a16="http://schemas.microsoft.com/office/drawing/2014/main" val="858923138"/>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Janeiro</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4,4</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3,6</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23%</a:t>
                      </a:r>
                    </a:p>
                  </a:txBody>
                  <a:tcPr marL="2893" marR="144000" marT="0" marB="0" anchor="ctr">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90901402"/>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Fevereiro</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3,8</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3,0</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26%</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607681523"/>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Março</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3,9</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3,2</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22%</a:t>
                      </a:r>
                    </a:p>
                  </a:txBody>
                  <a:tcPr marL="2893" marR="144000" marT="0" marB="0" anchor="ctr">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57921991"/>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Abril</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4,3</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4,0</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7%</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611880769"/>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Maio</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3,3</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3,7</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-12%</a:t>
                      </a:r>
                    </a:p>
                  </a:txBody>
                  <a:tcPr marL="2893" marR="144000" marT="0" marB="0" anchor="ctr">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9701397"/>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Junho</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3,6</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3,7</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-2%</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459028563"/>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Julho</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4,5</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3,7</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21%</a:t>
                      </a:r>
                    </a:p>
                  </a:txBody>
                  <a:tcPr marL="2893" marR="144000" marT="0" marB="0" anchor="ctr">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7010036"/>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Agosto</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5,0</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3,7</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33%</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581260959"/>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Setembro</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4,6</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4,1</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10%</a:t>
                      </a:r>
                    </a:p>
                  </a:txBody>
                  <a:tcPr marL="2893" marR="144000" marT="0" marB="0" anchor="ctr">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40957928"/>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Outubro</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4,2</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3,8</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10%</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857458280"/>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Novembro</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4,6</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4,1</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14%</a:t>
                      </a:r>
                    </a:p>
                  </a:txBody>
                  <a:tcPr marL="2893" marR="144000" marT="0" marB="0" anchor="ctr">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090933438"/>
                  </a:ext>
                </a:extLst>
              </a:tr>
              <a:tr h="328986">
                <a:tc>
                  <a:txBody>
                    <a:bodyPr/>
                    <a:lstStyle/>
                    <a:p>
                      <a:pPr algn="l" rtl="0" fontAlgn="ctr"/>
                      <a:r>
                        <a:rPr lang="pt-BR" sz="1400" b="1" i="0" u="none" strike="noStrike" dirty="0">
                          <a:solidFill>
                            <a:schemeClr val="tx1">
                              <a:lumMod val="75000"/>
                              <a:lumOff val="25000"/>
                            </a:schemeClr>
                          </a:solidFill>
                          <a:effectLst/>
                          <a:latin typeface="Montserrat" panose="00000500000000000000" pitchFamily="2" charset="0"/>
                        </a:rPr>
                        <a:t>Dezembro</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4,6</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4,1</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13%</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546154965"/>
                  </a:ext>
                </a:extLst>
              </a:tr>
              <a:tr h="328986">
                <a:tc>
                  <a:txBody>
                    <a:bodyPr/>
                    <a:lstStyle/>
                    <a:p>
                      <a:pPr algn="l" rtl="0" fontAlgn="ctr"/>
                      <a:r>
                        <a:rPr lang="pt-BR" sz="1400" b="1" i="0" u="none" strike="noStrike" dirty="0">
                          <a:solidFill>
                            <a:srgbClr val="FFFFFF"/>
                          </a:solidFill>
                          <a:effectLst/>
                          <a:latin typeface="Montserrat" panose="00000500000000000000" pitchFamily="2" charset="0"/>
                        </a:rPr>
                        <a:t>Total</a:t>
                      </a:r>
                    </a:p>
                  </a:txBody>
                  <a:tcPr marL="180000" marR="0" marT="2893" marB="0" anchor="ctr">
                    <a:lnL>
                      <a:noFill/>
                    </a:lnL>
                    <a:lnR w="12700" cap="flat" cmpd="sng" algn="ctr">
                      <a:solidFill>
                        <a:srgbClr val="FFFFFF"/>
                      </a:solidFill>
                      <a:prstDash val="solid"/>
                      <a:round/>
                      <a:headEnd type="none" w="med" len="med"/>
                      <a:tailEnd type="none" w="med" len="med"/>
                    </a:lnR>
                    <a:lnT>
                      <a:noFill/>
                    </a:lnT>
                    <a:lnB>
                      <a:noFill/>
                    </a:lnB>
                    <a:solidFill>
                      <a:schemeClr val="tx1">
                        <a:lumMod val="75000"/>
                        <a:lumOff val="25000"/>
                      </a:schemeClr>
                    </a:solidFill>
                  </a:tcPr>
                </a:tc>
                <a:tc>
                  <a:txBody>
                    <a:bodyPr/>
                    <a:lstStyle/>
                    <a:p>
                      <a:pPr algn="r" rtl="0" fontAlgn="ctr"/>
                      <a:r>
                        <a:rPr lang="pt-BR" sz="1400" b="1" i="0" u="none" strike="noStrike" dirty="0">
                          <a:solidFill>
                            <a:srgbClr val="FFFFFF"/>
                          </a:solidFill>
                          <a:effectLst/>
                          <a:latin typeface="Montserrat" panose="00000500000000000000" pitchFamily="2" charset="0"/>
                        </a:rPr>
                        <a:t>50,8</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tx1">
                        <a:lumMod val="75000"/>
                        <a:lumOff val="25000"/>
                      </a:schemeClr>
                    </a:solidFill>
                  </a:tcPr>
                </a:tc>
                <a:tc>
                  <a:txBody>
                    <a:bodyPr/>
                    <a:lstStyle/>
                    <a:p>
                      <a:pPr algn="r" rtl="0" fontAlgn="ctr"/>
                      <a:r>
                        <a:rPr lang="pt-BR" sz="1400" b="1" i="0" u="none" strike="noStrike" dirty="0">
                          <a:solidFill>
                            <a:srgbClr val="FFFFFF"/>
                          </a:solidFill>
                          <a:effectLst/>
                          <a:latin typeface="Montserrat" panose="00000500000000000000" pitchFamily="2" charset="0"/>
                        </a:rPr>
                        <a:t>44,7 </a:t>
                      </a:r>
                    </a:p>
                  </a:txBody>
                  <a:tcPr marL="2893" marR="144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tx1">
                        <a:lumMod val="75000"/>
                        <a:lumOff val="25000"/>
                      </a:schemeClr>
                    </a:solidFill>
                  </a:tcPr>
                </a:tc>
                <a:tc>
                  <a:txBody>
                    <a:bodyPr/>
                    <a:lstStyle/>
                    <a:p>
                      <a:pPr algn="r" rtl="0" fontAlgn="ctr"/>
                      <a:r>
                        <a:rPr lang="pt-BR" sz="1400" b="1" i="0" u="none" strike="noStrike" dirty="0">
                          <a:solidFill>
                            <a:srgbClr val="FFFFFF"/>
                          </a:solidFill>
                          <a:effectLst/>
                          <a:latin typeface="Montserrat" panose="00000500000000000000" pitchFamily="2" charset="0"/>
                        </a:rPr>
                        <a:t>13%</a:t>
                      </a:r>
                    </a:p>
                  </a:txBody>
                  <a:tcPr marL="2893" marR="144000" marT="0" marB="0" anchor="ctr">
                    <a:lnL w="12700" cap="flat" cmpd="sng" algn="ctr">
                      <a:solidFill>
                        <a:srgbClr val="FFFFFF"/>
                      </a:solidFill>
                      <a:prstDash val="solid"/>
                      <a:round/>
                      <a:headEnd type="none" w="med" len="med"/>
                      <a:tailEnd type="none" w="med" len="med"/>
                    </a:lnL>
                    <a:lnR>
                      <a:noFill/>
                    </a:lnR>
                    <a:lnT>
                      <a:noFill/>
                    </a:lnT>
                    <a:lnB>
                      <a:noFill/>
                    </a:lnB>
                    <a:solidFill>
                      <a:schemeClr val="tx1">
                        <a:lumMod val="75000"/>
                        <a:lumOff val="25000"/>
                      </a:schemeClr>
                    </a:solidFill>
                  </a:tcPr>
                </a:tc>
                <a:extLst>
                  <a:ext uri="{0D108BD9-81ED-4DB2-BD59-A6C34878D82A}">
                    <a16:rowId xmlns:a16="http://schemas.microsoft.com/office/drawing/2014/main" val="24764114"/>
                  </a:ext>
                </a:extLst>
              </a:tr>
            </a:tbl>
          </a:graphicData>
        </a:graphic>
      </p:graphicFrame>
      <p:graphicFrame>
        <p:nvGraphicFramePr>
          <p:cNvPr id="10" name="Tabela 9">
            <a:extLst>
              <a:ext uri="{FF2B5EF4-FFF2-40B4-BE49-F238E27FC236}">
                <a16:creationId xmlns:a16="http://schemas.microsoft.com/office/drawing/2014/main" id="{CB904CEE-4101-3FB5-2D36-05BBE84081B1}"/>
              </a:ext>
            </a:extLst>
          </p:cNvPr>
          <p:cNvGraphicFramePr>
            <a:graphicFrameLocks noGrp="1"/>
          </p:cNvGraphicFramePr>
          <p:nvPr>
            <p:extLst>
              <p:ext uri="{D42A27DB-BD31-4B8C-83A1-F6EECF244321}">
                <p14:modId xmlns:p14="http://schemas.microsoft.com/office/powerpoint/2010/main" val="688014968"/>
              </p:ext>
            </p:extLst>
          </p:nvPr>
        </p:nvGraphicFramePr>
        <p:xfrm>
          <a:off x="8321271" y="4807492"/>
          <a:ext cx="3001757" cy="1151890"/>
        </p:xfrm>
        <a:graphic>
          <a:graphicData uri="http://schemas.openxmlformats.org/drawingml/2006/table">
            <a:tbl>
              <a:tblPr firstRow="1" firstCol="1" bandRow="1"/>
              <a:tblGrid>
                <a:gridCol w="853338">
                  <a:extLst>
                    <a:ext uri="{9D8B030D-6E8A-4147-A177-3AD203B41FA5}">
                      <a16:colId xmlns:a16="http://schemas.microsoft.com/office/drawing/2014/main" val="412746358"/>
                    </a:ext>
                  </a:extLst>
                </a:gridCol>
                <a:gridCol w="1236247">
                  <a:extLst>
                    <a:ext uri="{9D8B030D-6E8A-4147-A177-3AD203B41FA5}">
                      <a16:colId xmlns:a16="http://schemas.microsoft.com/office/drawing/2014/main" val="4180241260"/>
                    </a:ext>
                  </a:extLst>
                </a:gridCol>
                <a:gridCol w="912172">
                  <a:extLst>
                    <a:ext uri="{9D8B030D-6E8A-4147-A177-3AD203B41FA5}">
                      <a16:colId xmlns:a16="http://schemas.microsoft.com/office/drawing/2014/main" val="2544202689"/>
                    </a:ext>
                  </a:extLst>
                </a:gridCol>
              </a:tblGrid>
              <a:tr h="288290">
                <a:tc>
                  <a:txBody>
                    <a:bodyPr/>
                    <a:lstStyle/>
                    <a:p>
                      <a:pPr algn="ctr"/>
                      <a:r>
                        <a:rPr lang="pt-BR" sz="1200" b="1" dirty="0">
                          <a:solidFill>
                            <a:schemeClr val="bg1"/>
                          </a:solidFill>
                          <a:effectLst/>
                          <a:latin typeface="Montserrat" panose="00000500000000000000" pitchFamily="2" charset="0"/>
                          <a:ea typeface="Times New Roman" panose="02020603050405020304" pitchFamily="18" charset="0"/>
                        </a:rPr>
                        <a:t>Exercício</a:t>
                      </a:r>
                      <a:endParaRPr lang="pt-BR" sz="1200" dirty="0">
                        <a:solidFill>
                          <a:schemeClr val="bg1"/>
                        </a:solidFill>
                        <a:effectLst/>
                        <a:latin typeface="Montserrat" panose="00000500000000000000" pitchFamily="2" charset="0"/>
                        <a:ea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A400"/>
                    </a:solidFill>
                  </a:tcPr>
                </a:tc>
                <a:tc>
                  <a:txBody>
                    <a:bodyPr/>
                    <a:lstStyle/>
                    <a:p>
                      <a:pPr algn="ctr"/>
                      <a:r>
                        <a:rPr lang="pt-BR" sz="1200" b="1" dirty="0">
                          <a:solidFill>
                            <a:schemeClr val="bg1"/>
                          </a:solidFill>
                          <a:effectLst/>
                          <a:latin typeface="Montserrat" panose="00000500000000000000" pitchFamily="2" charset="0"/>
                          <a:ea typeface="Times New Roman" panose="02020603050405020304" pitchFamily="18" charset="0"/>
                        </a:rPr>
                        <a:t>ICMS nominal</a:t>
                      </a:r>
                      <a:endParaRPr lang="pt-BR" sz="1200" dirty="0">
                        <a:solidFill>
                          <a:schemeClr val="bg1"/>
                        </a:solidFill>
                        <a:effectLst/>
                        <a:latin typeface="Montserrat" panose="00000500000000000000" pitchFamily="2" charset="0"/>
                        <a:ea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A400"/>
                    </a:solidFill>
                  </a:tcPr>
                </a:tc>
                <a:tc>
                  <a:txBody>
                    <a:bodyPr/>
                    <a:lstStyle/>
                    <a:p>
                      <a:pPr algn="ctr"/>
                      <a:r>
                        <a:rPr lang="pt-BR" sz="1200" b="1" dirty="0">
                          <a:solidFill>
                            <a:schemeClr val="bg1"/>
                          </a:solidFill>
                          <a:effectLst/>
                          <a:latin typeface="Montserrat" panose="00000500000000000000" pitchFamily="2" charset="0"/>
                          <a:ea typeface="Times New Roman" panose="02020603050405020304" pitchFamily="18" charset="0"/>
                        </a:rPr>
                        <a:t>ICMS real</a:t>
                      </a:r>
                      <a:endParaRPr lang="pt-BR" sz="1200" dirty="0">
                        <a:solidFill>
                          <a:schemeClr val="bg1"/>
                        </a:solidFill>
                        <a:effectLst/>
                        <a:latin typeface="Montserrat" panose="00000500000000000000" pitchFamily="2" charset="0"/>
                        <a:ea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A400"/>
                    </a:solidFill>
                  </a:tcPr>
                </a:tc>
                <a:extLst>
                  <a:ext uri="{0D108BD9-81ED-4DB2-BD59-A6C34878D82A}">
                    <a16:rowId xmlns:a16="http://schemas.microsoft.com/office/drawing/2014/main" val="2527941408"/>
                  </a:ext>
                </a:extLst>
              </a:tr>
              <a:tr h="215900">
                <a:tc>
                  <a:txBody>
                    <a:bodyPr/>
                    <a:lstStyle/>
                    <a:p>
                      <a:pPr algn="ctr"/>
                      <a:r>
                        <a:rPr lang="pt-BR" sz="1200" b="1" kern="100" dirty="0">
                          <a:solidFill>
                            <a:schemeClr val="tx1">
                              <a:lumMod val="75000"/>
                              <a:lumOff val="25000"/>
                            </a:schemeClr>
                          </a:solidFill>
                          <a:effectLst/>
                          <a:latin typeface="Montserrat" panose="00000500000000000000" pitchFamily="2" charset="0"/>
                          <a:ea typeface="Aptos" panose="020B0004020202020204" pitchFamily="34" charset="0"/>
                        </a:rPr>
                        <a:t>2021</a:t>
                      </a:r>
                      <a:endParaRPr lang="pt-BR" sz="1200" b="1"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pt-BR" sz="1200">
                          <a:solidFill>
                            <a:schemeClr val="tx1">
                              <a:lumMod val="75000"/>
                              <a:lumOff val="25000"/>
                            </a:schemeClr>
                          </a:solidFill>
                          <a:effectLst/>
                          <a:latin typeface="Montserrat" panose="00000500000000000000" pitchFamily="2" charset="0"/>
                          <a:ea typeface="Times New Roman" panose="02020603050405020304" pitchFamily="18" charset="0"/>
                        </a:rPr>
                        <a:t>45,7</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pt-BR" sz="1200" dirty="0">
                          <a:solidFill>
                            <a:schemeClr val="tx1">
                              <a:lumMod val="75000"/>
                              <a:lumOff val="25000"/>
                            </a:schemeClr>
                          </a:solidFill>
                          <a:effectLst/>
                          <a:latin typeface="Montserrat" panose="00000500000000000000" pitchFamily="2" charset="0"/>
                          <a:ea typeface="Times New Roman" panose="02020603050405020304" pitchFamily="18" charset="0"/>
                        </a:rPr>
                        <a:t>55,7</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6430161"/>
                  </a:ext>
                </a:extLst>
              </a:tr>
              <a:tr h="215900">
                <a:tc>
                  <a:txBody>
                    <a:bodyPr/>
                    <a:lstStyle/>
                    <a:p>
                      <a:pPr algn="ctr"/>
                      <a:r>
                        <a:rPr lang="pt-BR" sz="1200" b="1" kern="100" dirty="0">
                          <a:solidFill>
                            <a:schemeClr val="tx1">
                              <a:lumMod val="75000"/>
                              <a:lumOff val="25000"/>
                            </a:schemeClr>
                          </a:solidFill>
                          <a:effectLst/>
                          <a:latin typeface="Montserrat" panose="00000500000000000000" pitchFamily="2" charset="0"/>
                          <a:ea typeface="Aptos" panose="020B0004020202020204" pitchFamily="34" charset="0"/>
                        </a:rPr>
                        <a:t>2022</a:t>
                      </a:r>
                      <a:endParaRPr lang="pt-BR" sz="1200" b="1"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pt-BR" sz="1200">
                          <a:solidFill>
                            <a:schemeClr val="tx1">
                              <a:lumMod val="75000"/>
                              <a:lumOff val="25000"/>
                            </a:schemeClr>
                          </a:solidFill>
                          <a:effectLst/>
                          <a:latin typeface="Montserrat" panose="00000500000000000000" pitchFamily="2" charset="0"/>
                          <a:ea typeface="Times New Roman" panose="02020603050405020304" pitchFamily="18" charset="0"/>
                        </a:rPr>
                        <a:t>43,3</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pt-BR" sz="1200" dirty="0">
                          <a:solidFill>
                            <a:schemeClr val="tx1">
                              <a:lumMod val="75000"/>
                              <a:lumOff val="25000"/>
                            </a:schemeClr>
                          </a:solidFill>
                          <a:effectLst/>
                          <a:latin typeface="Montserrat" panose="00000500000000000000" pitchFamily="2" charset="0"/>
                          <a:ea typeface="Times New Roman" panose="02020603050405020304" pitchFamily="18" charset="0"/>
                        </a:rPr>
                        <a:t>48,3</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61714765"/>
                  </a:ext>
                </a:extLst>
              </a:tr>
              <a:tr h="215900">
                <a:tc>
                  <a:txBody>
                    <a:bodyPr/>
                    <a:lstStyle/>
                    <a:p>
                      <a:pPr algn="ctr"/>
                      <a:r>
                        <a:rPr lang="pt-BR" sz="1200" b="1" kern="100" dirty="0">
                          <a:solidFill>
                            <a:schemeClr val="tx1">
                              <a:lumMod val="75000"/>
                              <a:lumOff val="25000"/>
                            </a:schemeClr>
                          </a:solidFill>
                          <a:effectLst/>
                          <a:latin typeface="Montserrat" panose="00000500000000000000" pitchFamily="2" charset="0"/>
                          <a:ea typeface="Aptos" panose="020B0004020202020204" pitchFamily="34" charset="0"/>
                        </a:rPr>
                        <a:t>2023</a:t>
                      </a:r>
                      <a:endParaRPr lang="pt-BR" sz="1200" b="1"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pt-BR" sz="1200">
                          <a:solidFill>
                            <a:schemeClr val="tx1">
                              <a:lumMod val="75000"/>
                              <a:lumOff val="25000"/>
                            </a:schemeClr>
                          </a:solidFill>
                          <a:effectLst/>
                          <a:latin typeface="Montserrat" panose="00000500000000000000" pitchFamily="2" charset="0"/>
                          <a:ea typeface="Times New Roman" panose="02020603050405020304" pitchFamily="18" charset="0"/>
                        </a:rPr>
                        <a:t>44,7</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pt-BR" sz="1200">
                          <a:solidFill>
                            <a:schemeClr val="tx1">
                              <a:lumMod val="75000"/>
                              <a:lumOff val="25000"/>
                            </a:schemeClr>
                          </a:solidFill>
                          <a:effectLst/>
                          <a:latin typeface="Montserrat" panose="00000500000000000000" pitchFamily="2" charset="0"/>
                          <a:ea typeface="Times New Roman" panose="02020603050405020304" pitchFamily="18" charset="0"/>
                        </a:rPr>
                        <a:t>47,7</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3939087"/>
                  </a:ext>
                </a:extLst>
              </a:tr>
              <a:tr h="215900">
                <a:tc>
                  <a:txBody>
                    <a:bodyPr/>
                    <a:lstStyle/>
                    <a:p>
                      <a:pPr algn="ctr"/>
                      <a:r>
                        <a:rPr lang="pt-BR" sz="1200" b="1" kern="100" dirty="0">
                          <a:solidFill>
                            <a:schemeClr val="tx1">
                              <a:lumMod val="75000"/>
                              <a:lumOff val="25000"/>
                            </a:schemeClr>
                          </a:solidFill>
                          <a:effectLst/>
                          <a:latin typeface="Montserrat" panose="00000500000000000000" pitchFamily="2" charset="0"/>
                          <a:ea typeface="Aptos" panose="020B0004020202020204" pitchFamily="34" charset="0"/>
                        </a:rPr>
                        <a:t>2024</a:t>
                      </a:r>
                      <a:endParaRPr lang="pt-BR" sz="1200" b="1"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pt-BR" sz="1200">
                          <a:solidFill>
                            <a:schemeClr val="tx1">
                              <a:lumMod val="75000"/>
                              <a:lumOff val="25000"/>
                            </a:schemeClr>
                          </a:solidFill>
                          <a:effectLst/>
                          <a:latin typeface="Montserrat" panose="00000500000000000000" pitchFamily="2" charset="0"/>
                          <a:ea typeface="Times New Roman" panose="02020603050405020304" pitchFamily="18" charset="0"/>
                        </a:rPr>
                        <a:t>50,8</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pt-BR" sz="1200" dirty="0">
                          <a:solidFill>
                            <a:schemeClr val="tx1">
                              <a:lumMod val="75000"/>
                              <a:lumOff val="25000"/>
                            </a:schemeClr>
                          </a:solidFill>
                          <a:effectLst/>
                          <a:latin typeface="Montserrat" panose="00000500000000000000" pitchFamily="2" charset="0"/>
                          <a:ea typeface="Times New Roman" panose="02020603050405020304" pitchFamily="18" charset="0"/>
                        </a:rPr>
                        <a:t>51,8</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83270081"/>
                  </a:ext>
                </a:extLst>
              </a:tr>
            </a:tbl>
          </a:graphicData>
        </a:graphic>
      </p:graphicFrame>
      <p:sp>
        <p:nvSpPr>
          <p:cNvPr id="5" name="Título 1">
            <a:extLst>
              <a:ext uri="{FF2B5EF4-FFF2-40B4-BE49-F238E27FC236}">
                <a16:creationId xmlns:a16="http://schemas.microsoft.com/office/drawing/2014/main" id="{D2F3E19A-D626-A93E-F74E-BA4AE5644A9B}"/>
              </a:ext>
            </a:extLst>
          </p:cNvPr>
          <p:cNvSpPr txBox="1">
            <a:spLocks/>
          </p:cNvSpPr>
          <p:nvPr/>
        </p:nvSpPr>
        <p:spPr>
          <a:xfrm>
            <a:off x="950002" y="593723"/>
            <a:ext cx="1688233"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ICMS</a:t>
            </a:r>
          </a:p>
        </p:txBody>
      </p:sp>
      <p:grpSp>
        <p:nvGrpSpPr>
          <p:cNvPr id="6" name="Agrupar 5">
            <a:extLst>
              <a:ext uri="{FF2B5EF4-FFF2-40B4-BE49-F238E27FC236}">
                <a16:creationId xmlns:a16="http://schemas.microsoft.com/office/drawing/2014/main" id="{C1673940-6BB9-0776-3E10-0DC7EAD472E6}"/>
              </a:ext>
            </a:extLst>
          </p:cNvPr>
          <p:cNvGrpSpPr/>
          <p:nvPr/>
        </p:nvGrpSpPr>
        <p:grpSpPr>
          <a:xfrm>
            <a:off x="654537" y="680270"/>
            <a:ext cx="295465" cy="326243"/>
            <a:chOff x="12592050" y="3673475"/>
            <a:chExt cx="381000" cy="420688"/>
          </a:xfrm>
        </p:grpSpPr>
        <p:sp>
          <p:nvSpPr>
            <p:cNvPr id="9" name="Freeform 20">
              <a:extLst>
                <a:ext uri="{FF2B5EF4-FFF2-40B4-BE49-F238E27FC236}">
                  <a16:creationId xmlns:a16="http://schemas.microsoft.com/office/drawing/2014/main" id="{6ECA4BB6-7A95-279F-5AC9-9EC0A3B3357C}"/>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1" name="Freeform 21">
              <a:extLst>
                <a:ext uri="{FF2B5EF4-FFF2-40B4-BE49-F238E27FC236}">
                  <a16:creationId xmlns:a16="http://schemas.microsoft.com/office/drawing/2014/main" id="{A9461A34-713D-BC77-41BA-AA34C4CCACA8}"/>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2" name="Grupo 780">
            <a:extLst>
              <a:ext uri="{FF2B5EF4-FFF2-40B4-BE49-F238E27FC236}">
                <a16:creationId xmlns:a16="http://schemas.microsoft.com/office/drawing/2014/main" id="{2132FF2C-2E15-C56E-0781-117E8D24310A}"/>
              </a:ext>
            </a:extLst>
          </p:cNvPr>
          <p:cNvGrpSpPr/>
          <p:nvPr/>
        </p:nvGrpSpPr>
        <p:grpSpPr>
          <a:xfrm>
            <a:off x="9505302" y="1278409"/>
            <a:ext cx="633695" cy="573151"/>
            <a:chOff x="4719638" y="4368800"/>
            <a:chExt cx="498475" cy="450850"/>
          </a:xfrm>
          <a:solidFill>
            <a:srgbClr val="FCA400"/>
          </a:solidFill>
        </p:grpSpPr>
        <p:sp>
          <p:nvSpPr>
            <p:cNvPr id="13" name="Freeform 210">
              <a:extLst>
                <a:ext uri="{FF2B5EF4-FFF2-40B4-BE49-F238E27FC236}">
                  <a16:creationId xmlns:a16="http://schemas.microsoft.com/office/drawing/2014/main" id="{8BC63739-3E12-4BCC-9811-329A16706F06}"/>
                </a:ext>
              </a:extLst>
            </p:cNvPr>
            <p:cNvSpPr>
              <a:spLocks noEditPoints="1"/>
            </p:cNvSpPr>
            <p:nvPr/>
          </p:nvSpPr>
          <p:spPr bwMode="auto">
            <a:xfrm>
              <a:off x="4719638" y="4368800"/>
              <a:ext cx="498475" cy="450850"/>
            </a:xfrm>
            <a:custGeom>
              <a:avLst/>
              <a:gdLst>
                <a:gd name="T0" fmla="*/ 1 w 1019"/>
                <a:gd name="T1" fmla="*/ 789 h 922"/>
                <a:gd name="T2" fmla="*/ 35 w 1019"/>
                <a:gd name="T3" fmla="*/ 879 h 922"/>
                <a:gd name="T4" fmla="*/ 104 w 1019"/>
                <a:gd name="T5" fmla="*/ 919 h 922"/>
                <a:gd name="T6" fmla="*/ 885 w 1019"/>
                <a:gd name="T7" fmla="*/ 922 h 922"/>
                <a:gd name="T8" fmla="*/ 938 w 1019"/>
                <a:gd name="T9" fmla="*/ 911 h 922"/>
                <a:gd name="T10" fmla="*/ 1019 w 1019"/>
                <a:gd name="T11" fmla="*/ 801 h 922"/>
                <a:gd name="T12" fmla="*/ 1011 w 1019"/>
                <a:gd name="T13" fmla="*/ 745 h 922"/>
                <a:gd name="T14" fmla="*/ 999 w 1019"/>
                <a:gd name="T15" fmla="*/ 719 h 922"/>
                <a:gd name="T16" fmla="*/ 872 w 1019"/>
                <a:gd name="T17" fmla="*/ 499 h 922"/>
                <a:gd name="T18" fmla="*/ 853 w 1019"/>
                <a:gd name="T19" fmla="*/ 467 h 922"/>
                <a:gd name="T20" fmla="*/ 837 w 1019"/>
                <a:gd name="T21" fmla="*/ 439 h 922"/>
                <a:gd name="T22" fmla="*/ 820 w 1019"/>
                <a:gd name="T23" fmla="*/ 409 h 922"/>
                <a:gd name="T24" fmla="*/ 761 w 1019"/>
                <a:gd name="T25" fmla="*/ 306 h 922"/>
                <a:gd name="T26" fmla="*/ 738 w 1019"/>
                <a:gd name="T27" fmla="*/ 267 h 922"/>
                <a:gd name="T28" fmla="*/ 717 w 1019"/>
                <a:gd name="T29" fmla="*/ 229 h 922"/>
                <a:gd name="T30" fmla="*/ 701 w 1019"/>
                <a:gd name="T31" fmla="*/ 203 h 922"/>
                <a:gd name="T32" fmla="*/ 638 w 1019"/>
                <a:gd name="T33" fmla="*/ 93 h 922"/>
                <a:gd name="T34" fmla="*/ 630 w 1019"/>
                <a:gd name="T35" fmla="*/ 80 h 922"/>
                <a:gd name="T36" fmla="*/ 603 w 1019"/>
                <a:gd name="T37" fmla="*/ 42 h 922"/>
                <a:gd name="T38" fmla="*/ 483 w 1019"/>
                <a:gd name="T39" fmla="*/ 6 h 922"/>
                <a:gd name="T40" fmla="*/ 382 w 1019"/>
                <a:gd name="T41" fmla="*/ 93 h 922"/>
                <a:gd name="T42" fmla="*/ 366 w 1019"/>
                <a:gd name="T43" fmla="*/ 120 h 922"/>
                <a:gd name="T44" fmla="*/ 306 w 1019"/>
                <a:gd name="T45" fmla="*/ 224 h 922"/>
                <a:gd name="T46" fmla="*/ 235 w 1019"/>
                <a:gd name="T47" fmla="*/ 347 h 922"/>
                <a:gd name="T48" fmla="*/ 228 w 1019"/>
                <a:gd name="T49" fmla="*/ 360 h 922"/>
                <a:gd name="T50" fmla="*/ 213 w 1019"/>
                <a:gd name="T51" fmla="*/ 385 h 922"/>
                <a:gd name="T52" fmla="*/ 150 w 1019"/>
                <a:gd name="T53" fmla="*/ 496 h 922"/>
                <a:gd name="T54" fmla="*/ 19 w 1019"/>
                <a:gd name="T55" fmla="*/ 721 h 922"/>
                <a:gd name="T56" fmla="*/ 1 w 1019"/>
                <a:gd name="T57" fmla="*/ 778 h 922"/>
                <a:gd name="T58" fmla="*/ 77 w 1019"/>
                <a:gd name="T59" fmla="*/ 784 h 922"/>
                <a:gd name="T60" fmla="*/ 123 w 1019"/>
                <a:gd name="T61" fmla="*/ 695 h 922"/>
                <a:gd name="T62" fmla="*/ 132 w 1019"/>
                <a:gd name="T63" fmla="*/ 679 h 922"/>
                <a:gd name="T64" fmla="*/ 217 w 1019"/>
                <a:gd name="T65" fmla="*/ 531 h 922"/>
                <a:gd name="T66" fmla="*/ 237 w 1019"/>
                <a:gd name="T67" fmla="*/ 497 h 922"/>
                <a:gd name="T68" fmla="*/ 317 w 1019"/>
                <a:gd name="T69" fmla="*/ 358 h 922"/>
                <a:gd name="T70" fmla="*/ 434 w 1019"/>
                <a:gd name="T71" fmla="*/ 156 h 922"/>
                <a:gd name="T72" fmla="*/ 479 w 1019"/>
                <a:gd name="T73" fmla="*/ 89 h 922"/>
                <a:gd name="T74" fmla="*/ 542 w 1019"/>
                <a:gd name="T75" fmla="*/ 90 h 922"/>
                <a:gd name="T76" fmla="*/ 586 w 1019"/>
                <a:gd name="T77" fmla="*/ 158 h 922"/>
                <a:gd name="T78" fmla="*/ 683 w 1019"/>
                <a:gd name="T79" fmla="*/ 325 h 922"/>
                <a:gd name="T80" fmla="*/ 785 w 1019"/>
                <a:gd name="T81" fmla="*/ 501 h 922"/>
                <a:gd name="T82" fmla="*/ 788 w 1019"/>
                <a:gd name="T83" fmla="*/ 507 h 922"/>
                <a:gd name="T84" fmla="*/ 800 w 1019"/>
                <a:gd name="T85" fmla="*/ 527 h 922"/>
                <a:gd name="T86" fmla="*/ 942 w 1019"/>
                <a:gd name="T87" fmla="*/ 793 h 922"/>
                <a:gd name="T88" fmla="*/ 923 w 1019"/>
                <a:gd name="T89" fmla="*/ 831 h 922"/>
                <a:gd name="T90" fmla="*/ 133 w 1019"/>
                <a:gd name="T91" fmla="*/ 845 h 922"/>
                <a:gd name="T92" fmla="*/ 94 w 1019"/>
                <a:gd name="T93" fmla="*/ 83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922">
                  <a:moveTo>
                    <a:pt x="1" y="778"/>
                  </a:moveTo>
                  <a:lnTo>
                    <a:pt x="1" y="789"/>
                  </a:lnTo>
                  <a:cubicBezTo>
                    <a:pt x="0" y="804"/>
                    <a:pt x="0" y="810"/>
                    <a:pt x="6" y="829"/>
                  </a:cubicBezTo>
                  <a:cubicBezTo>
                    <a:pt x="12" y="847"/>
                    <a:pt x="22" y="865"/>
                    <a:pt x="35" y="879"/>
                  </a:cubicBezTo>
                  <a:cubicBezTo>
                    <a:pt x="48" y="893"/>
                    <a:pt x="63" y="904"/>
                    <a:pt x="80" y="911"/>
                  </a:cubicBezTo>
                  <a:cubicBezTo>
                    <a:pt x="87" y="914"/>
                    <a:pt x="95" y="917"/>
                    <a:pt x="104" y="919"/>
                  </a:cubicBezTo>
                  <a:cubicBezTo>
                    <a:pt x="112" y="921"/>
                    <a:pt x="122" y="922"/>
                    <a:pt x="131" y="922"/>
                  </a:cubicBezTo>
                  <a:lnTo>
                    <a:pt x="885" y="922"/>
                  </a:lnTo>
                  <a:cubicBezTo>
                    <a:pt x="896" y="922"/>
                    <a:pt x="905" y="921"/>
                    <a:pt x="914" y="919"/>
                  </a:cubicBezTo>
                  <a:cubicBezTo>
                    <a:pt x="923" y="917"/>
                    <a:pt x="931" y="914"/>
                    <a:pt x="938" y="911"/>
                  </a:cubicBezTo>
                  <a:cubicBezTo>
                    <a:pt x="960" y="903"/>
                    <a:pt x="981" y="886"/>
                    <a:pt x="995" y="865"/>
                  </a:cubicBezTo>
                  <a:cubicBezTo>
                    <a:pt x="1010" y="845"/>
                    <a:pt x="1019" y="822"/>
                    <a:pt x="1019" y="801"/>
                  </a:cubicBezTo>
                  <a:lnTo>
                    <a:pt x="1019" y="793"/>
                  </a:lnTo>
                  <a:cubicBezTo>
                    <a:pt x="1019" y="775"/>
                    <a:pt x="1019" y="764"/>
                    <a:pt x="1011" y="745"/>
                  </a:cubicBezTo>
                  <a:cubicBezTo>
                    <a:pt x="1009" y="739"/>
                    <a:pt x="1007" y="735"/>
                    <a:pt x="1005" y="731"/>
                  </a:cubicBezTo>
                  <a:cubicBezTo>
                    <a:pt x="1004" y="727"/>
                    <a:pt x="1001" y="723"/>
                    <a:pt x="999" y="719"/>
                  </a:cubicBezTo>
                  <a:lnTo>
                    <a:pt x="879" y="512"/>
                  </a:lnTo>
                  <a:cubicBezTo>
                    <a:pt x="876" y="508"/>
                    <a:pt x="874" y="504"/>
                    <a:pt x="872" y="499"/>
                  </a:cubicBezTo>
                  <a:cubicBezTo>
                    <a:pt x="868" y="492"/>
                    <a:pt x="864" y="484"/>
                    <a:pt x="858" y="475"/>
                  </a:cubicBezTo>
                  <a:cubicBezTo>
                    <a:pt x="856" y="473"/>
                    <a:pt x="855" y="470"/>
                    <a:pt x="853" y="467"/>
                  </a:cubicBezTo>
                  <a:cubicBezTo>
                    <a:pt x="851" y="462"/>
                    <a:pt x="847" y="455"/>
                    <a:pt x="843" y="449"/>
                  </a:cubicBezTo>
                  <a:cubicBezTo>
                    <a:pt x="838" y="443"/>
                    <a:pt x="837" y="442"/>
                    <a:pt x="837" y="439"/>
                  </a:cubicBezTo>
                  <a:cubicBezTo>
                    <a:pt x="836" y="438"/>
                    <a:pt x="836" y="437"/>
                    <a:pt x="835" y="435"/>
                  </a:cubicBezTo>
                  <a:lnTo>
                    <a:pt x="820" y="409"/>
                  </a:lnTo>
                  <a:cubicBezTo>
                    <a:pt x="812" y="396"/>
                    <a:pt x="803" y="380"/>
                    <a:pt x="794" y="364"/>
                  </a:cubicBezTo>
                  <a:cubicBezTo>
                    <a:pt x="782" y="343"/>
                    <a:pt x="770" y="321"/>
                    <a:pt x="761" y="306"/>
                  </a:cubicBezTo>
                  <a:cubicBezTo>
                    <a:pt x="756" y="299"/>
                    <a:pt x="749" y="287"/>
                    <a:pt x="746" y="280"/>
                  </a:cubicBezTo>
                  <a:cubicBezTo>
                    <a:pt x="744" y="276"/>
                    <a:pt x="741" y="271"/>
                    <a:pt x="738" y="267"/>
                  </a:cubicBezTo>
                  <a:cubicBezTo>
                    <a:pt x="736" y="263"/>
                    <a:pt x="733" y="258"/>
                    <a:pt x="731" y="254"/>
                  </a:cubicBezTo>
                  <a:lnTo>
                    <a:pt x="717" y="229"/>
                  </a:lnTo>
                  <a:cubicBezTo>
                    <a:pt x="714" y="224"/>
                    <a:pt x="711" y="219"/>
                    <a:pt x="708" y="214"/>
                  </a:cubicBezTo>
                  <a:cubicBezTo>
                    <a:pt x="706" y="210"/>
                    <a:pt x="704" y="207"/>
                    <a:pt x="701" y="203"/>
                  </a:cubicBezTo>
                  <a:cubicBezTo>
                    <a:pt x="692" y="192"/>
                    <a:pt x="651" y="117"/>
                    <a:pt x="641" y="99"/>
                  </a:cubicBezTo>
                  <a:cubicBezTo>
                    <a:pt x="640" y="96"/>
                    <a:pt x="639" y="95"/>
                    <a:pt x="638" y="93"/>
                  </a:cubicBezTo>
                  <a:cubicBezTo>
                    <a:pt x="637" y="92"/>
                    <a:pt x="636" y="90"/>
                    <a:pt x="634" y="87"/>
                  </a:cubicBezTo>
                  <a:cubicBezTo>
                    <a:pt x="633" y="85"/>
                    <a:pt x="631" y="82"/>
                    <a:pt x="630" y="80"/>
                  </a:cubicBezTo>
                  <a:cubicBezTo>
                    <a:pt x="629" y="78"/>
                    <a:pt x="628" y="76"/>
                    <a:pt x="627" y="74"/>
                  </a:cubicBezTo>
                  <a:cubicBezTo>
                    <a:pt x="620" y="62"/>
                    <a:pt x="612" y="51"/>
                    <a:pt x="603" y="42"/>
                  </a:cubicBezTo>
                  <a:cubicBezTo>
                    <a:pt x="594" y="32"/>
                    <a:pt x="584" y="24"/>
                    <a:pt x="570" y="17"/>
                  </a:cubicBezTo>
                  <a:cubicBezTo>
                    <a:pt x="542" y="3"/>
                    <a:pt x="512" y="0"/>
                    <a:pt x="483" y="6"/>
                  </a:cubicBezTo>
                  <a:cubicBezTo>
                    <a:pt x="454" y="12"/>
                    <a:pt x="427" y="28"/>
                    <a:pt x="407" y="52"/>
                  </a:cubicBezTo>
                  <a:cubicBezTo>
                    <a:pt x="399" y="62"/>
                    <a:pt x="389" y="79"/>
                    <a:pt x="382" y="93"/>
                  </a:cubicBezTo>
                  <a:lnTo>
                    <a:pt x="377" y="101"/>
                  </a:lnTo>
                  <a:lnTo>
                    <a:pt x="366" y="120"/>
                  </a:lnTo>
                  <a:cubicBezTo>
                    <a:pt x="360" y="131"/>
                    <a:pt x="353" y="142"/>
                    <a:pt x="347" y="153"/>
                  </a:cubicBezTo>
                  <a:cubicBezTo>
                    <a:pt x="334" y="176"/>
                    <a:pt x="320" y="200"/>
                    <a:pt x="306" y="224"/>
                  </a:cubicBezTo>
                  <a:cubicBezTo>
                    <a:pt x="289" y="253"/>
                    <a:pt x="272" y="281"/>
                    <a:pt x="258" y="307"/>
                  </a:cubicBezTo>
                  <a:cubicBezTo>
                    <a:pt x="250" y="320"/>
                    <a:pt x="243" y="334"/>
                    <a:pt x="235" y="347"/>
                  </a:cubicBezTo>
                  <a:cubicBezTo>
                    <a:pt x="233" y="350"/>
                    <a:pt x="232" y="352"/>
                    <a:pt x="231" y="355"/>
                  </a:cubicBezTo>
                  <a:lnTo>
                    <a:pt x="228" y="360"/>
                  </a:lnTo>
                  <a:lnTo>
                    <a:pt x="222" y="370"/>
                  </a:lnTo>
                  <a:cubicBezTo>
                    <a:pt x="219" y="374"/>
                    <a:pt x="216" y="379"/>
                    <a:pt x="213" y="385"/>
                  </a:cubicBezTo>
                  <a:cubicBezTo>
                    <a:pt x="194" y="420"/>
                    <a:pt x="174" y="454"/>
                    <a:pt x="155" y="489"/>
                  </a:cubicBezTo>
                  <a:cubicBezTo>
                    <a:pt x="153" y="492"/>
                    <a:pt x="152" y="494"/>
                    <a:pt x="150" y="496"/>
                  </a:cubicBezTo>
                  <a:cubicBezTo>
                    <a:pt x="149" y="497"/>
                    <a:pt x="148" y="499"/>
                    <a:pt x="147" y="500"/>
                  </a:cubicBezTo>
                  <a:lnTo>
                    <a:pt x="19" y="721"/>
                  </a:lnTo>
                  <a:cubicBezTo>
                    <a:pt x="15" y="729"/>
                    <a:pt x="9" y="741"/>
                    <a:pt x="5" y="753"/>
                  </a:cubicBezTo>
                  <a:cubicBezTo>
                    <a:pt x="3" y="761"/>
                    <a:pt x="1" y="770"/>
                    <a:pt x="1" y="778"/>
                  </a:cubicBezTo>
                  <a:close/>
                  <a:moveTo>
                    <a:pt x="80" y="808"/>
                  </a:moveTo>
                  <a:cubicBezTo>
                    <a:pt x="78" y="800"/>
                    <a:pt x="77" y="792"/>
                    <a:pt x="77" y="784"/>
                  </a:cubicBezTo>
                  <a:cubicBezTo>
                    <a:pt x="77" y="772"/>
                    <a:pt x="103" y="728"/>
                    <a:pt x="116" y="706"/>
                  </a:cubicBezTo>
                  <a:lnTo>
                    <a:pt x="123" y="695"/>
                  </a:lnTo>
                  <a:cubicBezTo>
                    <a:pt x="125" y="692"/>
                    <a:pt x="126" y="690"/>
                    <a:pt x="127" y="688"/>
                  </a:cubicBezTo>
                  <a:cubicBezTo>
                    <a:pt x="129" y="684"/>
                    <a:pt x="131" y="682"/>
                    <a:pt x="132" y="679"/>
                  </a:cubicBezTo>
                  <a:lnTo>
                    <a:pt x="134" y="675"/>
                  </a:lnTo>
                  <a:cubicBezTo>
                    <a:pt x="144" y="659"/>
                    <a:pt x="202" y="547"/>
                    <a:pt x="217" y="531"/>
                  </a:cubicBezTo>
                  <a:cubicBezTo>
                    <a:pt x="220" y="527"/>
                    <a:pt x="221" y="524"/>
                    <a:pt x="222" y="522"/>
                  </a:cubicBezTo>
                  <a:cubicBezTo>
                    <a:pt x="224" y="516"/>
                    <a:pt x="227" y="510"/>
                    <a:pt x="237" y="497"/>
                  </a:cubicBezTo>
                  <a:cubicBezTo>
                    <a:pt x="262" y="451"/>
                    <a:pt x="286" y="411"/>
                    <a:pt x="313" y="365"/>
                  </a:cubicBezTo>
                  <a:cubicBezTo>
                    <a:pt x="315" y="362"/>
                    <a:pt x="316" y="360"/>
                    <a:pt x="317" y="358"/>
                  </a:cubicBezTo>
                  <a:cubicBezTo>
                    <a:pt x="318" y="357"/>
                    <a:pt x="319" y="355"/>
                    <a:pt x="320" y="354"/>
                  </a:cubicBezTo>
                  <a:lnTo>
                    <a:pt x="434" y="156"/>
                  </a:lnTo>
                  <a:lnTo>
                    <a:pt x="439" y="147"/>
                  </a:lnTo>
                  <a:cubicBezTo>
                    <a:pt x="449" y="128"/>
                    <a:pt x="465" y="98"/>
                    <a:pt x="479" y="89"/>
                  </a:cubicBezTo>
                  <a:cubicBezTo>
                    <a:pt x="489" y="82"/>
                    <a:pt x="500" y="79"/>
                    <a:pt x="511" y="80"/>
                  </a:cubicBezTo>
                  <a:cubicBezTo>
                    <a:pt x="522" y="80"/>
                    <a:pt x="532" y="83"/>
                    <a:pt x="542" y="90"/>
                  </a:cubicBezTo>
                  <a:cubicBezTo>
                    <a:pt x="555" y="99"/>
                    <a:pt x="570" y="128"/>
                    <a:pt x="581" y="147"/>
                  </a:cubicBezTo>
                  <a:lnTo>
                    <a:pt x="586" y="158"/>
                  </a:lnTo>
                  <a:lnTo>
                    <a:pt x="650" y="268"/>
                  </a:lnTo>
                  <a:cubicBezTo>
                    <a:pt x="661" y="285"/>
                    <a:pt x="672" y="305"/>
                    <a:pt x="683" y="325"/>
                  </a:cubicBezTo>
                  <a:cubicBezTo>
                    <a:pt x="693" y="343"/>
                    <a:pt x="703" y="361"/>
                    <a:pt x="714" y="378"/>
                  </a:cubicBezTo>
                  <a:lnTo>
                    <a:pt x="785" y="501"/>
                  </a:lnTo>
                  <a:lnTo>
                    <a:pt x="785" y="501"/>
                  </a:lnTo>
                  <a:cubicBezTo>
                    <a:pt x="786" y="503"/>
                    <a:pt x="787" y="505"/>
                    <a:pt x="788" y="507"/>
                  </a:cubicBezTo>
                  <a:cubicBezTo>
                    <a:pt x="789" y="508"/>
                    <a:pt x="790" y="510"/>
                    <a:pt x="791" y="512"/>
                  </a:cubicBezTo>
                  <a:cubicBezTo>
                    <a:pt x="794" y="517"/>
                    <a:pt x="797" y="522"/>
                    <a:pt x="800" y="527"/>
                  </a:cubicBezTo>
                  <a:cubicBezTo>
                    <a:pt x="845" y="602"/>
                    <a:pt x="888" y="679"/>
                    <a:pt x="931" y="755"/>
                  </a:cubicBezTo>
                  <a:cubicBezTo>
                    <a:pt x="942" y="773"/>
                    <a:pt x="942" y="776"/>
                    <a:pt x="942" y="793"/>
                  </a:cubicBezTo>
                  <a:lnTo>
                    <a:pt x="942" y="797"/>
                  </a:lnTo>
                  <a:cubicBezTo>
                    <a:pt x="942" y="808"/>
                    <a:pt x="935" y="822"/>
                    <a:pt x="923" y="831"/>
                  </a:cubicBezTo>
                  <a:cubicBezTo>
                    <a:pt x="914" y="839"/>
                    <a:pt x="901" y="845"/>
                    <a:pt x="887" y="845"/>
                  </a:cubicBezTo>
                  <a:lnTo>
                    <a:pt x="133" y="845"/>
                  </a:lnTo>
                  <a:cubicBezTo>
                    <a:pt x="126" y="845"/>
                    <a:pt x="119" y="844"/>
                    <a:pt x="112" y="841"/>
                  </a:cubicBezTo>
                  <a:cubicBezTo>
                    <a:pt x="105" y="838"/>
                    <a:pt x="99" y="834"/>
                    <a:pt x="94" y="830"/>
                  </a:cubicBezTo>
                  <a:cubicBezTo>
                    <a:pt x="87" y="823"/>
                    <a:pt x="82" y="816"/>
                    <a:pt x="80" y="8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 name="Freeform 211">
              <a:extLst>
                <a:ext uri="{FF2B5EF4-FFF2-40B4-BE49-F238E27FC236}">
                  <a16:creationId xmlns:a16="http://schemas.microsoft.com/office/drawing/2014/main" id="{2B2DF198-0D9C-4AC7-0647-65C26F85D72D}"/>
                </a:ext>
              </a:extLst>
            </p:cNvPr>
            <p:cNvSpPr>
              <a:spLocks/>
            </p:cNvSpPr>
            <p:nvPr/>
          </p:nvSpPr>
          <p:spPr bwMode="auto">
            <a:xfrm>
              <a:off x="4943476" y="4486275"/>
              <a:ext cx="52388" cy="176213"/>
            </a:xfrm>
            <a:custGeom>
              <a:avLst/>
              <a:gdLst>
                <a:gd name="T0" fmla="*/ 0 w 107"/>
                <a:gd name="T1" fmla="*/ 62 h 362"/>
                <a:gd name="T2" fmla="*/ 3 w 107"/>
                <a:gd name="T3" fmla="*/ 134 h 362"/>
                <a:gd name="T4" fmla="*/ 6 w 107"/>
                <a:gd name="T5" fmla="*/ 170 h 362"/>
                <a:gd name="T6" fmla="*/ 12 w 107"/>
                <a:gd name="T7" fmla="*/ 278 h 362"/>
                <a:gd name="T8" fmla="*/ 13 w 107"/>
                <a:gd name="T9" fmla="*/ 296 h 362"/>
                <a:gd name="T10" fmla="*/ 44 w 107"/>
                <a:gd name="T11" fmla="*/ 361 h 362"/>
                <a:gd name="T12" fmla="*/ 75 w 107"/>
                <a:gd name="T13" fmla="*/ 345 h 362"/>
                <a:gd name="T14" fmla="*/ 89 w 107"/>
                <a:gd name="T15" fmla="*/ 249 h 362"/>
                <a:gd name="T16" fmla="*/ 91 w 107"/>
                <a:gd name="T17" fmla="*/ 215 h 362"/>
                <a:gd name="T18" fmla="*/ 100 w 107"/>
                <a:gd name="T19" fmla="*/ 132 h 362"/>
                <a:gd name="T20" fmla="*/ 78 w 107"/>
                <a:gd name="T21" fmla="*/ 16 h 362"/>
                <a:gd name="T22" fmla="*/ 0 w 107"/>
                <a:gd name="T23" fmla="*/ 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62">
                  <a:moveTo>
                    <a:pt x="0" y="62"/>
                  </a:moveTo>
                  <a:lnTo>
                    <a:pt x="3" y="134"/>
                  </a:lnTo>
                  <a:cubicBezTo>
                    <a:pt x="4" y="147"/>
                    <a:pt x="4" y="159"/>
                    <a:pt x="6" y="170"/>
                  </a:cubicBezTo>
                  <a:cubicBezTo>
                    <a:pt x="8" y="190"/>
                    <a:pt x="10" y="259"/>
                    <a:pt x="12" y="278"/>
                  </a:cubicBezTo>
                  <a:cubicBezTo>
                    <a:pt x="13" y="284"/>
                    <a:pt x="13" y="290"/>
                    <a:pt x="13" y="296"/>
                  </a:cubicBezTo>
                  <a:cubicBezTo>
                    <a:pt x="15" y="316"/>
                    <a:pt x="19" y="361"/>
                    <a:pt x="44" y="361"/>
                  </a:cubicBezTo>
                  <a:cubicBezTo>
                    <a:pt x="57" y="361"/>
                    <a:pt x="66" y="362"/>
                    <a:pt x="75" y="345"/>
                  </a:cubicBezTo>
                  <a:cubicBezTo>
                    <a:pt x="85" y="324"/>
                    <a:pt x="86" y="276"/>
                    <a:pt x="89" y="249"/>
                  </a:cubicBezTo>
                  <a:cubicBezTo>
                    <a:pt x="91" y="239"/>
                    <a:pt x="90" y="222"/>
                    <a:pt x="91" y="215"/>
                  </a:cubicBezTo>
                  <a:cubicBezTo>
                    <a:pt x="96" y="188"/>
                    <a:pt x="97" y="160"/>
                    <a:pt x="100" y="132"/>
                  </a:cubicBezTo>
                  <a:cubicBezTo>
                    <a:pt x="103" y="100"/>
                    <a:pt x="107" y="33"/>
                    <a:pt x="78" y="16"/>
                  </a:cubicBezTo>
                  <a:cubicBezTo>
                    <a:pt x="51" y="0"/>
                    <a:pt x="0" y="18"/>
                    <a:pt x="0"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5" name="Freeform 212">
              <a:extLst>
                <a:ext uri="{FF2B5EF4-FFF2-40B4-BE49-F238E27FC236}">
                  <a16:creationId xmlns:a16="http://schemas.microsoft.com/office/drawing/2014/main" id="{0B5D838D-22B0-0958-E4FA-61DEADD0AAE0}"/>
                </a:ext>
              </a:extLst>
            </p:cNvPr>
            <p:cNvSpPr>
              <a:spLocks/>
            </p:cNvSpPr>
            <p:nvPr/>
          </p:nvSpPr>
          <p:spPr bwMode="auto">
            <a:xfrm>
              <a:off x="4943476" y="4681538"/>
              <a:ext cx="49213" cy="66675"/>
            </a:xfrm>
            <a:custGeom>
              <a:avLst/>
              <a:gdLst>
                <a:gd name="T0" fmla="*/ 0 w 101"/>
                <a:gd name="T1" fmla="*/ 65 h 137"/>
                <a:gd name="T2" fmla="*/ 14 w 101"/>
                <a:gd name="T3" fmla="*/ 106 h 137"/>
                <a:gd name="T4" fmla="*/ 101 w 101"/>
                <a:gd name="T5" fmla="*/ 76 h 137"/>
                <a:gd name="T6" fmla="*/ 87 w 101"/>
                <a:gd name="T7" fmla="*/ 34 h 137"/>
                <a:gd name="T8" fmla="*/ 0 w 101"/>
                <a:gd name="T9" fmla="*/ 65 h 137"/>
              </a:gdLst>
              <a:ahLst/>
              <a:cxnLst>
                <a:cxn ang="0">
                  <a:pos x="T0" y="T1"/>
                </a:cxn>
                <a:cxn ang="0">
                  <a:pos x="T2" y="T3"/>
                </a:cxn>
                <a:cxn ang="0">
                  <a:pos x="T4" y="T5"/>
                </a:cxn>
                <a:cxn ang="0">
                  <a:pos x="T6" y="T7"/>
                </a:cxn>
                <a:cxn ang="0">
                  <a:pos x="T8" y="T9"/>
                </a:cxn>
              </a:cxnLst>
              <a:rect l="0" t="0" r="r" b="b"/>
              <a:pathLst>
                <a:path w="101" h="137">
                  <a:moveTo>
                    <a:pt x="0" y="65"/>
                  </a:moveTo>
                  <a:cubicBezTo>
                    <a:pt x="0" y="82"/>
                    <a:pt x="2" y="95"/>
                    <a:pt x="14" y="106"/>
                  </a:cubicBezTo>
                  <a:cubicBezTo>
                    <a:pt x="50" y="137"/>
                    <a:pt x="101" y="112"/>
                    <a:pt x="101" y="76"/>
                  </a:cubicBezTo>
                  <a:cubicBezTo>
                    <a:pt x="101" y="58"/>
                    <a:pt x="100" y="46"/>
                    <a:pt x="87" y="34"/>
                  </a:cubicBezTo>
                  <a:cubicBezTo>
                    <a:pt x="52" y="0"/>
                    <a:pt x="0" y="30"/>
                    <a:pt x="0"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101897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86D77">
                <a:alpha val="0"/>
              </a:srgbClr>
            </a:gs>
            <a:gs pos="87500">
              <a:srgbClr val="FFE38B"/>
            </a:gs>
            <a:gs pos="75000">
              <a:srgbClr val="FFC000"/>
            </a:gs>
            <a:gs pos="50000">
              <a:srgbClr val="FFC000"/>
            </a:gs>
            <a:gs pos="100000">
              <a:srgbClr val="FFEAA7"/>
            </a:gs>
          </a:gsLst>
          <a:lin ang="6600130" scaled="0"/>
        </a:gradFill>
        <a:effectLst/>
      </p:bgPr>
    </p:bg>
    <p:spTree>
      <p:nvGrpSpPr>
        <p:cNvPr id="1" name=""/>
        <p:cNvGrpSpPr/>
        <p:nvPr/>
      </p:nvGrpSpPr>
      <p:grpSpPr>
        <a:xfrm>
          <a:off x="0" y="0"/>
          <a:ext cx="0" cy="0"/>
          <a:chOff x="0" y="0"/>
          <a:chExt cx="0" cy="0"/>
        </a:xfrm>
      </p:grpSpPr>
      <p:pic>
        <p:nvPicPr>
          <p:cNvPr id="44" name="Imagem 43" descr="Mulher sentada com copo na mão&#10;&#10;Descrição gerada automaticamente com confiança média">
            <a:extLst>
              <a:ext uri="{FF2B5EF4-FFF2-40B4-BE49-F238E27FC236}">
                <a16:creationId xmlns:a16="http://schemas.microsoft.com/office/drawing/2014/main" id="{70E6C02F-E66C-F3AD-98E6-265D3DACE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815" y="0"/>
            <a:ext cx="10285436" cy="6858000"/>
          </a:xfrm>
          <a:prstGeom prst="rect">
            <a:avLst/>
          </a:prstGeom>
        </p:spPr>
      </p:pic>
      <p:sp>
        <p:nvSpPr>
          <p:cNvPr id="433" name="Google Shape;1057;p119">
            <a:extLst>
              <a:ext uri="{FF2B5EF4-FFF2-40B4-BE49-F238E27FC236}">
                <a16:creationId xmlns:a16="http://schemas.microsoft.com/office/drawing/2014/main" id="{FCE7C1C2-BBB7-4104-B180-14E5F2EAFE0A}"/>
              </a:ext>
            </a:extLst>
          </p:cNvPr>
          <p:cNvSpPr/>
          <p:nvPr/>
        </p:nvSpPr>
        <p:spPr>
          <a:xfrm>
            <a:off x="7851658" y="2"/>
            <a:ext cx="4562106" cy="6858062"/>
          </a:xfrm>
          <a:prstGeom prst="rect">
            <a:avLst/>
          </a:prstGeom>
          <a:gradFill>
            <a:gsLst>
              <a:gs pos="0">
                <a:srgbClr val="586D77">
                  <a:alpha val="0"/>
                </a:srgbClr>
              </a:gs>
              <a:gs pos="100000">
                <a:srgbClr val="FFD961"/>
              </a:gs>
            </a:gsLst>
            <a:lin ang="6600130" scaled="0"/>
          </a:gradFill>
          <a:ln>
            <a:noFill/>
          </a:ln>
        </p:spPr>
        <p:txBody>
          <a:bodyPr spcFirstLastPara="1" wrap="square" lIns="121900" tIns="60933" rIns="121900" bIns="60933" anchor="ctr" anchorCtr="0">
            <a:noAutofit/>
          </a:bodyPr>
          <a:lstStyle/>
          <a:p>
            <a:pPr algn="ctr">
              <a:buClr>
                <a:srgbClr val="000000"/>
              </a:buClr>
              <a:buSzPts val="1050"/>
            </a:pPr>
            <a:endParaRPr sz="1401" dirty="0">
              <a:solidFill>
                <a:schemeClr val="lt1"/>
              </a:solidFill>
              <a:latin typeface="Arial"/>
              <a:ea typeface="Arial"/>
              <a:cs typeface="Arial"/>
              <a:sym typeface="Arial"/>
            </a:endParaRPr>
          </a:p>
        </p:txBody>
      </p:sp>
      <p:sp>
        <p:nvSpPr>
          <p:cNvPr id="434" name="Freeform 5">
            <a:extLst>
              <a:ext uri="{FF2B5EF4-FFF2-40B4-BE49-F238E27FC236}">
                <a16:creationId xmlns:a16="http://schemas.microsoft.com/office/drawing/2014/main" id="{4B8352CF-AE95-4383-9614-69D0F6BFE58E}"/>
              </a:ext>
            </a:extLst>
          </p:cNvPr>
          <p:cNvSpPr>
            <a:spLocks/>
          </p:cNvSpPr>
          <p:nvPr/>
        </p:nvSpPr>
        <p:spPr bwMode="auto">
          <a:xfrm>
            <a:off x="1300121" y="-62"/>
            <a:ext cx="7866301" cy="6858000"/>
          </a:xfrm>
          <a:custGeom>
            <a:avLst/>
            <a:gdLst>
              <a:gd name="T0" fmla="*/ 4791 w 4805"/>
              <a:gd name="T1" fmla="*/ 0 h 3518"/>
              <a:gd name="T2" fmla="*/ 4770 w 4805"/>
              <a:gd name="T3" fmla="*/ 116 h 3518"/>
              <a:gd name="T4" fmla="*/ 4718 w 4805"/>
              <a:gd name="T5" fmla="*/ 214 h 3518"/>
              <a:gd name="T6" fmla="*/ 4676 w 4805"/>
              <a:gd name="T7" fmla="*/ 289 h 3518"/>
              <a:gd name="T8" fmla="*/ 4616 w 4805"/>
              <a:gd name="T9" fmla="*/ 403 h 3518"/>
              <a:gd name="T10" fmla="*/ 4601 w 4805"/>
              <a:gd name="T11" fmla="*/ 540 h 3518"/>
              <a:gd name="T12" fmla="*/ 4631 w 4805"/>
              <a:gd name="T13" fmla="*/ 621 h 3518"/>
              <a:gd name="T14" fmla="*/ 4673 w 4805"/>
              <a:gd name="T15" fmla="*/ 715 h 3518"/>
              <a:gd name="T16" fmla="*/ 4661 w 4805"/>
              <a:gd name="T17" fmla="*/ 811 h 3518"/>
              <a:gd name="T18" fmla="*/ 4630 w 4805"/>
              <a:gd name="T19" fmla="*/ 917 h 3518"/>
              <a:gd name="T20" fmla="*/ 4635 w 4805"/>
              <a:gd name="T21" fmla="*/ 1035 h 3518"/>
              <a:gd name="T22" fmla="*/ 4633 w 4805"/>
              <a:gd name="T23" fmla="*/ 1190 h 3518"/>
              <a:gd name="T24" fmla="*/ 4613 w 4805"/>
              <a:gd name="T25" fmla="*/ 1271 h 3518"/>
              <a:gd name="T26" fmla="*/ 4568 w 4805"/>
              <a:gd name="T27" fmla="*/ 1361 h 3518"/>
              <a:gd name="T28" fmla="*/ 4582 w 4805"/>
              <a:gd name="T29" fmla="*/ 1465 h 3518"/>
              <a:gd name="T30" fmla="*/ 4605 w 4805"/>
              <a:gd name="T31" fmla="*/ 1601 h 3518"/>
              <a:gd name="T32" fmla="*/ 4570 w 4805"/>
              <a:gd name="T33" fmla="*/ 1792 h 3518"/>
              <a:gd name="T34" fmla="*/ 4591 w 4805"/>
              <a:gd name="T35" fmla="*/ 1837 h 3518"/>
              <a:gd name="T36" fmla="*/ 4601 w 4805"/>
              <a:gd name="T37" fmla="*/ 1909 h 3518"/>
              <a:gd name="T38" fmla="*/ 4602 w 4805"/>
              <a:gd name="T39" fmla="*/ 1998 h 3518"/>
              <a:gd name="T40" fmla="*/ 4586 w 4805"/>
              <a:gd name="T41" fmla="*/ 2011 h 3518"/>
              <a:gd name="T42" fmla="*/ 4538 w 4805"/>
              <a:gd name="T43" fmla="*/ 2062 h 3518"/>
              <a:gd name="T44" fmla="*/ 4494 w 4805"/>
              <a:gd name="T45" fmla="*/ 2202 h 3518"/>
              <a:gd name="T46" fmla="*/ 4522 w 4805"/>
              <a:gd name="T47" fmla="*/ 2322 h 3518"/>
              <a:gd name="T48" fmla="*/ 4525 w 4805"/>
              <a:gd name="T49" fmla="*/ 2398 h 3518"/>
              <a:gd name="T50" fmla="*/ 4493 w 4805"/>
              <a:gd name="T51" fmla="*/ 2641 h 3518"/>
              <a:gd name="T52" fmla="*/ 4488 w 4805"/>
              <a:gd name="T53" fmla="*/ 2757 h 3518"/>
              <a:gd name="T54" fmla="*/ 4428 w 4805"/>
              <a:gd name="T55" fmla="*/ 2870 h 3518"/>
              <a:gd name="T56" fmla="*/ 4405 w 4805"/>
              <a:gd name="T57" fmla="*/ 2946 h 3518"/>
              <a:gd name="T58" fmla="*/ 4373 w 4805"/>
              <a:gd name="T59" fmla="*/ 3025 h 3518"/>
              <a:gd name="T60" fmla="*/ 4415 w 4805"/>
              <a:gd name="T61" fmla="*/ 3172 h 3518"/>
              <a:gd name="T62" fmla="*/ 4409 w 4805"/>
              <a:gd name="T63" fmla="*/ 3265 h 3518"/>
              <a:gd name="T64" fmla="*/ 4391 w 4805"/>
              <a:gd name="T65" fmla="*/ 3426 h 3518"/>
              <a:gd name="T66" fmla="*/ 4409 w 4805"/>
              <a:gd name="T67" fmla="*/ 3518 h 3518"/>
              <a:gd name="T68" fmla="*/ 0 w 4805"/>
              <a:gd name="T69" fmla="*/ 0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05" h="3518">
                <a:moveTo>
                  <a:pt x="0" y="0"/>
                </a:moveTo>
                <a:lnTo>
                  <a:pt x="4791" y="0"/>
                </a:lnTo>
                <a:cubicBezTo>
                  <a:pt x="4792" y="35"/>
                  <a:pt x="4803" y="30"/>
                  <a:pt x="4804" y="58"/>
                </a:cubicBezTo>
                <a:cubicBezTo>
                  <a:pt x="4805" y="101"/>
                  <a:pt x="4792" y="100"/>
                  <a:pt x="4770" y="116"/>
                </a:cubicBezTo>
                <a:cubicBezTo>
                  <a:pt x="4747" y="133"/>
                  <a:pt x="4748" y="154"/>
                  <a:pt x="4745" y="186"/>
                </a:cubicBezTo>
                <a:cubicBezTo>
                  <a:pt x="4734" y="197"/>
                  <a:pt x="4725" y="196"/>
                  <a:pt x="4718" y="214"/>
                </a:cubicBezTo>
                <a:cubicBezTo>
                  <a:pt x="4709" y="238"/>
                  <a:pt x="4719" y="239"/>
                  <a:pt x="4702" y="257"/>
                </a:cubicBezTo>
                <a:cubicBezTo>
                  <a:pt x="4689" y="271"/>
                  <a:pt x="4685" y="272"/>
                  <a:pt x="4676" y="289"/>
                </a:cubicBezTo>
                <a:cubicBezTo>
                  <a:pt x="4668" y="306"/>
                  <a:pt x="4668" y="317"/>
                  <a:pt x="4662" y="334"/>
                </a:cubicBezTo>
                <a:lnTo>
                  <a:pt x="4616" y="403"/>
                </a:lnTo>
                <a:cubicBezTo>
                  <a:pt x="4602" y="421"/>
                  <a:pt x="4608" y="421"/>
                  <a:pt x="4608" y="444"/>
                </a:cubicBezTo>
                <a:cubicBezTo>
                  <a:pt x="4608" y="468"/>
                  <a:pt x="4584" y="517"/>
                  <a:pt x="4601" y="540"/>
                </a:cubicBezTo>
                <a:cubicBezTo>
                  <a:pt x="4613" y="555"/>
                  <a:pt x="4602" y="541"/>
                  <a:pt x="4613" y="548"/>
                </a:cubicBezTo>
                <a:cubicBezTo>
                  <a:pt x="4628" y="557"/>
                  <a:pt x="4634" y="563"/>
                  <a:pt x="4631" y="621"/>
                </a:cubicBezTo>
                <a:lnTo>
                  <a:pt x="4656" y="635"/>
                </a:lnTo>
                <a:cubicBezTo>
                  <a:pt x="4649" y="703"/>
                  <a:pt x="4670" y="688"/>
                  <a:pt x="4673" y="715"/>
                </a:cubicBezTo>
                <a:cubicBezTo>
                  <a:pt x="4674" y="723"/>
                  <a:pt x="4666" y="743"/>
                  <a:pt x="4665" y="760"/>
                </a:cubicBezTo>
                <a:cubicBezTo>
                  <a:pt x="4664" y="777"/>
                  <a:pt x="4667" y="795"/>
                  <a:pt x="4661" y="811"/>
                </a:cubicBezTo>
                <a:cubicBezTo>
                  <a:pt x="4651" y="837"/>
                  <a:pt x="4622" y="826"/>
                  <a:pt x="4623" y="874"/>
                </a:cubicBezTo>
                <a:cubicBezTo>
                  <a:pt x="4623" y="886"/>
                  <a:pt x="4626" y="906"/>
                  <a:pt x="4630" y="917"/>
                </a:cubicBezTo>
                <a:cubicBezTo>
                  <a:pt x="4637" y="933"/>
                  <a:pt x="4642" y="929"/>
                  <a:pt x="4632" y="957"/>
                </a:cubicBezTo>
                <a:cubicBezTo>
                  <a:pt x="4622" y="985"/>
                  <a:pt x="4625" y="1011"/>
                  <a:pt x="4635" y="1035"/>
                </a:cubicBezTo>
                <a:cubicBezTo>
                  <a:pt x="4649" y="1068"/>
                  <a:pt x="4670" y="1066"/>
                  <a:pt x="4654" y="1102"/>
                </a:cubicBezTo>
                <a:cubicBezTo>
                  <a:pt x="4638" y="1140"/>
                  <a:pt x="4643" y="1165"/>
                  <a:pt x="4633" y="1190"/>
                </a:cubicBezTo>
                <a:cubicBezTo>
                  <a:pt x="4625" y="1210"/>
                  <a:pt x="4617" y="1205"/>
                  <a:pt x="4612" y="1224"/>
                </a:cubicBezTo>
                <a:cubicBezTo>
                  <a:pt x="4607" y="1244"/>
                  <a:pt x="4615" y="1250"/>
                  <a:pt x="4613" y="1271"/>
                </a:cubicBezTo>
                <a:cubicBezTo>
                  <a:pt x="4575" y="1292"/>
                  <a:pt x="4608" y="1291"/>
                  <a:pt x="4576" y="1345"/>
                </a:cubicBezTo>
                <a:cubicBezTo>
                  <a:pt x="4573" y="1350"/>
                  <a:pt x="4570" y="1357"/>
                  <a:pt x="4568" y="1361"/>
                </a:cubicBezTo>
                <a:cubicBezTo>
                  <a:pt x="4554" y="1389"/>
                  <a:pt x="4538" y="1393"/>
                  <a:pt x="4537" y="1428"/>
                </a:cubicBezTo>
                <a:cubicBezTo>
                  <a:pt x="4554" y="1440"/>
                  <a:pt x="4576" y="1437"/>
                  <a:pt x="4582" y="1465"/>
                </a:cubicBezTo>
                <a:cubicBezTo>
                  <a:pt x="4590" y="1500"/>
                  <a:pt x="4568" y="1503"/>
                  <a:pt x="4548" y="1513"/>
                </a:cubicBezTo>
                <a:cubicBezTo>
                  <a:pt x="4539" y="1568"/>
                  <a:pt x="4569" y="1576"/>
                  <a:pt x="4605" y="1601"/>
                </a:cubicBezTo>
                <a:cubicBezTo>
                  <a:pt x="4603" y="1648"/>
                  <a:pt x="4550" y="1676"/>
                  <a:pt x="4561" y="1722"/>
                </a:cubicBezTo>
                <a:cubicBezTo>
                  <a:pt x="4567" y="1748"/>
                  <a:pt x="4579" y="1749"/>
                  <a:pt x="4570" y="1792"/>
                </a:cubicBezTo>
                <a:cubicBezTo>
                  <a:pt x="4564" y="1822"/>
                  <a:pt x="4544" y="1810"/>
                  <a:pt x="4538" y="1846"/>
                </a:cubicBezTo>
                <a:cubicBezTo>
                  <a:pt x="4571" y="1848"/>
                  <a:pt x="4562" y="1836"/>
                  <a:pt x="4591" y="1837"/>
                </a:cubicBezTo>
                <a:cubicBezTo>
                  <a:pt x="4597" y="1850"/>
                  <a:pt x="4592" y="1848"/>
                  <a:pt x="4596" y="1858"/>
                </a:cubicBezTo>
                <a:cubicBezTo>
                  <a:pt x="4604" y="1883"/>
                  <a:pt x="4619" y="1884"/>
                  <a:pt x="4601" y="1909"/>
                </a:cubicBezTo>
                <a:cubicBezTo>
                  <a:pt x="4590" y="1924"/>
                  <a:pt x="4597" y="1896"/>
                  <a:pt x="4592" y="1926"/>
                </a:cubicBezTo>
                <a:cubicBezTo>
                  <a:pt x="4588" y="1947"/>
                  <a:pt x="4600" y="1980"/>
                  <a:pt x="4602" y="1998"/>
                </a:cubicBezTo>
                <a:cubicBezTo>
                  <a:pt x="4595" y="2005"/>
                  <a:pt x="4604" y="1997"/>
                  <a:pt x="4595" y="2005"/>
                </a:cubicBezTo>
                <a:cubicBezTo>
                  <a:pt x="4590" y="2009"/>
                  <a:pt x="4591" y="2008"/>
                  <a:pt x="4586" y="2011"/>
                </a:cubicBezTo>
                <a:cubicBezTo>
                  <a:pt x="4570" y="2022"/>
                  <a:pt x="4568" y="2028"/>
                  <a:pt x="4553" y="2044"/>
                </a:cubicBezTo>
                <a:cubicBezTo>
                  <a:pt x="4546" y="2052"/>
                  <a:pt x="4545" y="2051"/>
                  <a:pt x="4538" y="2062"/>
                </a:cubicBezTo>
                <a:cubicBezTo>
                  <a:pt x="4511" y="2108"/>
                  <a:pt x="4558" y="2109"/>
                  <a:pt x="4513" y="2156"/>
                </a:cubicBezTo>
                <a:cubicBezTo>
                  <a:pt x="4493" y="2177"/>
                  <a:pt x="4506" y="2174"/>
                  <a:pt x="4494" y="2202"/>
                </a:cubicBezTo>
                <a:cubicBezTo>
                  <a:pt x="4480" y="2237"/>
                  <a:pt x="4492" y="2247"/>
                  <a:pt x="4498" y="2282"/>
                </a:cubicBezTo>
                <a:cubicBezTo>
                  <a:pt x="4503" y="2316"/>
                  <a:pt x="4521" y="2288"/>
                  <a:pt x="4522" y="2322"/>
                </a:cubicBezTo>
                <a:cubicBezTo>
                  <a:pt x="4523" y="2336"/>
                  <a:pt x="4518" y="2342"/>
                  <a:pt x="4515" y="2351"/>
                </a:cubicBezTo>
                <a:cubicBezTo>
                  <a:pt x="4507" y="2388"/>
                  <a:pt x="4522" y="2369"/>
                  <a:pt x="4525" y="2398"/>
                </a:cubicBezTo>
                <a:cubicBezTo>
                  <a:pt x="4528" y="2435"/>
                  <a:pt x="4517" y="2486"/>
                  <a:pt x="4504" y="2517"/>
                </a:cubicBezTo>
                <a:cubicBezTo>
                  <a:pt x="4493" y="2544"/>
                  <a:pt x="4494" y="2608"/>
                  <a:pt x="4493" y="2641"/>
                </a:cubicBezTo>
                <a:cubicBezTo>
                  <a:pt x="4492" y="2662"/>
                  <a:pt x="4497" y="2680"/>
                  <a:pt x="4497" y="2698"/>
                </a:cubicBezTo>
                <a:cubicBezTo>
                  <a:pt x="4498" y="2722"/>
                  <a:pt x="4488" y="2735"/>
                  <a:pt x="4488" y="2757"/>
                </a:cubicBezTo>
                <a:cubicBezTo>
                  <a:pt x="4488" y="2781"/>
                  <a:pt x="4491" y="2788"/>
                  <a:pt x="4485" y="2818"/>
                </a:cubicBezTo>
                <a:cubicBezTo>
                  <a:pt x="4426" y="2824"/>
                  <a:pt x="4453" y="2831"/>
                  <a:pt x="4428" y="2870"/>
                </a:cubicBezTo>
                <a:cubicBezTo>
                  <a:pt x="4424" y="2877"/>
                  <a:pt x="4408" y="2892"/>
                  <a:pt x="4406" y="2896"/>
                </a:cubicBezTo>
                <a:cubicBezTo>
                  <a:pt x="4395" y="2921"/>
                  <a:pt x="4405" y="2931"/>
                  <a:pt x="4405" y="2946"/>
                </a:cubicBezTo>
                <a:cubicBezTo>
                  <a:pt x="4403" y="2972"/>
                  <a:pt x="4396" y="2954"/>
                  <a:pt x="4386" y="2979"/>
                </a:cubicBezTo>
                <a:cubicBezTo>
                  <a:pt x="4377" y="3004"/>
                  <a:pt x="4389" y="3003"/>
                  <a:pt x="4373" y="3025"/>
                </a:cubicBezTo>
                <a:cubicBezTo>
                  <a:pt x="4344" y="3065"/>
                  <a:pt x="4365" y="3064"/>
                  <a:pt x="4390" y="3093"/>
                </a:cubicBezTo>
                <a:cubicBezTo>
                  <a:pt x="4409" y="3115"/>
                  <a:pt x="4415" y="3144"/>
                  <a:pt x="4415" y="3172"/>
                </a:cubicBezTo>
                <a:cubicBezTo>
                  <a:pt x="4414" y="3198"/>
                  <a:pt x="4422" y="3194"/>
                  <a:pt x="4411" y="3220"/>
                </a:cubicBezTo>
                <a:cubicBezTo>
                  <a:pt x="4402" y="3243"/>
                  <a:pt x="4404" y="3243"/>
                  <a:pt x="4409" y="3265"/>
                </a:cubicBezTo>
                <a:cubicBezTo>
                  <a:pt x="4415" y="3291"/>
                  <a:pt x="4407" y="3346"/>
                  <a:pt x="4414" y="3361"/>
                </a:cubicBezTo>
                <a:cubicBezTo>
                  <a:pt x="4434" y="3408"/>
                  <a:pt x="4426" y="3396"/>
                  <a:pt x="4391" y="3426"/>
                </a:cubicBezTo>
                <a:cubicBezTo>
                  <a:pt x="4395" y="3450"/>
                  <a:pt x="4418" y="3468"/>
                  <a:pt x="4416" y="3494"/>
                </a:cubicBezTo>
                <a:cubicBezTo>
                  <a:pt x="4416" y="3500"/>
                  <a:pt x="4412" y="3509"/>
                  <a:pt x="4409" y="3518"/>
                </a:cubicBezTo>
                <a:lnTo>
                  <a:pt x="0" y="3518"/>
                </a:lnTo>
                <a:lnTo>
                  <a:pt x="0" y="0"/>
                </a:lnTo>
                <a:close/>
              </a:path>
            </a:pathLst>
          </a:custGeom>
          <a:solidFill>
            <a:schemeClr val="lt1"/>
          </a:solidFill>
          <a:ln>
            <a:noFill/>
          </a:ln>
          <a:effectLst>
            <a:outerShdw blurRad="355600" sx="101000" sy="101000" algn="ctr" rotWithShape="0">
              <a:srgbClr val="000000">
                <a:alpha val="44710"/>
              </a:srgbClr>
            </a:outerShdw>
          </a:effectLst>
        </p:spPr>
        <p:txBody>
          <a:bodyPr spcFirstLastPara="1" wrap="square" lIns="91401" tIns="45700" rIns="91401" bIns="45700" anchor="ctr" anchorCtr="0">
            <a:noAutofit/>
          </a:bodyPr>
          <a:lstStyle/>
          <a:p>
            <a:pPr algn="ctr"/>
            <a:endParaRPr lang="pt-BR" sz="1801" dirty="0">
              <a:solidFill>
                <a:srgbClr val="000000"/>
              </a:solidFill>
              <a:latin typeface="Calibri"/>
              <a:ea typeface="Calibri"/>
              <a:cs typeface="Calibri"/>
            </a:endParaRPr>
          </a:p>
        </p:txBody>
      </p:sp>
      <p:sp>
        <p:nvSpPr>
          <p:cNvPr id="4" name="Retângulo 3">
            <a:extLst>
              <a:ext uri="{FF2B5EF4-FFF2-40B4-BE49-F238E27FC236}">
                <a16:creationId xmlns:a16="http://schemas.microsoft.com/office/drawing/2014/main" id="{6219692C-68B2-4AFC-B391-950CAE02F797}"/>
              </a:ext>
            </a:extLst>
          </p:cNvPr>
          <p:cNvSpPr/>
          <p:nvPr/>
        </p:nvSpPr>
        <p:spPr>
          <a:xfrm>
            <a:off x="-31167" y="-62"/>
            <a:ext cx="1373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38" name="CaixaDeTexto 2337">
            <a:extLst>
              <a:ext uri="{FF2B5EF4-FFF2-40B4-BE49-F238E27FC236}">
                <a16:creationId xmlns:a16="http://schemas.microsoft.com/office/drawing/2014/main" id="{6403B5CE-4164-44F0-A529-A27366062F79}"/>
              </a:ext>
            </a:extLst>
          </p:cNvPr>
          <p:cNvSpPr txBox="1"/>
          <p:nvPr/>
        </p:nvSpPr>
        <p:spPr>
          <a:xfrm>
            <a:off x="769262" y="768393"/>
            <a:ext cx="7613255" cy="523220"/>
          </a:xfrm>
          <a:prstGeom prst="rect">
            <a:avLst/>
          </a:prstGeom>
          <a:noFill/>
        </p:spPr>
        <p:txBody>
          <a:bodyPr wrap="square" rtlCol="0">
            <a:spAutoFit/>
          </a:bodyPr>
          <a:lstStyle/>
          <a:p>
            <a:r>
              <a:rPr lang="pt-BR" sz="2800" b="1" dirty="0">
                <a:solidFill>
                  <a:srgbClr val="FCA400"/>
                </a:solidFill>
                <a:latin typeface="Montserrat" panose="00000500000000000000" pitchFamily="2" charset="0"/>
              </a:rPr>
              <a:t>O RTF</a:t>
            </a:r>
          </a:p>
        </p:txBody>
      </p:sp>
      <p:sp>
        <p:nvSpPr>
          <p:cNvPr id="13" name="Freeform 5">
            <a:extLst>
              <a:ext uri="{FF2B5EF4-FFF2-40B4-BE49-F238E27FC236}">
                <a16:creationId xmlns:a16="http://schemas.microsoft.com/office/drawing/2014/main" id="{D937B059-246D-4F59-8B26-944D46FB8075}"/>
              </a:ext>
            </a:extLst>
          </p:cNvPr>
          <p:cNvSpPr>
            <a:spLocks noEditPoints="1"/>
          </p:cNvSpPr>
          <p:nvPr/>
        </p:nvSpPr>
        <p:spPr bwMode="auto">
          <a:xfrm>
            <a:off x="9166422" y="4195349"/>
            <a:ext cx="3709039" cy="3704202"/>
          </a:xfrm>
          <a:custGeom>
            <a:avLst/>
            <a:gdLst>
              <a:gd name="T0" fmla="*/ 313 w 1595"/>
              <a:gd name="T1" fmla="*/ 719 h 1596"/>
              <a:gd name="T2" fmla="*/ 310 w 1595"/>
              <a:gd name="T3" fmla="*/ 884 h 1596"/>
              <a:gd name="T4" fmla="*/ 299 w 1595"/>
              <a:gd name="T5" fmla="*/ 832 h 1596"/>
              <a:gd name="T6" fmla="*/ 317 w 1595"/>
              <a:gd name="T7" fmla="*/ 992 h 1596"/>
              <a:gd name="T8" fmla="*/ 578 w 1595"/>
              <a:gd name="T9" fmla="*/ 1286 h 1596"/>
              <a:gd name="T10" fmla="*/ 630 w 1595"/>
              <a:gd name="T11" fmla="*/ 1290 h 1596"/>
              <a:gd name="T12" fmla="*/ 830 w 1595"/>
              <a:gd name="T13" fmla="*/ 1396 h 1596"/>
              <a:gd name="T14" fmla="*/ 962 w 1595"/>
              <a:gd name="T15" fmla="*/ 1296 h 1596"/>
              <a:gd name="T16" fmla="*/ 1016 w 1595"/>
              <a:gd name="T17" fmla="*/ 1285 h 1596"/>
              <a:gd name="T18" fmla="*/ 1284 w 1595"/>
              <a:gd name="T19" fmla="*/ 1002 h 1596"/>
              <a:gd name="T20" fmla="*/ 1352 w 1595"/>
              <a:gd name="T21" fmla="*/ 927 h 1596"/>
              <a:gd name="T22" fmla="*/ 1297 w 1595"/>
              <a:gd name="T23" fmla="*/ 631 h 1596"/>
              <a:gd name="T24" fmla="*/ 1291 w 1595"/>
              <a:gd name="T25" fmla="*/ 580 h 1596"/>
              <a:gd name="T26" fmla="*/ 1002 w 1595"/>
              <a:gd name="T27" fmla="*/ 315 h 1596"/>
              <a:gd name="T28" fmla="*/ 896 w 1595"/>
              <a:gd name="T29" fmla="*/ 213 h 1596"/>
              <a:gd name="T30" fmla="*/ 694 w 1595"/>
              <a:gd name="T31" fmla="*/ 204 h 1596"/>
              <a:gd name="T32" fmla="*/ 597 w 1595"/>
              <a:gd name="T33" fmla="*/ 315 h 1596"/>
              <a:gd name="T34" fmla="*/ 313 w 1595"/>
              <a:gd name="T35" fmla="*/ 585 h 1596"/>
              <a:gd name="T36" fmla="*/ 182 w 1595"/>
              <a:gd name="T37" fmla="*/ 722 h 1596"/>
              <a:gd name="T38" fmla="*/ 711 w 1595"/>
              <a:gd name="T39" fmla="*/ 1284 h 1596"/>
              <a:gd name="T40" fmla="*/ 764 w 1595"/>
              <a:gd name="T41" fmla="*/ 1295 h 1596"/>
              <a:gd name="T42" fmla="*/ 870 w 1595"/>
              <a:gd name="T43" fmla="*/ 1278 h 1596"/>
              <a:gd name="T44" fmla="*/ 1296 w 1595"/>
              <a:gd name="T45" fmla="*/ 761 h 1596"/>
              <a:gd name="T46" fmla="*/ 1292 w 1595"/>
              <a:gd name="T47" fmla="*/ 710 h 1596"/>
              <a:gd name="T48" fmla="*/ 827 w 1595"/>
              <a:gd name="T49" fmla="*/ 292 h 1596"/>
              <a:gd name="T50" fmla="*/ 877 w 1595"/>
              <a:gd name="T51" fmla="*/ 312 h 1596"/>
              <a:gd name="T52" fmla="*/ 720 w 1595"/>
              <a:gd name="T53" fmla="*/ 247 h 1596"/>
              <a:gd name="T54" fmla="*/ 737 w 1595"/>
              <a:gd name="T55" fmla="*/ 316 h 1596"/>
              <a:gd name="T56" fmla="*/ 516 w 1595"/>
              <a:gd name="T57" fmla="*/ 1277 h 1596"/>
              <a:gd name="T58" fmla="*/ 537 w 1595"/>
              <a:gd name="T59" fmla="*/ 1213 h 1596"/>
              <a:gd name="T60" fmla="*/ 447 w 1595"/>
              <a:gd name="T61" fmla="*/ 1210 h 1596"/>
              <a:gd name="T62" fmla="*/ 466 w 1595"/>
              <a:gd name="T63" fmla="*/ 1148 h 1596"/>
              <a:gd name="T64" fmla="*/ 380 w 1595"/>
              <a:gd name="T65" fmla="*/ 1145 h 1596"/>
              <a:gd name="T66" fmla="*/ 442 w 1595"/>
              <a:gd name="T67" fmla="*/ 1122 h 1596"/>
              <a:gd name="T68" fmla="*/ 315 w 1595"/>
              <a:gd name="T69" fmla="*/ 1078 h 1596"/>
              <a:gd name="T70" fmla="*/ 339 w 1595"/>
              <a:gd name="T71" fmla="*/ 1019 h 1596"/>
              <a:gd name="T72" fmla="*/ 1086 w 1595"/>
              <a:gd name="T73" fmla="*/ 325 h 1596"/>
              <a:gd name="T74" fmla="*/ 1060 w 1595"/>
              <a:gd name="T75" fmla="*/ 379 h 1596"/>
              <a:gd name="T76" fmla="*/ 1154 w 1595"/>
              <a:gd name="T77" fmla="*/ 392 h 1596"/>
              <a:gd name="T78" fmla="*/ 1091 w 1595"/>
              <a:gd name="T79" fmla="*/ 394 h 1596"/>
              <a:gd name="T80" fmla="*/ 1220 w 1595"/>
              <a:gd name="T81" fmla="*/ 486 h 1596"/>
              <a:gd name="T82" fmla="*/ 1156 w 1595"/>
              <a:gd name="T83" fmla="*/ 455 h 1596"/>
              <a:gd name="T84" fmla="*/ 1287 w 1595"/>
              <a:gd name="T85" fmla="*/ 544 h 1596"/>
              <a:gd name="T86" fmla="*/ 1218 w 1595"/>
              <a:gd name="T87" fmla="*/ 527 h 1596"/>
              <a:gd name="T88" fmla="*/ 528 w 1595"/>
              <a:gd name="T89" fmla="*/ 378 h 1596"/>
              <a:gd name="T90" fmla="*/ 444 w 1595"/>
              <a:gd name="T91" fmla="*/ 434 h 1596"/>
              <a:gd name="T92" fmla="*/ 497 w 1595"/>
              <a:gd name="T93" fmla="*/ 385 h 1596"/>
              <a:gd name="T94" fmla="*/ 442 w 1595"/>
              <a:gd name="T95" fmla="*/ 465 h 1596"/>
              <a:gd name="T96" fmla="*/ 311 w 1595"/>
              <a:gd name="T97" fmla="*/ 520 h 1596"/>
              <a:gd name="T98" fmla="*/ 376 w 1595"/>
              <a:gd name="T99" fmla="*/ 529 h 1596"/>
              <a:gd name="T100" fmla="*/ 1089 w 1595"/>
              <a:gd name="T101" fmla="*/ 1262 h 1596"/>
              <a:gd name="T102" fmla="*/ 1022 w 1595"/>
              <a:gd name="T103" fmla="*/ 1261 h 1596"/>
              <a:gd name="T104" fmla="*/ 1152 w 1595"/>
              <a:gd name="T105" fmla="*/ 1204 h 1596"/>
              <a:gd name="T106" fmla="*/ 1088 w 1595"/>
              <a:gd name="T107" fmla="*/ 1186 h 1596"/>
              <a:gd name="T108" fmla="*/ 1220 w 1595"/>
              <a:gd name="T109" fmla="*/ 1136 h 1596"/>
              <a:gd name="T110" fmla="*/ 1152 w 1595"/>
              <a:gd name="T111" fmla="*/ 1125 h 1596"/>
              <a:gd name="T112" fmla="*/ 1282 w 1595"/>
              <a:gd name="T113" fmla="*/ 1074 h 1596"/>
              <a:gd name="T114" fmla="*/ 1218 w 1595"/>
              <a:gd name="T115" fmla="*/ 1066 h 1596"/>
              <a:gd name="T116" fmla="*/ 1105 w 1595"/>
              <a:gd name="T117" fmla="*/ 667 h 1596"/>
              <a:gd name="T118" fmla="*/ 472 w 1595"/>
              <a:gd name="T119" fmla="*/ 1084 h 1596"/>
              <a:gd name="T120" fmla="*/ 1443 w 1595"/>
              <a:gd name="T121" fmla="*/ 897 h 1596"/>
              <a:gd name="T122" fmla="*/ 1056 w 1595"/>
              <a:gd name="T123" fmla="*/ 1475 h 1596"/>
              <a:gd name="T124" fmla="*/ 24 w 1595"/>
              <a:gd name="T125" fmla="*/ 95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5" h="1596">
                <a:moveTo>
                  <a:pt x="152" y="510"/>
                </a:moveTo>
                <a:cubicBezTo>
                  <a:pt x="134" y="510"/>
                  <a:pt x="121" y="523"/>
                  <a:pt x="121" y="541"/>
                </a:cubicBezTo>
                <a:cubicBezTo>
                  <a:pt x="121" y="558"/>
                  <a:pt x="134" y="572"/>
                  <a:pt x="152" y="572"/>
                </a:cubicBezTo>
                <a:cubicBezTo>
                  <a:pt x="169" y="572"/>
                  <a:pt x="183" y="558"/>
                  <a:pt x="183" y="541"/>
                </a:cubicBezTo>
                <a:cubicBezTo>
                  <a:pt x="183" y="523"/>
                  <a:pt x="169" y="510"/>
                  <a:pt x="152" y="510"/>
                </a:cubicBezTo>
                <a:close/>
                <a:moveTo>
                  <a:pt x="281" y="771"/>
                </a:moveTo>
                <a:lnTo>
                  <a:pt x="281" y="771"/>
                </a:lnTo>
                <a:cubicBezTo>
                  <a:pt x="287" y="771"/>
                  <a:pt x="293" y="770"/>
                  <a:pt x="298" y="767"/>
                </a:cubicBezTo>
                <a:lnTo>
                  <a:pt x="298" y="767"/>
                </a:lnTo>
                <a:lnTo>
                  <a:pt x="298" y="767"/>
                </a:lnTo>
                <a:lnTo>
                  <a:pt x="299" y="767"/>
                </a:lnTo>
                <a:lnTo>
                  <a:pt x="299" y="766"/>
                </a:lnTo>
                <a:lnTo>
                  <a:pt x="300" y="766"/>
                </a:lnTo>
                <a:lnTo>
                  <a:pt x="300" y="766"/>
                </a:lnTo>
                <a:lnTo>
                  <a:pt x="300" y="766"/>
                </a:lnTo>
                <a:lnTo>
                  <a:pt x="301" y="765"/>
                </a:lnTo>
                <a:lnTo>
                  <a:pt x="301" y="765"/>
                </a:lnTo>
                <a:lnTo>
                  <a:pt x="301" y="765"/>
                </a:lnTo>
                <a:lnTo>
                  <a:pt x="302" y="765"/>
                </a:lnTo>
                <a:lnTo>
                  <a:pt x="303" y="764"/>
                </a:lnTo>
                <a:lnTo>
                  <a:pt x="303" y="764"/>
                </a:lnTo>
                <a:lnTo>
                  <a:pt x="303" y="764"/>
                </a:lnTo>
                <a:lnTo>
                  <a:pt x="304" y="763"/>
                </a:lnTo>
                <a:lnTo>
                  <a:pt x="304" y="763"/>
                </a:lnTo>
                <a:lnTo>
                  <a:pt x="304" y="763"/>
                </a:lnTo>
                <a:lnTo>
                  <a:pt x="305" y="763"/>
                </a:lnTo>
                <a:lnTo>
                  <a:pt x="305" y="763"/>
                </a:lnTo>
                <a:lnTo>
                  <a:pt x="305" y="762"/>
                </a:lnTo>
                <a:lnTo>
                  <a:pt x="305" y="762"/>
                </a:lnTo>
                <a:lnTo>
                  <a:pt x="306" y="762"/>
                </a:lnTo>
                <a:lnTo>
                  <a:pt x="306" y="761"/>
                </a:lnTo>
                <a:lnTo>
                  <a:pt x="306" y="761"/>
                </a:lnTo>
                <a:lnTo>
                  <a:pt x="306" y="761"/>
                </a:lnTo>
                <a:lnTo>
                  <a:pt x="307" y="761"/>
                </a:lnTo>
                <a:lnTo>
                  <a:pt x="307" y="761"/>
                </a:lnTo>
                <a:lnTo>
                  <a:pt x="307" y="760"/>
                </a:lnTo>
                <a:lnTo>
                  <a:pt x="307" y="760"/>
                </a:lnTo>
                <a:lnTo>
                  <a:pt x="308" y="760"/>
                </a:lnTo>
                <a:lnTo>
                  <a:pt x="308" y="760"/>
                </a:lnTo>
                <a:lnTo>
                  <a:pt x="308" y="759"/>
                </a:lnTo>
                <a:lnTo>
                  <a:pt x="308" y="759"/>
                </a:lnTo>
                <a:lnTo>
                  <a:pt x="308" y="759"/>
                </a:lnTo>
                <a:lnTo>
                  <a:pt x="309" y="758"/>
                </a:lnTo>
                <a:lnTo>
                  <a:pt x="309" y="758"/>
                </a:lnTo>
                <a:lnTo>
                  <a:pt x="309" y="758"/>
                </a:lnTo>
                <a:lnTo>
                  <a:pt x="310" y="757"/>
                </a:lnTo>
                <a:lnTo>
                  <a:pt x="310" y="757"/>
                </a:lnTo>
                <a:lnTo>
                  <a:pt x="310" y="757"/>
                </a:lnTo>
                <a:lnTo>
                  <a:pt x="310" y="756"/>
                </a:lnTo>
                <a:lnTo>
                  <a:pt x="310" y="756"/>
                </a:lnTo>
                <a:lnTo>
                  <a:pt x="311" y="756"/>
                </a:lnTo>
                <a:lnTo>
                  <a:pt x="311" y="756"/>
                </a:lnTo>
                <a:lnTo>
                  <a:pt x="311" y="755"/>
                </a:lnTo>
                <a:lnTo>
                  <a:pt x="311" y="755"/>
                </a:lnTo>
                <a:lnTo>
                  <a:pt x="311" y="755"/>
                </a:lnTo>
                <a:lnTo>
                  <a:pt x="312" y="754"/>
                </a:lnTo>
                <a:lnTo>
                  <a:pt x="312" y="754"/>
                </a:lnTo>
                <a:lnTo>
                  <a:pt x="312" y="754"/>
                </a:lnTo>
                <a:lnTo>
                  <a:pt x="312" y="753"/>
                </a:lnTo>
                <a:lnTo>
                  <a:pt x="312" y="753"/>
                </a:lnTo>
                <a:lnTo>
                  <a:pt x="313" y="753"/>
                </a:lnTo>
                <a:lnTo>
                  <a:pt x="313" y="753"/>
                </a:lnTo>
                <a:lnTo>
                  <a:pt x="313" y="752"/>
                </a:lnTo>
                <a:lnTo>
                  <a:pt x="313" y="752"/>
                </a:lnTo>
                <a:lnTo>
                  <a:pt x="313" y="752"/>
                </a:lnTo>
                <a:lnTo>
                  <a:pt x="313" y="751"/>
                </a:lnTo>
                <a:lnTo>
                  <a:pt x="313" y="751"/>
                </a:lnTo>
                <a:lnTo>
                  <a:pt x="314" y="751"/>
                </a:lnTo>
                <a:lnTo>
                  <a:pt x="314" y="750"/>
                </a:lnTo>
                <a:lnTo>
                  <a:pt x="314" y="750"/>
                </a:lnTo>
                <a:lnTo>
                  <a:pt x="314" y="750"/>
                </a:lnTo>
                <a:lnTo>
                  <a:pt x="314" y="749"/>
                </a:lnTo>
                <a:lnTo>
                  <a:pt x="314" y="749"/>
                </a:lnTo>
                <a:lnTo>
                  <a:pt x="315" y="749"/>
                </a:lnTo>
                <a:lnTo>
                  <a:pt x="315" y="748"/>
                </a:lnTo>
                <a:lnTo>
                  <a:pt x="315" y="748"/>
                </a:lnTo>
                <a:lnTo>
                  <a:pt x="315" y="748"/>
                </a:lnTo>
                <a:lnTo>
                  <a:pt x="315" y="747"/>
                </a:lnTo>
                <a:lnTo>
                  <a:pt x="315" y="747"/>
                </a:lnTo>
                <a:lnTo>
                  <a:pt x="315" y="747"/>
                </a:lnTo>
                <a:lnTo>
                  <a:pt x="315" y="746"/>
                </a:lnTo>
                <a:lnTo>
                  <a:pt x="315" y="746"/>
                </a:lnTo>
                <a:lnTo>
                  <a:pt x="316" y="746"/>
                </a:lnTo>
                <a:lnTo>
                  <a:pt x="316" y="745"/>
                </a:lnTo>
                <a:lnTo>
                  <a:pt x="316" y="745"/>
                </a:lnTo>
                <a:lnTo>
                  <a:pt x="316" y="744"/>
                </a:lnTo>
                <a:lnTo>
                  <a:pt x="316" y="744"/>
                </a:lnTo>
                <a:lnTo>
                  <a:pt x="316" y="744"/>
                </a:lnTo>
                <a:lnTo>
                  <a:pt x="316" y="744"/>
                </a:lnTo>
                <a:lnTo>
                  <a:pt x="316" y="743"/>
                </a:lnTo>
                <a:lnTo>
                  <a:pt x="316" y="743"/>
                </a:lnTo>
                <a:lnTo>
                  <a:pt x="316" y="742"/>
                </a:lnTo>
                <a:lnTo>
                  <a:pt x="317" y="741"/>
                </a:lnTo>
                <a:lnTo>
                  <a:pt x="317" y="741"/>
                </a:lnTo>
                <a:lnTo>
                  <a:pt x="317" y="741"/>
                </a:lnTo>
                <a:lnTo>
                  <a:pt x="317" y="740"/>
                </a:lnTo>
                <a:lnTo>
                  <a:pt x="317" y="740"/>
                </a:lnTo>
                <a:lnTo>
                  <a:pt x="317" y="739"/>
                </a:lnTo>
                <a:lnTo>
                  <a:pt x="317" y="739"/>
                </a:lnTo>
                <a:lnTo>
                  <a:pt x="317" y="739"/>
                </a:lnTo>
                <a:lnTo>
                  <a:pt x="317" y="738"/>
                </a:lnTo>
                <a:lnTo>
                  <a:pt x="317" y="738"/>
                </a:lnTo>
                <a:lnTo>
                  <a:pt x="317" y="737"/>
                </a:lnTo>
                <a:lnTo>
                  <a:pt x="317" y="737"/>
                </a:lnTo>
                <a:lnTo>
                  <a:pt x="317" y="737"/>
                </a:lnTo>
                <a:lnTo>
                  <a:pt x="317" y="736"/>
                </a:lnTo>
                <a:lnTo>
                  <a:pt x="317" y="736"/>
                </a:lnTo>
                <a:lnTo>
                  <a:pt x="317" y="736"/>
                </a:lnTo>
                <a:lnTo>
                  <a:pt x="317" y="735"/>
                </a:lnTo>
                <a:lnTo>
                  <a:pt x="317" y="735"/>
                </a:lnTo>
                <a:lnTo>
                  <a:pt x="317" y="734"/>
                </a:lnTo>
                <a:lnTo>
                  <a:pt x="317" y="734"/>
                </a:lnTo>
                <a:lnTo>
                  <a:pt x="317" y="733"/>
                </a:lnTo>
                <a:lnTo>
                  <a:pt x="317" y="733"/>
                </a:lnTo>
                <a:lnTo>
                  <a:pt x="317" y="732"/>
                </a:lnTo>
                <a:lnTo>
                  <a:pt x="317" y="732"/>
                </a:lnTo>
                <a:lnTo>
                  <a:pt x="317" y="732"/>
                </a:lnTo>
                <a:lnTo>
                  <a:pt x="317" y="731"/>
                </a:lnTo>
                <a:lnTo>
                  <a:pt x="317" y="731"/>
                </a:lnTo>
                <a:lnTo>
                  <a:pt x="317" y="730"/>
                </a:lnTo>
                <a:lnTo>
                  <a:pt x="317" y="730"/>
                </a:lnTo>
                <a:lnTo>
                  <a:pt x="316" y="729"/>
                </a:lnTo>
                <a:lnTo>
                  <a:pt x="316" y="729"/>
                </a:lnTo>
                <a:lnTo>
                  <a:pt x="316" y="729"/>
                </a:lnTo>
                <a:lnTo>
                  <a:pt x="316" y="728"/>
                </a:lnTo>
                <a:lnTo>
                  <a:pt x="316" y="728"/>
                </a:lnTo>
                <a:lnTo>
                  <a:pt x="316" y="728"/>
                </a:lnTo>
                <a:lnTo>
                  <a:pt x="316" y="727"/>
                </a:lnTo>
                <a:lnTo>
                  <a:pt x="316" y="727"/>
                </a:lnTo>
                <a:lnTo>
                  <a:pt x="316" y="726"/>
                </a:lnTo>
                <a:lnTo>
                  <a:pt x="316" y="726"/>
                </a:lnTo>
                <a:lnTo>
                  <a:pt x="316" y="726"/>
                </a:lnTo>
                <a:lnTo>
                  <a:pt x="315" y="725"/>
                </a:lnTo>
                <a:lnTo>
                  <a:pt x="315" y="725"/>
                </a:lnTo>
                <a:lnTo>
                  <a:pt x="315" y="724"/>
                </a:lnTo>
                <a:lnTo>
                  <a:pt x="315" y="724"/>
                </a:lnTo>
                <a:lnTo>
                  <a:pt x="315" y="724"/>
                </a:lnTo>
                <a:lnTo>
                  <a:pt x="315" y="723"/>
                </a:lnTo>
                <a:lnTo>
                  <a:pt x="315" y="723"/>
                </a:lnTo>
                <a:lnTo>
                  <a:pt x="315" y="722"/>
                </a:lnTo>
                <a:lnTo>
                  <a:pt x="314" y="722"/>
                </a:lnTo>
                <a:lnTo>
                  <a:pt x="314" y="722"/>
                </a:lnTo>
                <a:lnTo>
                  <a:pt x="314" y="722"/>
                </a:lnTo>
                <a:lnTo>
                  <a:pt x="314" y="721"/>
                </a:lnTo>
                <a:lnTo>
                  <a:pt x="314" y="721"/>
                </a:lnTo>
                <a:lnTo>
                  <a:pt x="314" y="720"/>
                </a:lnTo>
                <a:lnTo>
                  <a:pt x="313" y="720"/>
                </a:lnTo>
                <a:lnTo>
                  <a:pt x="313" y="720"/>
                </a:lnTo>
                <a:lnTo>
                  <a:pt x="313" y="719"/>
                </a:lnTo>
                <a:lnTo>
                  <a:pt x="313" y="719"/>
                </a:lnTo>
                <a:lnTo>
                  <a:pt x="313" y="719"/>
                </a:lnTo>
                <a:lnTo>
                  <a:pt x="313" y="718"/>
                </a:lnTo>
                <a:lnTo>
                  <a:pt x="312" y="718"/>
                </a:lnTo>
                <a:lnTo>
                  <a:pt x="312" y="718"/>
                </a:lnTo>
                <a:lnTo>
                  <a:pt x="312" y="717"/>
                </a:lnTo>
                <a:lnTo>
                  <a:pt x="312" y="717"/>
                </a:lnTo>
                <a:lnTo>
                  <a:pt x="311" y="716"/>
                </a:lnTo>
                <a:lnTo>
                  <a:pt x="311" y="716"/>
                </a:lnTo>
                <a:lnTo>
                  <a:pt x="311" y="716"/>
                </a:lnTo>
                <a:lnTo>
                  <a:pt x="311" y="716"/>
                </a:lnTo>
                <a:lnTo>
                  <a:pt x="311" y="715"/>
                </a:lnTo>
                <a:lnTo>
                  <a:pt x="310" y="715"/>
                </a:lnTo>
                <a:lnTo>
                  <a:pt x="310" y="715"/>
                </a:lnTo>
                <a:lnTo>
                  <a:pt x="310" y="714"/>
                </a:lnTo>
                <a:lnTo>
                  <a:pt x="309" y="714"/>
                </a:lnTo>
                <a:lnTo>
                  <a:pt x="309" y="713"/>
                </a:lnTo>
                <a:lnTo>
                  <a:pt x="309" y="713"/>
                </a:lnTo>
                <a:lnTo>
                  <a:pt x="308" y="712"/>
                </a:lnTo>
                <a:lnTo>
                  <a:pt x="308" y="712"/>
                </a:lnTo>
                <a:lnTo>
                  <a:pt x="308" y="712"/>
                </a:lnTo>
                <a:lnTo>
                  <a:pt x="308" y="712"/>
                </a:lnTo>
                <a:lnTo>
                  <a:pt x="307" y="711"/>
                </a:lnTo>
                <a:lnTo>
                  <a:pt x="307" y="711"/>
                </a:lnTo>
                <a:lnTo>
                  <a:pt x="307" y="710"/>
                </a:lnTo>
                <a:lnTo>
                  <a:pt x="307" y="710"/>
                </a:lnTo>
                <a:lnTo>
                  <a:pt x="306" y="710"/>
                </a:lnTo>
                <a:lnTo>
                  <a:pt x="306" y="710"/>
                </a:lnTo>
                <a:lnTo>
                  <a:pt x="306" y="710"/>
                </a:lnTo>
                <a:lnTo>
                  <a:pt x="305" y="709"/>
                </a:lnTo>
                <a:lnTo>
                  <a:pt x="305" y="709"/>
                </a:lnTo>
                <a:lnTo>
                  <a:pt x="305" y="709"/>
                </a:lnTo>
                <a:lnTo>
                  <a:pt x="305" y="709"/>
                </a:lnTo>
                <a:lnTo>
                  <a:pt x="304" y="708"/>
                </a:lnTo>
                <a:lnTo>
                  <a:pt x="304" y="708"/>
                </a:lnTo>
                <a:lnTo>
                  <a:pt x="304" y="708"/>
                </a:lnTo>
                <a:lnTo>
                  <a:pt x="303" y="707"/>
                </a:lnTo>
                <a:lnTo>
                  <a:pt x="303" y="707"/>
                </a:lnTo>
                <a:lnTo>
                  <a:pt x="303" y="707"/>
                </a:lnTo>
                <a:lnTo>
                  <a:pt x="302" y="707"/>
                </a:lnTo>
                <a:lnTo>
                  <a:pt x="302" y="706"/>
                </a:lnTo>
                <a:lnTo>
                  <a:pt x="302" y="706"/>
                </a:lnTo>
                <a:lnTo>
                  <a:pt x="301" y="706"/>
                </a:lnTo>
                <a:lnTo>
                  <a:pt x="301" y="706"/>
                </a:lnTo>
                <a:lnTo>
                  <a:pt x="301" y="706"/>
                </a:lnTo>
                <a:lnTo>
                  <a:pt x="301" y="705"/>
                </a:lnTo>
                <a:lnTo>
                  <a:pt x="300" y="705"/>
                </a:lnTo>
                <a:lnTo>
                  <a:pt x="300" y="705"/>
                </a:lnTo>
                <a:lnTo>
                  <a:pt x="299" y="705"/>
                </a:lnTo>
                <a:lnTo>
                  <a:pt x="299" y="705"/>
                </a:lnTo>
                <a:lnTo>
                  <a:pt x="299" y="704"/>
                </a:lnTo>
                <a:lnTo>
                  <a:pt x="298" y="704"/>
                </a:lnTo>
                <a:lnTo>
                  <a:pt x="298" y="704"/>
                </a:lnTo>
                <a:lnTo>
                  <a:pt x="298" y="704"/>
                </a:lnTo>
                <a:lnTo>
                  <a:pt x="298" y="704"/>
                </a:lnTo>
                <a:lnTo>
                  <a:pt x="297" y="703"/>
                </a:lnTo>
                <a:lnTo>
                  <a:pt x="297" y="703"/>
                </a:lnTo>
                <a:lnTo>
                  <a:pt x="296" y="703"/>
                </a:lnTo>
                <a:lnTo>
                  <a:pt x="296" y="703"/>
                </a:lnTo>
                <a:lnTo>
                  <a:pt x="296" y="703"/>
                </a:lnTo>
                <a:lnTo>
                  <a:pt x="295" y="703"/>
                </a:lnTo>
                <a:lnTo>
                  <a:pt x="295" y="702"/>
                </a:lnTo>
                <a:lnTo>
                  <a:pt x="294" y="702"/>
                </a:lnTo>
                <a:lnTo>
                  <a:pt x="294" y="702"/>
                </a:lnTo>
                <a:lnTo>
                  <a:pt x="294" y="702"/>
                </a:lnTo>
                <a:lnTo>
                  <a:pt x="293" y="702"/>
                </a:lnTo>
                <a:lnTo>
                  <a:pt x="293" y="702"/>
                </a:lnTo>
                <a:lnTo>
                  <a:pt x="293" y="702"/>
                </a:lnTo>
                <a:lnTo>
                  <a:pt x="292" y="701"/>
                </a:lnTo>
                <a:lnTo>
                  <a:pt x="292" y="701"/>
                </a:lnTo>
                <a:lnTo>
                  <a:pt x="291" y="701"/>
                </a:lnTo>
                <a:lnTo>
                  <a:pt x="291" y="701"/>
                </a:lnTo>
                <a:lnTo>
                  <a:pt x="291" y="701"/>
                </a:lnTo>
                <a:lnTo>
                  <a:pt x="290" y="701"/>
                </a:lnTo>
                <a:lnTo>
                  <a:pt x="290" y="701"/>
                </a:lnTo>
                <a:cubicBezTo>
                  <a:pt x="287" y="700"/>
                  <a:pt x="284" y="700"/>
                  <a:pt x="281" y="700"/>
                </a:cubicBezTo>
                <a:lnTo>
                  <a:pt x="281" y="700"/>
                </a:lnTo>
                <a:lnTo>
                  <a:pt x="281" y="700"/>
                </a:lnTo>
                <a:lnTo>
                  <a:pt x="281" y="700"/>
                </a:lnTo>
                <a:lnTo>
                  <a:pt x="281" y="700"/>
                </a:lnTo>
                <a:lnTo>
                  <a:pt x="281" y="700"/>
                </a:lnTo>
                <a:lnTo>
                  <a:pt x="280" y="700"/>
                </a:lnTo>
                <a:lnTo>
                  <a:pt x="280" y="700"/>
                </a:lnTo>
                <a:lnTo>
                  <a:pt x="280" y="700"/>
                </a:lnTo>
                <a:lnTo>
                  <a:pt x="280" y="700"/>
                </a:lnTo>
                <a:lnTo>
                  <a:pt x="280" y="700"/>
                </a:lnTo>
                <a:lnTo>
                  <a:pt x="279" y="700"/>
                </a:lnTo>
                <a:lnTo>
                  <a:pt x="279" y="700"/>
                </a:lnTo>
                <a:lnTo>
                  <a:pt x="279" y="700"/>
                </a:lnTo>
                <a:lnTo>
                  <a:pt x="279" y="700"/>
                </a:lnTo>
                <a:lnTo>
                  <a:pt x="279" y="700"/>
                </a:lnTo>
                <a:lnTo>
                  <a:pt x="279" y="700"/>
                </a:lnTo>
                <a:cubicBezTo>
                  <a:pt x="276" y="700"/>
                  <a:pt x="274" y="700"/>
                  <a:pt x="272" y="701"/>
                </a:cubicBezTo>
                <a:lnTo>
                  <a:pt x="271" y="701"/>
                </a:lnTo>
                <a:cubicBezTo>
                  <a:pt x="262" y="704"/>
                  <a:pt x="253" y="711"/>
                  <a:pt x="249" y="720"/>
                </a:cubicBezTo>
                <a:lnTo>
                  <a:pt x="249" y="720"/>
                </a:lnTo>
                <a:cubicBezTo>
                  <a:pt x="247" y="725"/>
                  <a:pt x="246" y="730"/>
                  <a:pt x="246" y="736"/>
                </a:cubicBezTo>
                <a:cubicBezTo>
                  <a:pt x="246" y="741"/>
                  <a:pt x="247" y="747"/>
                  <a:pt x="249" y="752"/>
                </a:cubicBezTo>
                <a:lnTo>
                  <a:pt x="249" y="752"/>
                </a:lnTo>
                <a:cubicBezTo>
                  <a:pt x="251" y="755"/>
                  <a:pt x="253" y="757"/>
                  <a:pt x="255" y="760"/>
                </a:cubicBezTo>
                <a:lnTo>
                  <a:pt x="255" y="760"/>
                </a:lnTo>
                <a:cubicBezTo>
                  <a:pt x="257" y="762"/>
                  <a:pt x="260" y="765"/>
                  <a:pt x="263" y="766"/>
                </a:cubicBezTo>
                <a:lnTo>
                  <a:pt x="264" y="767"/>
                </a:lnTo>
                <a:lnTo>
                  <a:pt x="264" y="767"/>
                </a:lnTo>
                <a:lnTo>
                  <a:pt x="264" y="767"/>
                </a:lnTo>
                <a:lnTo>
                  <a:pt x="265" y="767"/>
                </a:lnTo>
                <a:lnTo>
                  <a:pt x="265" y="767"/>
                </a:lnTo>
                <a:cubicBezTo>
                  <a:pt x="270" y="770"/>
                  <a:pt x="275" y="771"/>
                  <a:pt x="281" y="771"/>
                </a:cubicBezTo>
                <a:lnTo>
                  <a:pt x="281" y="771"/>
                </a:lnTo>
                <a:close/>
                <a:moveTo>
                  <a:pt x="249" y="880"/>
                </a:moveTo>
                <a:cubicBezTo>
                  <a:pt x="251" y="883"/>
                  <a:pt x="253" y="886"/>
                  <a:pt x="256" y="889"/>
                </a:cubicBezTo>
                <a:lnTo>
                  <a:pt x="256" y="889"/>
                </a:lnTo>
                <a:cubicBezTo>
                  <a:pt x="262" y="895"/>
                  <a:pt x="270" y="898"/>
                  <a:pt x="279" y="899"/>
                </a:cubicBezTo>
                <a:lnTo>
                  <a:pt x="279" y="899"/>
                </a:lnTo>
                <a:lnTo>
                  <a:pt x="280" y="899"/>
                </a:lnTo>
                <a:lnTo>
                  <a:pt x="280" y="899"/>
                </a:lnTo>
                <a:lnTo>
                  <a:pt x="280" y="899"/>
                </a:lnTo>
                <a:lnTo>
                  <a:pt x="281" y="899"/>
                </a:lnTo>
                <a:lnTo>
                  <a:pt x="281" y="899"/>
                </a:lnTo>
                <a:lnTo>
                  <a:pt x="281" y="899"/>
                </a:lnTo>
                <a:cubicBezTo>
                  <a:pt x="287" y="899"/>
                  <a:pt x="293" y="898"/>
                  <a:pt x="298" y="895"/>
                </a:cubicBezTo>
                <a:lnTo>
                  <a:pt x="298" y="895"/>
                </a:lnTo>
                <a:lnTo>
                  <a:pt x="298" y="895"/>
                </a:lnTo>
                <a:cubicBezTo>
                  <a:pt x="299" y="894"/>
                  <a:pt x="300" y="894"/>
                  <a:pt x="301" y="893"/>
                </a:cubicBezTo>
                <a:lnTo>
                  <a:pt x="301" y="893"/>
                </a:lnTo>
                <a:lnTo>
                  <a:pt x="301" y="893"/>
                </a:lnTo>
                <a:lnTo>
                  <a:pt x="302" y="893"/>
                </a:lnTo>
                <a:lnTo>
                  <a:pt x="303" y="892"/>
                </a:lnTo>
                <a:lnTo>
                  <a:pt x="303" y="891"/>
                </a:lnTo>
                <a:lnTo>
                  <a:pt x="303" y="891"/>
                </a:lnTo>
                <a:lnTo>
                  <a:pt x="304" y="891"/>
                </a:lnTo>
                <a:lnTo>
                  <a:pt x="304" y="891"/>
                </a:lnTo>
                <a:lnTo>
                  <a:pt x="304" y="891"/>
                </a:lnTo>
                <a:lnTo>
                  <a:pt x="305" y="890"/>
                </a:lnTo>
                <a:lnTo>
                  <a:pt x="305" y="890"/>
                </a:lnTo>
                <a:lnTo>
                  <a:pt x="305" y="890"/>
                </a:lnTo>
                <a:lnTo>
                  <a:pt x="306" y="889"/>
                </a:lnTo>
                <a:lnTo>
                  <a:pt x="306" y="889"/>
                </a:lnTo>
                <a:lnTo>
                  <a:pt x="306" y="889"/>
                </a:lnTo>
                <a:lnTo>
                  <a:pt x="307" y="888"/>
                </a:lnTo>
                <a:lnTo>
                  <a:pt x="307" y="888"/>
                </a:lnTo>
                <a:lnTo>
                  <a:pt x="307" y="888"/>
                </a:lnTo>
                <a:lnTo>
                  <a:pt x="308" y="887"/>
                </a:lnTo>
                <a:lnTo>
                  <a:pt x="308" y="887"/>
                </a:lnTo>
                <a:lnTo>
                  <a:pt x="308" y="887"/>
                </a:lnTo>
                <a:lnTo>
                  <a:pt x="308" y="887"/>
                </a:lnTo>
                <a:lnTo>
                  <a:pt x="309" y="886"/>
                </a:lnTo>
                <a:lnTo>
                  <a:pt x="309" y="886"/>
                </a:lnTo>
                <a:lnTo>
                  <a:pt x="309" y="886"/>
                </a:lnTo>
                <a:lnTo>
                  <a:pt x="309" y="885"/>
                </a:lnTo>
                <a:lnTo>
                  <a:pt x="309" y="885"/>
                </a:lnTo>
                <a:lnTo>
                  <a:pt x="310" y="885"/>
                </a:lnTo>
                <a:lnTo>
                  <a:pt x="310" y="884"/>
                </a:lnTo>
                <a:lnTo>
                  <a:pt x="310" y="884"/>
                </a:lnTo>
                <a:lnTo>
                  <a:pt x="311" y="884"/>
                </a:lnTo>
                <a:lnTo>
                  <a:pt x="311" y="883"/>
                </a:lnTo>
                <a:lnTo>
                  <a:pt x="311" y="883"/>
                </a:lnTo>
                <a:lnTo>
                  <a:pt x="311" y="883"/>
                </a:lnTo>
                <a:lnTo>
                  <a:pt x="311" y="883"/>
                </a:lnTo>
                <a:lnTo>
                  <a:pt x="312" y="882"/>
                </a:lnTo>
                <a:lnTo>
                  <a:pt x="312" y="882"/>
                </a:lnTo>
                <a:lnTo>
                  <a:pt x="312" y="882"/>
                </a:lnTo>
                <a:lnTo>
                  <a:pt x="312" y="881"/>
                </a:lnTo>
                <a:lnTo>
                  <a:pt x="312" y="881"/>
                </a:lnTo>
                <a:lnTo>
                  <a:pt x="313" y="881"/>
                </a:lnTo>
                <a:lnTo>
                  <a:pt x="313" y="880"/>
                </a:lnTo>
                <a:lnTo>
                  <a:pt x="313" y="880"/>
                </a:lnTo>
                <a:lnTo>
                  <a:pt x="313" y="880"/>
                </a:lnTo>
                <a:lnTo>
                  <a:pt x="313" y="880"/>
                </a:lnTo>
                <a:lnTo>
                  <a:pt x="313" y="879"/>
                </a:lnTo>
                <a:lnTo>
                  <a:pt x="313" y="879"/>
                </a:lnTo>
                <a:lnTo>
                  <a:pt x="314" y="878"/>
                </a:lnTo>
                <a:lnTo>
                  <a:pt x="314" y="878"/>
                </a:lnTo>
                <a:lnTo>
                  <a:pt x="314" y="878"/>
                </a:lnTo>
                <a:lnTo>
                  <a:pt x="314" y="877"/>
                </a:lnTo>
                <a:lnTo>
                  <a:pt x="314" y="877"/>
                </a:lnTo>
                <a:lnTo>
                  <a:pt x="314" y="877"/>
                </a:lnTo>
                <a:lnTo>
                  <a:pt x="315" y="876"/>
                </a:lnTo>
                <a:lnTo>
                  <a:pt x="315" y="876"/>
                </a:lnTo>
                <a:lnTo>
                  <a:pt x="315" y="876"/>
                </a:lnTo>
                <a:lnTo>
                  <a:pt x="315" y="875"/>
                </a:lnTo>
                <a:lnTo>
                  <a:pt x="315" y="875"/>
                </a:lnTo>
                <a:lnTo>
                  <a:pt x="315" y="875"/>
                </a:lnTo>
                <a:lnTo>
                  <a:pt x="315" y="874"/>
                </a:lnTo>
                <a:lnTo>
                  <a:pt x="315" y="874"/>
                </a:lnTo>
                <a:lnTo>
                  <a:pt x="316" y="874"/>
                </a:lnTo>
                <a:lnTo>
                  <a:pt x="316" y="873"/>
                </a:lnTo>
                <a:lnTo>
                  <a:pt x="316" y="873"/>
                </a:lnTo>
                <a:lnTo>
                  <a:pt x="316" y="872"/>
                </a:lnTo>
                <a:lnTo>
                  <a:pt x="316" y="872"/>
                </a:lnTo>
                <a:lnTo>
                  <a:pt x="316" y="872"/>
                </a:lnTo>
                <a:lnTo>
                  <a:pt x="316" y="872"/>
                </a:lnTo>
                <a:lnTo>
                  <a:pt x="316" y="871"/>
                </a:lnTo>
                <a:lnTo>
                  <a:pt x="316" y="871"/>
                </a:lnTo>
                <a:lnTo>
                  <a:pt x="316" y="871"/>
                </a:lnTo>
                <a:lnTo>
                  <a:pt x="316" y="870"/>
                </a:lnTo>
                <a:lnTo>
                  <a:pt x="316" y="870"/>
                </a:lnTo>
                <a:lnTo>
                  <a:pt x="317" y="869"/>
                </a:lnTo>
                <a:lnTo>
                  <a:pt x="317" y="869"/>
                </a:lnTo>
                <a:lnTo>
                  <a:pt x="317" y="869"/>
                </a:lnTo>
                <a:lnTo>
                  <a:pt x="317" y="868"/>
                </a:lnTo>
                <a:lnTo>
                  <a:pt x="317" y="868"/>
                </a:lnTo>
                <a:lnTo>
                  <a:pt x="317" y="867"/>
                </a:lnTo>
                <a:lnTo>
                  <a:pt x="317" y="867"/>
                </a:lnTo>
                <a:lnTo>
                  <a:pt x="317" y="867"/>
                </a:lnTo>
                <a:lnTo>
                  <a:pt x="317" y="866"/>
                </a:lnTo>
                <a:lnTo>
                  <a:pt x="317" y="866"/>
                </a:lnTo>
                <a:lnTo>
                  <a:pt x="317" y="865"/>
                </a:lnTo>
                <a:lnTo>
                  <a:pt x="317" y="865"/>
                </a:lnTo>
                <a:lnTo>
                  <a:pt x="317" y="865"/>
                </a:lnTo>
                <a:lnTo>
                  <a:pt x="317" y="864"/>
                </a:lnTo>
                <a:lnTo>
                  <a:pt x="317" y="864"/>
                </a:lnTo>
                <a:lnTo>
                  <a:pt x="317" y="863"/>
                </a:lnTo>
                <a:lnTo>
                  <a:pt x="317" y="862"/>
                </a:lnTo>
                <a:lnTo>
                  <a:pt x="317" y="862"/>
                </a:lnTo>
                <a:lnTo>
                  <a:pt x="317" y="862"/>
                </a:lnTo>
                <a:lnTo>
                  <a:pt x="317" y="861"/>
                </a:lnTo>
                <a:lnTo>
                  <a:pt x="317" y="861"/>
                </a:lnTo>
                <a:lnTo>
                  <a:pt x="317" y="860"/>
                </a:lnTo>
                <a:lnTo>
                  <a:pt x="317" y="860"/>
                </a:lnTo>
                <a:lnTo>
                  <a:pt x="317" y="860"/>
                </a:lnTo>
                <a:lnTo>
                  <a:pt x="317" y="859"/>
                </a:lnTo>
                <a:lnTo>
                  <a:pt x="317" y="859"/>
                </a:lnTo>
                <a:lnTo>
                  <a:pt x="317" y="858"/>
                </a:lnTo>
                <a:lnTo>
                  <a:pt x="317" y="858"/>
                </a:lnTo>
                <a:lnTo>
                  <a:pt x="317" y="857"/>
                </a:lnTo>
                <a:lnTo>
                  <a:pt x="316" y="857"/>
                </a:lnTo>
                <a:lnTo>
                  <a:pt x="316" y="857"/>
                </a:lnTo>
                <a:lnTo>
                  <a:pt x="316" y="856"/>
                </a:lnTo>
                <a:lnTo>
                  <a:pt x="316" y="856"/>
                </a:lnTo>
                <a:lnTo>
                  <a:pt x="316" y="856"/>
                </a:lnTo>
                <a:lnTo>
                  <a:pt x="316" y="855"/>
                </a:lnTo>
                <a:lnTo>
                  <a:pt x="316" y="854"/>
                </a:lnTo>
                <a:lnTo>
                  <a:pt x="316" y="854"/>
                </a:lnTo>
                <a:lnTo>
                  <a:pt x="316" y="854"/>
                </a:lnTo>
                <a:lnTo>
                  <a:pt x="316" y="854"/>
                </a:lnTo>
                <a:lnTo>
                  <a:pt x="316" y="853"/>
                </a:lnTo>
                <a:lnTo>
                  <a:pt x="315" y="853"/>
                </a:lnTo>
                <a:lnTo>
                  <a:pt x="315" y="853"/>
                </a:lnTo>
                <a:lnTo>
                  <a:pt x="315" y="852"/>
                </a:lnTo>
                <a:lnTo>
                  <a:pt x="315" y="852"/>
                </a:lnTo>
                <a:lnTo>
                  <a:pt x="315" y="852"/>
                </a:lnTo>
                <a:lnTo>
                  <a:pt x="315" y="851"/>
                </a:lnTo>
                <a:lnTo>
                  <a:pt x="315" y="851"/>
                </a:lnTo>
                <a:lnTo>
                  <a:pt x="315" y="850"/>
                </a:lnTo>
                <a:lnTo>
                  <a:pt x="315" y="850"/>
                </a:lnTo>
                <a:lnTo>
                  <a:pt x="314" y="850"/>
                </a:lnTo>
                <a:lnTo>
                  <a:pt x="314" y="849"/>
                </a:lnTo>
                <a:lnTo>
                  <a:pt x="314" y="849"/>
                </a:lnTo>
                <a:lnTo>
                  <a:pt x="314" y="849"/>
                </a:lnTo>
                <a:lnTo>
                  <a:pt x="314" y="848"/>
                </a:lnTo>
                <a:lnTo>
                  <a:pt x="313" y="848"/>
                </a:lnTo>
                <a:lnTo>
                  <a:pt x="313" y="848"/>
                </a:lnTo>
                <a:lnTo>
                  <a:pt x="313" y="847"/>
                </a:lnTo>
                <a:lnTo>
                  <a:pt x="313" y="847"/>
                </a:lnTo>
                <a:lnTo>
                  <a:pt x="313" y="846"/>
                </a:lnTo>
                <a:lnTo>
                  <a:pt x="313" y="846"/>
                </a:lnTo>
                <a:lnTo>
                  <a:pt x="312" y="846"/>
                </a:lnTo>
                <a:lnTo>
                  <a:pt x="312" y="846"/>
                </a:lnTo>
                <a:lnTo>
                  <a:pt x="312" y="845"/>
                </a:lnTo>
                <a:lnTo>
                  <a:pt x="312" y="845"/>
                </a:lnTo>
                <a:lnTo>
                  <a:pt x="312" y="845"/>
                </a:lnTo>
                <a:lnTo>
                  <a:pt x="311" y="844"/>
                </a:lnTo>
                <a:lnTo>
                  <a:pt x="311" y="844"/>
                </a:lnTo>
                <a:lnTo>
                  <a:pt x="311" y="843"/>
                </a:lnTo>
                <a:lnTo>
                  <a:pt x="311" y="843"/>
                </a:lnTo>
                <a:lnTo>
                  <a:pt x="310" y="843"/>
                </a:lnTo>
                <a:lnTo>
                  <a:pt x="310" y="843"/>
                </a:lnTo>
                <a:lnTo>
                  <a:pt x="310" y="842"/>
                </a:lnTo>
                <a:lnTo>
                  <a:pt x="310" y="842"/>
                </a:lnTo>
                <a:lnTo>
                  <a:pt x="310" y="842"/>
                </a:lnTo>
                <a:lnTo>
                  <a:pt x="309" y="841"/>
                </a:lnTo>
                <a:lnTo>
                  <a:pt x="309" y="841"/>
                </a:lnTo>
                <a:lnTo>
                  <a:pt x="309" y="841"/>
                </a:lnTo>
                <a:lnTo>
                  <a:pt x="309" y="841"/>
                </a:lnTo>
                <a:lnTo>
                  <a:pt x="308" y="840"/>
                </a:lnTo>
                <a:lnTo>
                  <a:pt x="308" y="840"/>
                </a:lnTo>
                <a:lnTo>
                  <a:pt x="308" y="839"/>
                </a:lnTo>
                <a:lnTo>
                  <a:pt x="308" y="839"/>
                </a:lnTo>
                <a:lnTo>
                  <a:pt x="307" y="839"/>
                </a:lnTo>
                <a:lnTo>
                  <a:pt x="307" y="839"/>
                </a:lnTo>
                <a:lnTo>
                  <a:pt x="307" y="838"/>
                </a:lnTo>
                <a:lnTo>
                  <a:pt x="306" y="838"/>
                </a:lnTo>
                <a:lnTo>
                  <a:pt x="306" y="838"/>
                </a:lnTo>
                <a:lnTo>
                  <a:pt x="306" y="838"/>
                </a:lnTo>
                <a:lnTo>
                  <a:pt x="306" y="837"/>
                </a:lnTo>
                <a:lnTo>
                  <a:pt x="305" y="837"/>
                </a:lnTo>
                <a:lnTo>
                  <a:pt x="305" y="836"/>
                </a:lnTo>
                <a:lnTo>
                  <a:pt x="305" y="836"/>
                </a:lnTo>
                <a:lnTo>
                  <a:pt x="304" y="836"/>
                </a:lnTo>
                <a:lnTo>
                  <a:pt x="304" y="836"/>
                </a:lnTo>
                <a:lnTo>
                  <a:pt x="304" y="836"/>
                </a:lnTo>
                <a:lnTo>
                  <a:pt x="303" y="835"/>
                </a:lnTo>
                <a:lnTo>
                  <a:pt x="303" y="835"/>
                </a:lnTo>
                <a:cubicBezTo>
                  <a:pt x="303" y="835"/>
                  <a:pt x="302" y="834"/>
                  <a:pt x="302" y="834"/>
                </a:cubicBezTo>
                <a:lnTo>
                  <a:pt x="301" y="834"/>
                </a:lnTo>
                <a:lnTo>
                  <a:pt x="301" y="834"/>
                </a:lnTo>
                <a:lnTo>
                  <a:pt x="301" y="833"/>
                </a:lnTo>
                <a:lnTo>
                  <a:pt x="301" y="833"/>
                </a:lnTo>
                <a:lnTo>
                  <a:pt x="300" y="833"/>
                </a:lnTo>
                <a:lnTo>
                  <a:pt x="300" y="833"/>
                </a:lnTo>
                <a:lnTo>
                  <a:pt x="300" y="833"/>
                </a:lnTo>
                <a:lnTo>
                  <a:pt x="299" y="833"/>
                </a:lnTo>
                <a:lnTo>
                  <a:pt x="299" y="832"/>
                </a:lnTo>
                <a:lnTo>
                  <a:pt x="298" y="832"/>
                </a:lnTo>
                <a:lnTo>
                  <a:pt x="298" y="832"/>
                </a:lnTo>
                <a:lnTo>
                  <a:pt x="298" y="832"/>
                </a:lnTo>
                <a:lnTo>
                  <a:pt x="298" y="832"/>
                </a:lnTo>
                <a:lnTo>
                  <a:pt x="297" y="831"/>
                </a:lnTo>
                <a:lnTo>
                  <a:pt x="297" y="831"/>
                </a:lnTo>
                <a:lnTo>
                  <a:pt x="296" y="831"/>
                </a:lnTo>
                <a:lnTo>
                  <a:pt x="296" y="831"/>
                </a:lnTo>
                <a:lnTo>
                  <a:pt x="296" y="831"/>
                </a:lnTo>
                <a:lnTo>
                  <a:pt x="295" y="830"/>
                </a:lnTo>
                <a:lnTo>
                  <a:pt x="295" y="830"/>
                </a:lnTo>
                <a:lnTo>
                  <a:pt x="294" y="830"/>
                </a:lnTo>
                <a:lnTo>
                  <a:pt x="294" y="830"/>
                </a:lnTo>
                <a:lnTo>
                  <a:pt x="294" y="830"/>
                </a:lnTo>
                <a:lnTo>
                  <a:pt x="294" y="830"/>
                </a:lnTo>
                <a:lnTo>
                  <a:pt x="293" y="830"/>
                </a:lnTo>
                <a:lnTo>
                  <a:pt x="293" y="830"/>
                </a:lnTo>
                <a:lnTo>
                  <a:pt x="292" y="829"/>
                </a:lnTo>
                <a:lnTo>
                  <a:pt x="292" y="829"/>
                </a:lnTo>
                <a:lnTo>
                  <a:pt x="292" y="829"/>
                </a:lnTo>
                <a:lnTo>
                  <a:pt x="291" y="829"/>
                </a:lnTo>
                <a:lnTo>
                  <a:pt x="291" y="829"/>
                </a:lnTo>
                <a:cubicBezTo>
                  <a:pt x="288" y="828"/>
                  <a:pt x="285" y="828"/>
                  <a:pt x="281" y="828"/>
                </a:cubicBezTo>
                <a:lnTo>
                  <a:pt x="281" y="828"/>
                </a:lnTo>
                <a:lnTo>
                  <a:pt x="281" y="828"/>
                </a:lnTo>
                <a:lnTo>
                  <a:pt x="281" y="828"/>
                </a:lnTo>
                <a:lnTo>
                  <a:pt x="280" y="828"/>
                </a:lnTo>
                <a:lnTo>
                  <a:pt x="280" y="828"/>
                </a:lnTo>
                <a:lnTo>
                  <a:pt x="280" y="828"/>
                </a:lnTo>
                <a:lnTo>
                  <a:pt x="280" y="828"/>
                </a:lnTo>
                <a:lnTo>
                  <a:pt x="280" y="828"/>
                </a:lnTo>
                <a:lnTo>
                  <a:pt x="279" y="828"/>
                </a:lnTo>
                <a:lnTo>
                  <a:pt x="279" y="828"/>
                </a:lnTo>
                <a:lnTo>
                  <a:pt x="279" y="828"/>
                </a:lnTo>
                <a:cubicBezTo>
                  <a:pt x="274" y="828"/>
                  <a:pt x="270" y="829"/>
                  <a:pt x="266" y="831"/>
                </a:cubicBezTo>
                <a:lnTo>
                  <a:pt x="265" y="831"/>
                </a:lnTo>
                <a:cubicBezTo>
                  <a:pt x="258" y="835"/>
                  <a:pt x="252" y="841"/>
                  <a:pt x="248" y="849"/>
                </a:cubicBezTo>
                <a:lnTo>
                  <a:pt x="248" y="849"/>
                </a:lnTo>
                <a:cubicBezTo>
                  <a:pt x="247" y="854"/>
                  <a:pt x="246" y="858"/>
                  <a:pt x="246" y="863"/>
                </a:cubicBezTo>
                <a:cubicBezTo>
                  <a:pt x="246" y="869"/>
                  <a:pt x="247" y="874"/>
                  <a:pt x="249" y="879"/>
                </a:cubicBezTo>
                <a:lnTo>
                  <a:pt x="249" y="880"/>
                </a:lnTo>
                <a:close/>
                <a:moveTo>
                  <a:pt x="248" y="980"/>
                </a:moveTo>
                <a:cubicBezTo>
                  <a:pt x="252" y="972"/>
                  <a:pt x="257" y="966"/>
                  <a:pt x="264" y="963"/>
                </a:cubicBezTo>
                <a:lnTo>
                  <a:pt x="265" y="963"/>
                </a:lnTo>
                <a:cubicBezTo>
                  <a:pt x="269" y="960"/>
                  <a:pt x="274" y="959"/>
                  <a:pt x="279" y="958"/>
                </a:cubicBezTo>
                <a:lnTo>
                  <a:pt x="279" y="958"/>
                </a:lnTo>
                <a:lnTo>
                  <a:pt x="280" y="958"/>
                </a:lnTo>
                <a:lnTo>
                  <a:pt x="280" y="958"/>
                </a:lnTo>
                <a:lnTo>
                  <a:pt x="280" y="958"/>
                </a:lnTo>
                <a:lnTo>
                  <a:pt x="281" y="958"/>
                </a:lnTo>
                <a:lnTo>
                  <a:pt x="281" y="958"/>
                </a:lnTo>
                <a:lnTo>
                  <a:pt x="281" y="958"/>
                </a:lnTo>
                <a:lnTo>
                  <a:pt x="281" y="958"/>
                </a:lnTo>
                <a:cubicBezTo>
                  <a:pt x="285" y="958"/>
                  <a:pt x="289" y="959"/>
                  <a:pt x="293" y="960"/>
                </a:cubicBezTo>
                <a:lnTo>
                  <a:pt x="294" y="961"/>
                </a:lnTo>
                <a:lnTo>
                  <a:pt x="294" y="961"/>
                </a:lnTo>
                <a:cubicBezTo>
                  <a:pt x="294" y="961"/>
                  <a:pt x="295" y="961"/>
                  <a:pt x="296" y="961"/>
                </a:cubicBezTo>
                <a:lnTo>
                  <a:pt x="296" y="961"/>
                </a:lnTo>
                <a:lnTo>
                  <a:pt x="296" y="962"/>
                </a:lnTo>
                <a:lnTo>
                  <a:pt x="296" y="962"/>
                </a:lnTo>
                <a:lnTo>
                  <a:pt x="297" y="962"/>
                </a:lnTo>
                <a:lnTo>
                  <a:pt x="297" y="962"/>
                </a:lnTo>
                <a:lnTo>
                  <a:pt x="298" y="962"/>
                </a:lnTo>
                <a:lnTo>
                  <a:pt x="298" y="962"/>
                </a:lnTo>
                <a:lnTo>
                  <a:pt x="298" y="963"/>
                </a:lnTo>
                <a:lnTo>
                  <a:pt x="299" y="963"/>
                </a:lnTo>
                <a:lnTo>
                  <a:pt x="300" y="964"/>
                </a:lnTo>
                <a:lnTo>
                  <a:pt x="300" y="964"/>
                </a:lnTo>
                <a:lnTo>
                  <a:pt x="301" y="964"/>
                </a:lnTo>
                <a:lnTo>
                  <a:pt x="301" y="964"/>
                </a:lnTo>
                <a:lnTo>
                  <a:pt x="301" y="965"/>
                </a:lnTo>
                <a:lnTo>
                  <a:pt x="302" y="965"/>
                </a:lnTo>
                <a:lnTo>
                  <a:pt x="303" y="966"/>
                </a:lnTo>
                <a:lnTo>
                  <a:pt x="303" y="966"/>
                </a:lnTo>
                <a:lnTo>
                  <a:pt x="303" y="966"/>
                </a:lnTo>
                <a:lnTo>
                  <a:pt x="304" y="967"/>
                </a:lnTo>
                <a:lnTo>
                  <a:pt x="304" y="967"/>
                </a:lnTo>
                <a:lnTo>
                  <a:pt x="305" y="967"/>
                </a:lnTo>
                <a:lnTo>
                  <a:pt x="305" y="967"/>
                </a:lnTo>
                <a:lnTo>
                  <a:pt x="305" y="967"/>
                </a:lnTo>
                <a:lnTo>
                  <a:pt x="305" y="968"/>
                </a:lnTo>
                <a:lnTo>
                  <a:pt x="306" y="968"/>
                </a:lnTo>
                <a:lnTo>
                  <a:pt x="306" y="968"/>
                </a:lnTo>
                <a:lnTo>
                  <a:pt x="306" y="968"/>
                </a:lnTo>
                <a:lnTo>
                  <a:pt x="307" y="969"/>
                </a:lnTo>
                <a:lnTo>
                  <a:pt x="307" y="969"/>
                </a:lnTo>
                <a:lnTo>
                  <a:pt x="307" y="969"/>
                </a:lnTo>
                <a:lnTo>
                  <a:pt x="307" y="969"/>
                </a:lnTo>
                <a:lnTo>
                  <a:pt x="308" y="970"/>
                </a:lnTo>
                <a:lnTo>
                  <a:pt x="308" y="970"/>
                </a:lnTo>
                <a:lnTo>
                  <a:pt x="308" y="970"/>
                </a:lnTo>
                <a:lnTo>
                  <a:pt x="308" y="971"/>
                </a:lnTo>
                <a:lnTo>
                  <a:pt x="308" y="971"/>
                </a:lnTo>
                <a:lnTo>
                  <a:pt x="309" y="971"/>
                </a:lnTo>
                <a:lnTo>
                  <a:pt x="309" y="972"/>
                </a:lnTo>
                <a:lnTo>
                  <a:pt x="309" y="972"/>
                </a:lnTo>
                <a:lnTo>
                  <a:pt x="309" y="972"/>
                </a:lnTo>
                <a:lnTo>
                  <a:pt x="310" y="973"/>
                </a:lnTo>
                <a:lnTo>
                  <a:pt x="310" y="973"/>
                </a:lnTo>
                <a:lnTo>
                  <a:pt x="310" y="973"/>
                </a:lnTo>
                <a:lnTo>
                  <a:pt x="310" y="973"/>
                </a:lnTo>
                <a:lnTo>
                  <a:pt x="311" y="974"/>
                </a:lnTo>
                <a:lnTo>
                  <a:pt x="311" y="974"/>
                </a:lnTo>
                <a:lnTo>
                  <a:pt x="311" y="974"/>
                </a:lnTo>
                <a:lnTo>
                  <a:pt x="311" y="975"/>
                </a:lnTo>
                <a:lnTo>
                  <a:pt x="311" y="975"/>
                </a:lnTo>
                <a:lnTo>
                  <a:pt x="312" y="976"/>
                </a:lnTo>
                <a:lnTo>
                  <a:pt x="312" y="976"/>
                </a:lnTo>
                <a:lnTo>
                  <a:pt x="312" y="976"/>
                </a:lnTo>
                <a:lnTo>
                  <a:pt x="312" y="976"/>
                </a:lnTo>
                <a:lnTo>
                  <a:pt x="312" y="977"/>
                </a:lnTo>
                <a:lnTo>
                  <a:pt x="313" y="977"/>
                </a:lnTo>
                <a:lnTo>
                  <a:pt x="313" y="977"/>
                </a:lnTo>
                <a:lnTo>
                  <a:pt x="313" y="978"/>
                </a:lnTo>
                <a:lnTo>
                  <a:pt x="313" y="978"/>
                </a:lnTo>
                <a:lnTo>
                  <a:pt x="313" y="979"/>
                </a:lnTo>
                <a:lnTo>
                  <a:pt x="313" y="979"/>
                </a:lnTo>
                <a:lnTo>
                  <a:pt x="314" y="979"/>
                </a:lnTo>
                <a:lnTo>
                  <a:pt x="314" y="979"/>
                </a:lnTo>
                <a:lnTo>
                  <a:pt x="314" y="980"/>
                </a:lnTo>
                <a:lnTo>
                  <a:pt x="314" y="980"/>
                </a:lnTo>
                <a:lnTo>
                  <a:pt x="314" y="981"/>
                </a:lnTo>
                <a:lnTo>
                  <a:pt x="315" y="981"/>
                </a:lnTo>
                <a:lnTo>
                  <a:pt x="315" y="981"/>
                </a:lnTo>
                <a:lnTo>
                  <a:pt x="315" y="982"/>
                </a:lnTo>
                <a:lnTo>
                  <a:pt x="315" y="982"/>
                </a:lnTo>
                <a:lnTo>
                  <a:pt x="315" y="983"/>
                </a:lnTo>
                <a:lnTo>
                  <a:pt x="315" y="983"/>
                </a:lnTo>
                <a:lnTo>
                  <a:pt x="315" y="983"/>
                </a:lnTo>
                <a:lnTo>
                  <a:pt x="315" y="984"/>
                </a:lnTo>
                <a:lnTo>
                  <a:pt x="316" y="984"/>
                </a:lnTo>
                <a:lnTo>
                  <a:pt x="316" y="984"/>
                </a:lnTo>
                <a:lnTo>
                  <a:pt x="316" y="985"/>
                </a:lnTo>
                <a:lnTo>
                  <a:pt x="316" y="985"/>
                </a:lnTo>
                <a:lnTo>
                  <a:pt x="316" y="985"/>
                </a:lnTo>
                <a:lnTo>
                  <a:pt x="316" y="986"/>
                </a:lnTo>
                <a:lnTo>
                  <a:pt x="316" y="986"/>
                </a:lnTo>
                <a:lnTo>
                  <a:pt x="316" y="987"/>
                </a:lnTo>
                <a:lnTo>
                  <a:pt x="316" y="987"/>
                </a:lnTo>
                <a:lnTo>
                  <a:pt x="316" y="987"/>
                </a:lnTo>
                <a:lnTo>
                  <a:pt x="316" y="988"/>
                </a:lnTo>
                <a:lnTo>
                  <a:pt x="317" y="988"/>
                </a:lnTo>
                <a:lnTo>
                  <a:pt x="317" y="989"/>
                </a:lnTo>
                <a:lnTo>
                  <a:pt x="317" y="989"/>
                </a:lnTo>
                <a:lnTo>
                  <a:pt x="317" y="990"/>
                </a:lnTo>
                <a:lnTo>
                  <a:pt x="317" y="990"/>
                </a:lnTo>
                <a:lnTo>
                  <a:pt x="317" y="990"/>
                </a:lnTo>
                <a:lnTo>
                  <a:pt x="317" y="990"/>
                </a:lnTo>
                <a:lnTo>
                  <a:pt x="317" y="991"/>
                </a:lnTo>
                <a:lnTo>
                  <a:pt x="317" y="991"/>
                </a:lnTo>
                <a:lnTo>
                  <a:pt x="317" y="992"/>
                </a:lnTo>
                <a:lnTo>
                  <a:pt x="317" y="992"/>
                </a:lnTo>
                <a:lnTo>
                  <a:pt x="317" y="993"/>
                </a:lnTo>
                <a:lnTo>
                  <a:pt x="317" y="993"/>
                </a:lnTo>
                <a:lnTo>
                  <a:pt x="317" y="994"/>
                </a:lnTo>
                <a:lnTo>
                  <a:pt x="317" y="995"/>
                </a:lnTo>
                <a:lnTo>
                  <a:pt x="317" y="996"/>
                </a:lnTo>
                <a:lnTo>
                  <a:pt x="317" y="996"/>
                </a:lnTo>
                <a:lnTo>
                  <a:pt x="317" y="996"/>
                </a:lnTo>
                <a:lnTo>
                  <a:pt x="317" y="997"/>
                </a:lnTo>
                <a:lnTo>
                  <a:pt x="317" y="997"/>
                </a:lnTo>
                <a:lnTo>
                  <a:pt x="317" y="998"/>
                </a:lnTo>
                <a:lnTo>
                  <a:pt x="317" y="998"/>
                </a:lnTo>
                <a:lnTo>
                  <a:pt x="317" y="998"/>
                </a:lnTo>
                <a:lnTo>
                  <a:pt x="317" y="999"/>
                </a:lnTo>
                <a:lnTo>
                  <a:pt x="317" y="999"/>
                </a:lnTo>
                <a:lnTo>
                  <a:pt x="317" y="1000"/>
                </a:lnTo>
                <a:lnTo>
                  <a:pt x="317" y="1000"/>
                </a:lnTo>
                <a:lnTo>
                  <a:pt x="316" y="1000"/>
                </a:lnTo>
                <a:lnTo>
                  <a:pt x="316" y="1001"/>
                </a:lnTo>
                <a:lnTo>
                  <a:pt x="316" y="1001"/>
                </a:lnTo>
                <a:lnTo>
                  <a:pt x="316" y="1001"/>
                </a:lnTo>
                <a:lnTo>
                  <a:pt x="316" y="1002"/>
                </a:lnTo>
                <a:lnTo>
                  <a:pt x="316" y="1002"/>
                </a:lnTo>
                <a:lnTo>
                  <a:pt x="316" y="1003"/>
                </a:lnTo>
                <a:lnTo>
                  <a:pt x="316" y="1003"/>
                </a:lnTo>
                <a:lnTo>
                  <a:pt x="316" y="1003"/>
                </a:lnTo>
                <a:lnTo>
                  <a:pt x="316" y="1004"/>
                </a:lnTo>
                <a:lnTo>
                  <a:pt x="316" y="1004"/>
                </a:lnTo>
                <a:lnTo>
                  <a:pt x="315" y="1005"/>
                </a:lnTo>
                <a:lnTo>
                  <a:pt x="315" y="1005"/>
                </a:lnTo>
                <a:lnTo>
                  <a:pt x="315" y="1005"/>
                </a:lnTo>
                <a:lnTo>
                  <a:pt x="315" y="1006"/>
                </a:lnTo>
                <a:lnTo>
                  <a:pt x="315" y="1006"/>
                </a:lnTo>
                <a:lnTo>
                  <a:pt x="315" y="1006"/>
                </a:lnTo>
                <a:lnTo>
                  <a:pt x="315" y="1007"/>
                </a:lnTo>
                <a:lnTo>
                  <a:pt x="315" y="1007"/>
                </a:lnTo>
                <a:lnTo>
                  <a:pt x="314" y="1007"/>
                </a:lnTo>
                <a:lnTo>
                  <a:pt x="314" y="1008"/>
                </a:lnTo>
                <a:lnTo>
                  <a:pt x="314" y="1008"/>
                </a:lnTo>
                <a:lnTo>
                  <a:pt x="314" y="1009"/>
                </a:lnTo>
                <a:lnTo>
                  <a:pt x="314" y="1009"/>
                </a:lnTo>
                <a:lnTo>
                  <a:pt x="313" y="1010"/>
                </a:lnTo>
                <a:lnTo>
                  <a:pt x="313" y="1010"/>
                </a:lnTo>
                <a:lnTo>
                  <a:pt x="313" y="1010"/>
                </a:lnTo>
                <a:lnTo>
                  <a:pt x="313" y="1010"/>
                </a:lnTo>
                <a:lnTo>
                  <a:pt x="313" y="1011"/>
                </a:lnTo>
                <a:lnTo>
                  <a:pt x="313" y="1011"/>
                </a:lnTo>
                <a:lnTo>
                  <a:pt x="312" y="1012"/>
                </a:lnTo>
                <a:lnTo>
                  <a:pt x="312" y="1012"/>
                </a:lnTo>
                <a:lnTo>
                  <a:pt x="312" y="1012"/>
                </a:lnTo>
                <a:lnTo>
                  <a:pt x="312" y="1013"/>
                </a:lnTo>
                <a:lnTo>
                  <a:pt x="312" y="1013"/>
                </a:lnTo>
                <a:lnTo>
                  <a:pt x="311" y="1013"/>
                </a:lnTo>
                <a:lnTo>
                  <a:pt x="311" y="1013"/>
                </a:lnTo>
                <a:lnTo>
                  <a:pt x="311" y="1014"/>
                </a:lnTo>
                <a:lnTo>
                  <a:pt x="311" y="1014"/>
                </a:lnTo>
                <a:lnTo>
                  <a:pt x="311" y="1015"/>
                </a:lnTo>
                <a:lnTo>
                  <a:pt x="310" y="1015"/>
                </a:lnTo>
                <a:lnTo>
                  <a:pt x="310" y="1015"/>
                </a:lnTo>
                <a:lnTo>
                  <a:pt x="310" y="1016"/>
                </a:lnTo>
                <a:lnTo>
                  <a:pt x="310" y="1016"/>
                </a:lnTo>
                <a:lnTo>
                  <a:pt x="309" y="1016"/>
                </a:lnTo>
                <a:lnTo>
                  <a:pt x="309" y="1016"/>
                </a:lnTo>
                <a:lnTo>
                  <a:pt x="309" y="1017"/>
                </a:lnTo>
                <a:lnTo>
                  <a:pt x="309" y="1017"/>
                </a:lnTo>
                <a:lnTo>
                  <a:pt x="308" y="1017"/>
                </a:lnTo>
                <a:lnTo>
                  <a:pt x="308" y="1018"/>
                </a:lnTo>
                <a:lnTo>
                  <a:pt x="308" y="1018"/>
                </a:lnTo>
                <a:lnTo>
                  <a:pt x="308" y="1018"/>
                </a:lnTo>
                <a:lnTo>
                  <a:pt x="307" y="1019"/>
                </a:lnTo>
                <a:lnTo>
                  <a:pt x="307" y="1019"/>
                </a:lnTo>
                <a:lnTo>
                  <a:pt x="307" y="1019"/>
                </a:lnTo>
                <a:lnTo>
                  <a:pt x="307" y="1019"/>
                </a:lnTo>
                <a:lnTo>
                  <a:pt x="306" y="1019"/>
                </a:lnTo>
                <a:lnTo>
                  <a:pt x="305" y="1021"/>
                </a:lnTo>
                <a:lnTo>
                  <a:pt x="305" y="1021"/>
                </a:lnTo>
                <a:lnTo>
                  <a:pt x="305" y="1021"/>
                </a:lnTo>
                <a:lnTo>
                  <a:pt x="305" y="1021"/>
                </a:lnTo>
                <a:lnTo>
                  <a:pt x="304" y="1022"/>
                </a:lnTo>
                <a:lnTo>
                  <a:pt x="304" y="1022"/>
                </a:lnTo>
                <a:lnTo>
                  <a:pt x="303" y="1022"/>
                </a:lnTo>
                <a:lnTo>
                  <a:pt x="303" y="1022"/>
                </a:lnTo>
                <a:lnTo>
                  <a:pt x="303" y="1023"/>
                </a:lnTo>
                <a:lnTo>
                  <a:pt x="303" y="1023"/>
                </a:lnTo>
                <a:lnTo>
                  <a:pt x="302" y="1023"/>
                </a:lnTo>
                <a:lnTo>
                  <a:pt x="302" y="1023"/>
                </a:lnTo>
                <a:lnTo>
                  <a:pt x="301" y="1024"/>
                </a:lnTo>
                <a:lnTo>
                  <a:pt x="301" y="1024"/>
                </a:lnTo>
                <a:lnTo>
                  <a:pt x="301" y="1024"/>
                </a:lnTo>
                <a:lnTo>
                  <a:pt x="300" y="1024"/>
                </a:lnTo>
                <a:lnTo>
                  <a:pt x="300" y="1025"/>
                </a:lnTo>
                <a:lnTo>
                  <a:pt x="300" y="1025"/>
                </a:lnTo>
                <a:lnTo>
                  <a:pt x="299" y="1025"/>
                </a:lnTo>
                <a:lnTo>
                  <a:pt x="299" y="1025"/>
                </a:lnTo>
                <a:lnTo>
                  <a:pt x="299" y="1025"/>
                </a:lnTo>
                <a:lnTo>
                  <a:pt x="298" y="1026"/>
                </a:lnTo>
                <a:lnTo>
                  <a:pt x="297" y="1026"/>
                </a:lnTo>
                <a:lnTo>
                  <a:pt x="297" y="1026"/>
                </a:lnTo>
                <a:lnTo>
                  <a:pt x="297" y="1026"/>
                </a:lnTo>
                <a:lnTo>
                  <a:pt x="296" y="1027"/>
                </a:lnTo>
                <a:lnTo>
                  <a:pt x="295" y="1027"/>
                </a:lnTo>
                <a:lnTo>
                  <a:pt x="295" y="1027"/>
                </a:lnTo>
                <a:cubicBezTo>
                  <a:pt x="295" y="1027"/>
                  <a:pt x="294" y="1028"/>
                  <a:pt x="294" y="1028"/>
                </a:cubicBezTo>
                <a:lnTo>
                  <a:pt x="293" y="1028"/>
                </a:lnTo>
                <a:lnTo>
                  <a:pt x="293" y="1028"/>
                </a:lnTo>
                <a:cubicBezTo>
                  <a:pt x="289" y="1029"/>
                  <a:pt x="285" y="1030"/>
                  <a:pt x="281" y="1030"/>
                </a:cubicBezTo>
                <a:cubicBezTo>
                  <a:pt x="275" y="1030"/>
                  <a:pt x="269" y="1028"/>
                  <a:pt x="264" y="1025"/>
                </a:cubicBezTo>
                <a:cubicBezTo>
                  <a:pt x="251" y="1030"/>
                  <a:pt x="242" y="1042"/>
                  <a:pt x="242" y="1057"/>
                </a:cubicBezTo>
                <a:cubicBezTo>
                  <a:pt x="242" y="1076"/>
                  <a:pt x="257" y="1091"/>
                  <a:pt x="275" y="1091"/>
                </a:cubicBezTo>
                <a:cubicBezTo>
                  <a:pt x="310" y="1091"/>
                  <a:pt x="307" y="1095"/>
                  <a:pt x="307" y="1121"/>
                </a:cubicBezTo>
                <a:cubicBezTo>
                  <a:pt x="307" y="1140"/>
                  <a:pt x="322" y="1156"/>
                  <a:pt x="341" y="1156"/>
                </a:cubicBezTo>
                <a:cubicBezTo>
                  <a:pt x="343" y="1156"/>
                  <a:pt x="346" y="1155"/>
                  <a:pt x="348" y="1155"/>
                </a:cubicBezTo>
                <a:cubicBezTo>
                  <a:pt x="375" y="1156"/>
                  <a:pt x="372" y="1161"/>
                  <a:pt x="372" y="1186"/>
                </a:cubicBezTo>
                <a:cubicBezTo>
                  <a:pt x="372" y="1204"/>
                  <a:pt x="387" y="1220"/>
                  <a:pt x="406" y="1220"/>
                </a:cubicBezTo>
                <a:cubicBezTo>
                  <a:pt x="409" y="1220"/>
                  <a:pt x="411" y="1219"/>
                  <a:pt x="413" y="1219"/>
                </a:cubicBezTo>
                <a:cubicBezTo>
                  <a:pt x="440" y="1220"/>
                  <a:pt x="437" y="1225"/>
                  <a:pt x="437" y="1250"/>
                </a:cubicBezTo>
                <a:cubicBezTo>
                  <a:pt x="437" y="1259"/>
                  <a:pt x="441" y="1267"/>
                  <a:pt x="446" y="1273"/>
                </a:cubicBezTo>
                <a:cubicBezTo>
                  <a:pt x="453" y="1280"/>
                  <a:pt x="462" y="1284"/>
                  <a:pt x="472" y="1284"/>
                </a:cubicBezTo>
                <a:cubicBezTo>
                  <a:pt x="508" y="1284"/>
                  <a:pt x="504" y="1288"/>
                  <a:pt x="504" y="1316"/>
                </a:cubicBezTo>
                <a:cubicBezTo>
                  <a:pt x="504" y="1335"/>
                  <a:pt x="520" y="1351"/>
                  <a:pt x="539" y="1351"/>
                </a:cubicBezTo>
                <a:cubicBezTo>
                  <a:pt x="553" y="1351"/>
                  <a:pt x="565" y="1342"/>
                  <a:pt x="571" y="1330"/>
                </a:cubicBezTo>
                <a:cubicBezTo>
                  <a:pt x="568" y="1325"/>
                  <a:pt x="566" y="1319"/>
                  <a:pt x="566" y="1313"/>
                </a:cubicBezTo>
                <a:cubicBezTo>
                  <a:pt x="566" y="1308"/>
                  <a:pt x="567" y="1303"/>
                  <a:pt x="569" y="1298"/>
                </a:cubicBezTo>
                <a:lnTo>
                  <a:pt x="569" y="1298"/>
                </a:lnTo>
                <a:lnTo>
                  <a:pt x="569" y="1298"/>
                </a:lnTo>
                <a:lnTo>
                  <a:pt x="569" y="1298"/>
                </a:lnTo>
                <a:lnTo>
                  <a:pt x="570" y="1297"/>
                </a:lnTo>
                <a:lnTo>
                  <a:pt x="570" y="1297"/>
                </a:lnTo>
                <a:cubicBezTo>
                  <a:pt x="571" y="1295"/>
                  <a:pt x="571" y="1294"/>
                  <a:pt x="572" y="1293"/>
                </a:cubicBezTo>
                <a:lnTo>
                  <a:pt x="572" y="1293"/>
                </a:lnTo>
                <a:lnTo>
                  <a:pt x="572" y="1293"/>
                </a:lnTo>
                <a:lnTo>
                  <a:pt x="573" y="1292"/>
                </a:lnTo>
                <a:lnTo>
                  <a:pt x="573" y="1291"/>
                </a:lnTo>
                <a:lnTo>
                  <a:pt x="574" y="1291"/>
                </a:lnTo>
                <a:lnTo>
                  <a:pt x="574" y="1291"/>
                </a:lnTo>
                <a:lnTo>
                  <a:pt x="574" y="1290"/>
                </a:lnTo>
                <a:lnTo>
                  <a:pt x="574" y="1290"/>
                </a:lnTo>
                <a:lnTo>
                  <a:pt x="575" y="1290"/>
                </a:lnTo>
                <a:lnTo>
                  <a:pt x="575" y="1289"/>
                </a:lnTo>
                <a:lnTo>
                  <a:pt x="575" y="1289"/>
                </a:lnTo>
                <a:lnTo>
                  <a:pt x="575" y="1289"/>
                </a:lnTo>
                <a:lnTo>
                  <a:pt x="575" y="1289"/>
                </a:lnTo>
                <a:lnTo>
                  <a:pt x="576" y="1288"/>
                </a:lnTo>
                <a:lnTo>
                  <a:pt x="576" y="1288"/>
                </a:lnTo>
                <a:lnTo>
                  <a:pt x="576" y="1288"/>
                </a:lnTo>
                <a:lnTo>
                  <a:pt x="576" y="1288"/>
                </a:lnTo>
                <a:lnTo>
                  <a:pt x="577" y="1287"/>
                </a:lnTo>
                <a:lnTo>
                  <a:pt x="577" y="1287"/>
                </a:lnTo>
                <a:lnTo>
                  <a:pt x="577" y="1287"/>
                </a:lnTo>
                <a:lnTo>
                  <a:pt x="578" y="1286"/>
                </a:lnTo>
                <a:lnTo>
                  <a:pt x="578" y="1286"/>
                </a:lnTo>
                <a:lnTo>
                  <a:pt x="578" y="1286"/>
                </a:lnTo>
                <a:lnTo>
                  <a:pt x="579" y="1286"/>
                </a:lnTo>
                <a:lnTo>
                  <a:pt x="579" y="1286"/>
                </a:lnTo>
                <a:lnTo>
                  <a:pt x="579" y="1285"/>
                </a:lnTo>
                <a:lnTo>
                  <a:pt x="579" y="1285"/>
                </a:lnTo>
                <a:lnTo>
                  <a:pt x="580" y="1285"/>
                </a:lnTo>
                <a:lnTo>
                  <a:pt x="580" y="1285"/>
                </a:lnTo>
                <a:lnTo>
                  <a:pt x="580" y="1284"/>
                </a:lnTo>
                <a:lnTo>
                  <a:pt x="581" y="1284"/>
                </a:lnTo>
                <a:lnTo>
                  <a:pt x="581" y="1284"/>
                </a:lnTo>
                <a:lnTo>
                  <a:pt x="581" y="1284"/>
                </a:lnTo>
                <a:lnTo>
                  <a:pt x="581" y="1284"/>
                </a:lnTo>
                <a:lnTo>
                  <a:pt x="582" y="1283"/>
                </a:lnTo>
                <a:lnTo>
                  <a:pt x="582" y="1283"/>
                </a:lnTo>
                <a:lnTo>
                  <a:pt x="582" y="1283"/>
                </a:lnTo>
                <a:lnTo>
                  <a:pt x="583" y="1283"/>
                </a:lnTo>
                <a:lnTo>
                  <a:pt x="583" y="1283"/>
                </a:lnTo>
                <a:lnTo>
                  <a:pt x="583" y="1282"/>
                </a:lnTo>
                <a:lnTo>
                  <a:pt x="583" y="1282"/>
                </a:lnTo>
                <a:lnTo>
                  <a:pt x="584" y="1282"/>
                </a:lnTo>
                <a:lnTo>
                  <a:pt x="584" y="1282"/>
                </a:lnTo>
                <a:lnTo>
                  <a:pt x="584" y="1282"/>
                </a:lnTo>
                <a:lnTo>
                  <a:pt x="585" y="1281"/>
                </a:lnTo>
                <a:lnTo>
                  <a:pt x="585" y="1281"/>
                </a:lnTo>
                <a:lnTo>
                  <a:pt x="585" y="1281"/>
                </a:lnTo>
                <a:lnTo>
                  <a:pt x="586" y="1281"/>
                </a:lnTo>
                <a:lnTo>
                  <a:pt x="586" y="1281"/>
                </a:lnTo>
                <a:lnTo>
                  <a:pt x="586" y="1281"/>
                </a:lnTo>
                <a:lnTo>
                  <a:pt x="587" y="1280"/>
                </a:lnTo>
                <a:lnTo>
                  <a:pt x="587" y="1280"/>
                </a:lnTo>
                <a:lnTo>
                  <a:pt x="587" y="1280"/>
                </a:lnTo>
                <a:lnTo>
                  <a:pt x="588" y="1280"/>
                </a:lnTo>
                <a:lnTo>
                  <a:pt x="588" y="1280"/>
                </a:lnTo>
                <a:lnTo>
                  <a:pt x="588" y="1280"/>
                </a:lnTo>
                <a:lnTo>
                  <a:pt x="589" y="1279"/>
                </a:lnTo>
                <a:lnTo>
                  <a:pt x="589" y="1279"/>
                </a:lnTo>
                <a:lnTo>
                  <a:pt x="590" y="1279"/>
                </a:lnTo>
                <a:lnTo>
                  <a:pt x="590" y="1279"/>
                </a:lnTo>
                <a:lnTo>
                  <a:pt x="590" y="1279"/>
                </a:lnTo>
                <a:lnTo>
                  <a:pt x="590" y="1279"/>
                </a:lnTo>
                <a:lnTo>
                  <a:pt x="591" y="1279"/>
                </a:lnTo>
                <a:lnTo>
                  <a:pt x="591" y="1279"/>
                </a:lnTo>
                <a:lnTo>
                  <a:pt x="591" y="1279"/>
                </a:lnTo>
                <a:lnTo>
                  <a:pt x="592" y="1278"/>
                </a:lnTo>
                <a:lnTo>
                  <a:pt x="593" y="1278"/>
                </a:lnTo>
                <a:lnTo>
                  <a:pt x="593" y="1278"/>
                </a:lnTo>
                <a:lnTo>
                  <a:pt x="593" y="1278"/>
                </a:lnTo>
                <a:lnTo>
                  <a:pt x="594" y="1278"/>
                </a:lnTo>
                <a:lnTo>
                  <a:pt x="594" y="1278"/>
                </a:lnTo>
                <a:lnTo>
                  <a:pt x="595" y="1278"/>
                </a:lnTo>
                <a:lnTo>
                  <a:pt x="595" y="1278"/>
                </a:lnTo>
                <a:lnTo>
                  <a:pt x="595" y="1278"/>
                </a:lnTo>
                <a:lnTo>
                  <a:pt x="596" y="1278"/>
                </a:lnTo>
                <a:lnTo>
                  <a:pt x="596" y="1277"/>
                </a:lnTo>
                <a:lnTo>
                  <a:pt x="596" y="1277"/>
                </a:lnTo>
                <a:lnTo>
                  <a:pt x="597" y="1277"/>
                </a:lnTo>
                <a:lnTo>
                  <a:pt x="597" y="1277"/>
                </a:lnTo>
                <a:lnTo>
                  <a:pt x="597" y="1277"/>
                </a:lnTo>
                <a:lnTo>
                  <a:pt x="598" y="1277"/>
                </a:lnTo>
                <a:lnTo>
                  <a:pt x="598" y="1277"/>
                </a:lnTo>
                <a:lnTo>
                  <a:pt x="599" y="1277"/>
                </a:lnTo>
                <a:lnTo>
                  <a:pt x="599" y="1277"/>
                </a:lnTo>
                <a:lnTo>
                  <a:pt x="599" y="1277"/>
                </a:lnTo>
                <a:lnTo>
                  <a:pt x="600" y="1277"/>
                </a:lnTo>
                <a:lnTo>
                  <a:pt x="600" y="1277"/>
                </a:lnTo>
                <a:lnTo>
                  <a:pt x="601" y="1277"/>
                </a:lnTo>
                <a:lnTo>
                  <a:pt x="601" y="1277"/>
                </a:lnTo>
                <a:lnTo>
                  <a:pt x="601" y="1277"/>
                </a:lnTo>
                <a:lnTo>
                  <a:pt x="602" y="1277"/>
                </a:lnTo>
                <a:lnTo>
                  <a:pt x="603" y="1277"/>
                </a:lnTo>
                <a:lnTo>
                  <a:pt x="603" y="1277"/>
                </a:lnTo>
                <a:lnTo>
                  <a:pt x="603" y="1277"/>
                </a:lnTo>
                <a:lnTo>
                  <a:pt x="604" y="1277"/>
                </a:lnTo>
                <a:lnTo>
                  <a:pt x="604" y="1277"/>
                </a:lnTo>
                <a:lnTo>
                  <a:pt x="605" y="1277"/>
                </a:lnTo>
                <a:lnTo>
                  <a:pt x="605" y="1277"/>
                </a:lnTo>
                <a:lnTo>
                  <a:pt x="605" y="1277"/>
                </a:lnTo>
                <a:lnTo>
                  <a:pt x="606" y="1277"/>
                </a:lnTo>
                <a:lnTo>
                  <a:pt x="606" y="1277"/>
                </a:lnTo>
                <a:lnTo>
                  <a:pt x="606" y="1277"/>
                </a:lnTo>
                <a:lnTo>
                  <a:pt x="607" y="1277"/>
                </a:lnTo>
                <a:lnTo>
                  <a:pt x="607" y="1277"/>
                </a:lnTo>
                <a:lnTo>
                  <a:pt x="607" y="1277"/>
                </a:lnTo>
                <a:lnTo>
                  <a:pt x="608" y="1277"/>
                </a:lnTo>
                <a:lnTo>
                  <a:pt x="608" y="1278"/>
                </a:lnTo>
                <a:lnTo>
                  <a:pt x="609" y="1278"/>
                </a:lnTo>
                <a:lnTo>
                  <a:pt x="609" y="1278"/>
                </a:lnTo>
                <a:lnTo>
                  <a:pt x="609" y="1278"/>
                </a:lnTo>
                <a:lnTo>
                  <a:pt x="610" y="1278"/>
                </a:lnTo>
                <a:lnTo>
                  <a:pt x="610" y="1278"/>
                </a:lnTo>
                <a:lnTo>
                  <a:pt x="610" y="1278"/>
                </a:lnTo>
                <a:lnTo>
                  <a:pt x="611" y="1278"/>
                </a:lnTo>
                <a:lnTo>
                  <a:pt x="611" y="1278"/>
                </a:lnTo>
                <a:lnTo>
                  <a:pt x="612" y="1278"/>
                </a:lnTo>
                <a:lnTo>
                  <a:pt x="612" y="1278"/>
                </a:lnTo>
                <a:lnTo>
                  <a:pt x="612" y="1279"/>
                </a:lnTo>
                <a:lnTo>
                  <a:pt x="613" y="1279"/>
                </a:lnTo>
                <a:lnTo>
                  <a:pt x="613" y="1279"/>
                </a:lnTo>
                <a:lnTo>
                  <a:pt x="613" y="1279"/>
                </a:lnTo>
                <a:lnTo>
                  <a:pt x="614" y="1279"/>
                </a:lnTo>
                <a:lnTo>
                  <a:pt x="614" y="1279"/>
                </a:lnTo>
                <a:lnTo>
                  <a:pt x="615" y="1279"/>
                </a:lnTo>
                <a:lnTo>
                  <a:pt x="615" y="1279"/>
                </a:lnTo>
                <a:lnTo>
                  <a:pt x="615" y="1280"/>
                </a:lnTo>
                <a:lnTo>
                  <a:pt x="616" y="1280"/>
                </a:lnTo>
                <a:lnTo>
                  <a:pt x="616" y="1280"/>
                </a:lnTo>
                <a:lnTo>
                  <a:pt x="617" y="1280"/>
                </a:lnTo>
                <a:lnTo>
                  <a:pt x="617" y="1280"/>
                </a:lnTo>
                <a:lnTo>
                  <a:pt x="617" y="1280"/>
                </a:lnTo>
                <a:lnTo>
                  <a:pt x="617" y="1281"/>
                </a:lnTo>
                <a:lnTo>
                  <a:pt x="618" y="1281"/>
                </a:lnTo>
                <a:lnTo>
                  <a:pt x="618" y="1281"/>
                </a:lnTo>
                <a:lnTo>
                  <a:pt x="618" y="1281"/>
                </a:lnTo>
                <a:lnTo>
                  <a:pt x="619" y="1281"/>
                </a:lnTo>
                <a:lnTo>
                  <a:pt x="619" y="1281"/>
                </a:lnTo>
                <a:lnTo>
                  <a:pt x="619" y="1282"/>
                </a:lnTo>
                <a:lnTo>
                  <a:pt x="620" y="1282"/>
                </a:lnTo>
                <a:lnTo>
                  <a:pt x="620" y="1282"/>
                </a:lnTo>
                <a:lnTo>
                  <a:pt x="620" y="1282"/>
                </a:lnTo>
                <a:lnTo>
                  <a:pt x="621" y="1282"/>
                </a:lnTo>
                <a:lnTo>
                  <a:pt x="621" y="1283"/>
                </a:lnTo>
                <a:lnTo>
                  <a:pt x="621" y="1283"/>
                </a:lnTo>
                <a:lnTo>
                  <a:pt x="622" y="1283"/>
                </a:lnTo>
                <a:lnTo>
                  <a:pt x="622" y="1283"/>
                </a:lnTo>
                <a:lnTo>
                  <a:pt x="622" y="1283"/>
                </a:lnTo>
                <a:lnTo>
                  <a:pt x="623" y="1284"/>
                </a:lnTo>
                <a:lnTo>
                  <a:pt x="623" y="1284"/>
                </a:lnTo>
                <a:lnTo>
                  <a:pt x="623" y="1284"/>
                </a:lnTo>
                <a:lnTo>
                  <a:pt x="623" y="1284"/>
                </a:lnTo>
                <a:lnTo>
                  <a:pt x="624" y="1284"/>
                </a:lnTo>
                <a:lnTo>
                  <a:pt x="624" y="1285"/>
                </a:lnTo>
                <a:lnTo>
                  <a:pt x="624" y="1285"/>
                </a:lnTo>
                <a:lnTo>
                  <a:pt x="625" y="1285"/>
                </a:lnTo>
                <a:lnTo>
                  <a:pt x="625" y="1286"/>
                </a:lnTo>
                <a:lnTo>
                  <a:pt x="625" y="1286"/>
                </a:lnTo>
                <a:lnTo>
                  <a:pt x="626" y="1286"/>
                </a:lnTo>
                <a:lnTo>
                  <a:pt x="626" y="1286"/>
                </a:lnTo>
                <a:lnTo>
                  <a:pt x="626" y="1286"/>
                </a:lnTo>
                <a:lnTo>
                  <a:pt x="627" y="1287"/>
                </a:lnTo>
                <a:lnTo>
                  <a:pt x="627" y="1287"/>
                </a:lnTo>
                <a:lnTo>
                  <a:pt x="627" y="1287"/>
                </a:lnTo>
                <a:lnTo>
                  <a:pt x="627" y="1288"/>
                </a:lnTo>
                <a:lnTo>
                  <a:pt x="627" y="1288"/>
                </a:lnTo>
                <a:lnTo>
                  <a:pt x="628" y="1288"/>
                </a:lnTo>
                <a:lnTo>
                  <a:pt x="628" y="1288"/>
                </a:lnTo>
                <a:lnTo>
                  <a:pt x="628" y="1289"/>
                </a:lnTo>
                <a:lnTo>
                  <a:pt x="628" y="1289"/>
                </a:lnTo>
                <a:lnTo>
                  <a:pt x="629" y="1289"/>
                </a:lnTo>
                <a:lnTo>
                  <a:pt x="629" y="1289"/>
                </a:lnTo>
                <a:lnTo>
                  <a:pt x="629" y="1290"/>
                </a:lnTo>
                <a:lnTo>
                  <a:pt x="630" y="1290"/>
                </a:lnTo>
                <a:lnTo>
                  <a:pt x="630" y="1290"/>
                </a:lnTo>
                <a:lnTo>
                  <a:pt x="630" y="1291"/>
                </a:lnTo>
                <a:lnTo>
                  <a:pt x="630" y="1291"/>
                </a:lnTo>
                <a:lnTo>
                  <a:pt x="630" y="1291"/>
                </a:lnTo>
                <a:lnTo>
                  <a:pt x="631" y="1291"/>
                </a:lnTo>
                <a:lnTo>
                  <a:pt x="631" y="1292"/>
                </a:lnTo>
                <a:lnTo>
                  <a:pt x="631" y="1292"/>
                </a:lnTo>
                <a:lnTo>
                  <a:pt x="631" y="1293"/>
                </a:lnTo>
                <a:lnTo>
                  <a:pt x="632" y="1293"/>
                </a:lnTo>
                <a:lnTo>
                  <a:pt x="632" y="1293"/>
                </a:lnTo>
                <a:cubicBezTo>
                  <a:pt x="632" y="1294"/>
                  <a:pt x="633" y="1295"/>
                  <a:pt x="633" y="1296"/>
                </a:cubicBezTo>
                <a:lnTo>
                  <a:pt x="634" y="1296"/>
                </a:lnTo>
                <a:lnTo>
                  <a:pt x="634" y="1296"/>
                </a:lnTo>
                <a:lnTo>
                  <a:pt x="634" y="1297"/>
                </a:lnTo>
                <a:lnTo>
                  <a:pt x="634" y="1298"/>
                </a:lnTo>
                <a:lnTo>
                  <a:pt x="634" y="1298"/>
                </a:lnTo>
                <a:lnTo>
                  <a:pt x="635" y="1298"/>
                </a:lnTo>
                <a:lnTo>
                  <a:pt x="635" y="1298"/>
                </a:lnTo>
                <a:cubicBezTo>
                  <a:pt x="637" y="1303"/>
                  <a:pt x="638" y="1308"/>
                  <a:pt x="638" y="1313"/>
                </a:cubicBezTo>
                <a:cubicBezTo>
                  <a:pt x="638" y="1320"/>
                  <a:pt x="635" y="1328"/>
                  <a:pt x="631" y="1333"/>
                </a:cubicBezTo>
                <a:lnTo>
                  <a:pt x="631" y="1333"/>
                </a:lnTo>
                <a:cubicBezTo>
                  <a:pt x="625" y="1343"/>
                  <a:pt x="614" y="1348"/>
                  <a:pt x="602" y="1348"/>
                </a:cubicBezTo>
                <a:lnTo>
                  <a:pt x="602" y="1348"/>
                </a:lnTo>
                <a:lnTo>
                  <a:pt x="602" y="1349"/>
                </a:lnTo>
                <a:cubicBezTo>
                  <a:pt x="583" y="1349"/>
                  <a:pt x="568" y="1364"/>
                  <a:pt x="568" y="1383"/>
                </a:cubicBezTo>
                <a:cubicBezTo>
                  <a:pt x="568" y="1402"/>
                  <a:pt x="583" y="1417"/>
                  <a:pt x="602" y="1417"/>
                </a:cubicBezTo>
                <a:cubicBezTo>
                  <a:pt x="621" y="1417"/>
                  <a:pt x="637" y="1402"/>
                  <a:pt x="637" y="1383"/>
                </a:cubicBezTo>
                <a:cubicBezTo>
                  <a:pt x="637" y="1357"/>
                  <a:pt x="633" y="1353"/>
                  <a:pt x="665" y="1352"/>
                </a:cubicBezTo>
                <a:cubicBezTo>
                  <a:pt x="696" y="1353"/>
                  <a:pt x="693" y="1357"/>
                  <a:pt x="693" y="1383"/>
                </a:cubicBezTo>
                <a:lnTo>
                  <a:pt x="693" y="1383"/>
                </a:lnTo>
                <a:lnTo>
                  <a:pt x="693" y="1384"/>
                </a:lnTo>
                <a:lnTo>
                  <a:pt x="693" y="1384"/>
                </a:lnTo>
                <a:lnTo>
                  <a:pt x="693" y="1385"/>
                </a:lnTo>
                <a:lnTo>
                  <a:pt x="693" y="1385"/>
                </a:lnTo>
                <a:lnTo>
                  <a:pt x="693" y="1386"/>
                </a:lnTo>
                <a:lnTo>
                  <a:pt x="693" y="1386"/>
                </a:lnTo>
                <a:lnTo>
                  <a:pt x="693" y="1387"/>
                </a:lnTo>
                <a:lnTo>
                  <a:pt x="693" y="1387"/>
                </a:lnTo>
                <a:lnTo>
                  <a:pt x="693" y="1387"/>
                </a:lnTo>
                <a:lnTo>
                  <a:pt x="693" y="1387"/>
                </a:lnTo>
                <a:lnTo>
                  <a:pt x="693" y="1388"/>
                </a:lnTo>
                <a:lnTo>
                  <a:pt x="693" y="1388"/>
                </a:lnTo>
                <a:lnTo>
                  <a:pt x="693" y="1389"/>
                </a:lnTo>
                <a:lnTo>
                  <a:pt x="693" y="1389"/>
                </a:lnTo>
                <a:lnTo>
                  <a:pt x="693" y="1390"/>
                </a:lnTo>
                <a:lnTo>
                  <a:pt x="693" y="1390"/>
                </a:lnTo>
                <a:lnTo>
                  <a:pt x="694" y="1391"/>
                </a:lnTo>
                <a:lnTo>
                  <a:pt x="694" y="1391"/>
                </a:lnTo>
                <a:lnTo>
                  <a:pt x="694" y="1392"/>
                </a:lnTo>
                <a:lnTo>
                  <a:pt x="694" y="1392"/>
                </a:lnTo>
                <a:lnTo>
                  <a:pt x="694" y="1392"/>
                </a:lnTo>
                <a:lnTo>
                  <a:pt x="694" y="1392"/>
                </a:lnTo>
                <a:lnTo>
                  <a:pt x="694" y="1393"/>
                </a:lnTo>
                <a:lnTo>
                  <a:pt x="694" y="1393"/>
                </a:lnTo>
                <a:lnTo>
                  <a:pt x="694" y="1394"/>
                </a:lnTo>
                <a:lnTo>
                  <a:pt x="694" y="1394"/>
                </a:lnTo>
                <a:lnTo>
                  <a:pt x="695" y="1395"/>
                </a:lnTo>
                <a:lnTo>
                  <a:pt x="695" y="1395"/>
                </a:lnTo>
                <a:lnTo>
                  <a:pt x="695" y="1396"/>
                </a:lnTo>
                <a:lnTo>
                  <a:pt x="695" y="1396"/>
                </a:lnTo>
                <a:lnTo>
                  <a:pt x="695" y="1396"/>
                </a:lnTo>
                <a:lnTo>
                  <a:pt x="695" y="1396"/>
                </a:lnTo>
                <a:lnTo>
                  <a:pt x="696" y="1397"/>
                </a:lnTo>
                <a:lnTo>
                  <a:pt x="696" y="1397"/>
                </a:lnTo>
                <a:lnTo>
                  <a:pt x="696" y="1398"/>
                </a:lnTo>
                <a:lnTo>
                  <a:pt x="696" y="1398"/>
                </a:lnTo>
                <a:lnTo>
                  <a:pt x="696" y="1399"/>
                </a:lnTo>
                <a:lnTo>
                  <a:pt x="696" y="1399"/>
                </a:lnTo>
                <a:lnTo>
                  <a:pt x="697" y="1399"/>
                </a:lnTo>
                <a:lnTo>
                  <a:pt x="697" y="1399"/>
                </a:lnTo>
                <a:lnTo>
                  <a:pt x="697" y="1400"/>
                </a:lnTo>
                <a:cubicBezTo>
                  <a:pt x="703" y="1410"/>
                  <a:pt x="714" y="1417"/>
                  <a:pt x="727" y="1417"/>
                </a:cubicBezTo>
                <a:cubicBezTo>
                  <a:pt x="740" y="1417"/>
                  <a:pt x="751" y="1410"/>
                  <a:pt x="757" y="1400"/>
                </a:cubicBezTo>
                <a:lnTo>
                  <a:pt x="757" y="1399"/>
                </a:lnTo>
                <a:lnTo>
                  <a:pt x="757" y="1399"/>
                </a:lnTo>
                <a:lnTo>
                  <a:pt x="757" y="1399"/>
                </a:lnTo>
                <a:lnTo>
                  <a:pt x="757" y="1399"/>
                </a:lnTo>
                <a:lnTo>
                  <a:pt x="758" y="1398"/>
                </a:lnTo>
                <a:lnTo>
                  <a:pt x="758" y="1398"/>
                </a:lnTo>
                <a:lnTo>
                  <a:pt x="758" y="1397"/>
                </a:lnTo>
                <a:lnTo>
                  <a:pt x="758" y="1397"/>
                </a:lnTo>
                <a:lnTo>
                  <a:pt x="758" y="1396"/>
                </a:lnTo>
                <a:lnTo>
                  <a:pt x="758" y="1396"/>
                </a:lnTo>
                <a:lnTo>
                  <a:pt x="759" y="1396"/>
                </a:lnTo>
                <a:lnTo>
                  <a:pt x="759" y="1396"/>
                </a:lnTo>
                <a:lnTo>
                  <a:pt x="759" y="1395"/>
                </a:lnTo>
                <a:lnTo>
                  <a:pt x="759" y="1395"/>
                </a:lnTo>
                <a:lnTo>
                  <a:pt x="759" y="1394"/>
                </a:lnTo>
                <a:lnTo>
                  <a:pt x="759" y="1394"/>
                </a:lnTo>
                <a:lnTo>
                  <a:pt x="760" y="1393"/>
                </a:lnTo>
                <a:lnTo>
                  <a:pt x="760" y="1393"/>
                </a:lnTo>
                <a:lnTo>
                  <a:pt x="760" y="1392"/>
                </a:lnTo>
                <a:lnTo>
                  <a:pt x="760" y="1392"/>
                </a:lnTo>
                <a:lnTo>
                  <a:pt x="760" y="1392"/>
                </a:lnTo>
                <a:lnTo>
                  <a:pt x="760" y="1392"/>
                </a:lnTo>
                <a:lnTo>
                  <a:pt x="760" y="1391"/>
                </a:lnTo>
                <a:lnTo>
                  <a:pt x="760" y="1391"/>
                </a:lnTo>
                <a:lnTo>
                  <a:pt x="760" y="1390"/>
                </a:lnTo>
                <a:lnTo>
                  <a:pt x="760" y="1390"/>
                </a:lnTo>
                <a:lnTo>
                  <a:pt x="761" y="1389"/>
                </a:lnTo>
                <a:lnTo>
                  <a:pt x="761" y="1389"/>
                </a:lnTo>
                <a:lnTo>
                  <a:pt x="761" y="1388"/>
                </a:lnTo>
                <a:lnTo>
                  <a:pt x="761" y="1388"/>
                </a:lnTo>
                <a:lnTo>
                  <a:pt x="761" y="1387"/>
                </a:lnTo>
                <a:lnTo>
                  <a:pt x="761" y="1387"/>
                </a:lnTo>
                <a:lnTo>
                  <a:pt x="761" y="1387"/>
                </a:lnTo>
                <a:lnTo>
                  <a:pt x="761" y="1387"/>
                </a:lnTo>
                <a:lnTo>
                  <a:pt x="761" y="1386"/>
                </a:lnTo>
                <a:lnTo>
                  <a:pt x="761" y="1386"/>
                </a:lnTo>
                <a:lnTo>
                  <a:pt x="761" y="1385"/>
                </a:lnTo>
                <a:lnTo>
                  <a:pt x="761" y="1385"/>
                </a:lnTo>
                <a:lnTo>
                  <a:pt x="761" y="1384"/>
                </a:lnTo>
                <a:lnTo>
                  <a:pt x="761" y="1384"/>
                </a:lnTo>
                <a:lnTo>
                  <a:pt x="761" y="1383"/>
                </a:lnTo>
                <a:lnTo>
                  <a:pt x="761" y="1383"/>
                </a:lnTo>
                <a:lnTo>
                  <a:pt x="761" y="1383"/>
                </a:lnTo>
                <a:cubicBezTo>
                  <a:pt x="761" y="1356"/>
                  <a:pt x="757" y="1352"/>
                  <a:pt x="792" y="1352"/>
                </a:cubicBezTo>
                <a:cubicBezTo>
                  <a:pt x="793" y="1352"/>
                  <a:pt x="794" y="1352"/>
                  <a:pt x="794" y="1352"/>
                </a:cubicBezTo>
                <a:cubicBezTo>
                  <a:pt x="795" y="1352"/>
                  <a:pt x="795" y="1352"/>
                  <a:pt x="796" y="1352"/>
                </a:cubicBezTo>
                <a:cubicBezTo>
                  <a:pt x="831" y="1352"/>
                  <a:pt x="827" y="1356"/>
                  <a:pt x="827" y="1383"/>
                </a:cubicBezTo>
                <a:lnTo>
                  <a:pt x="827" y="1383"/>
                </a:lnTo>
                <a:lnTo>
                  <a:pt x="827" y="1384"/>
                </a:lnTo>
                <a:lnTo>
                  <a:pt x="827" y="1384"/>
                </a:lnTo>
                <a:lnTo>
                  <a:pt x="827" y="1385"/>
                </a:lnTo>
                <a:lnTo>
                  <a:pt x="827" y="1385"/>
                </a:lnTo>
                <a:lnTo>
                  <a:pt x="827" y="1386"/>
                </a:lnTo>
                <a:lnTo>
                  <a:pt x="827" y="1386"/>
                </a:lnTo>
                <a:lnTo>
                  <a:pt x="827" y="1387"/>
                </a:lnTo>
                <a:lnTo>
                  <a:pt x="827" y="1387"/>
                </a:lnTo>
                <a:lnTo>
                  <a:pt x="827" y="1387"/>
                </a:lnTo>
                <a:lnTo>
                  <a:pt x="827" y="1387"/>
                </a:lnTo>
                <a:lnTo>
                  <a:pt x="828" y="1388"/>
                </a:lnTo>
                <a:lnTo>
                  <a:pt x="828" y="1388"/>
                </a:lnTo>
                <a:lnTo>
                  <a:pt x="828" y="1389"/>
                </a:lnTo>
                <a:lnTo>
                  <a:pt x="828" y="1389"/>
                </a:lnTo>
                <a:lnTo>
                  <a:pt x="828" y="1390"/>
                </a:lnTo>
                <a:lnTo>
                  <a:pt x="828" y="1390"/>
                </a:lnTo>
                <a:lnTo>
                  <a:pt x="828" y="1391"/>
                </a:lnTo>
                <a:lnTo>
                  <a:pt x="828" y="1391"/>
                </a:lnTo>
                <a:lnTo>
                  <a:pt x="828" y="1392"/>
                </a:lnTo>
                <a:lnTo>
                  <a:pt x="828" y="1392"/>
                </a:lnTo>
                <a:lnTo>
                  <a:pt x="828" y="1392"/>
                </a:lnTo>
                <a:lnTo>
                  <a:pt x="828" y="1392"/>
                </a:lnTo>
                <a:lnTo>
                  <a:pt x="829" y="1393"/>
                </a:lnTo>
                <a:lnTo>
                  <a:pt x="829" y="1393"/>
                </a:lnTo>
                <a:lnTo>
                  <a:pt x="829" y="1394"/>
                </a:lnTo>
                <a:lnTo>
                  <a:pt x="829" y="1394"/>
                </a:lnTo>
                <a:lnTo>
                  <a:pt x="829" y="1395"/>
                </a:lnTo>
                <a:lnTo>
                  <a:pt x="829" y="1395"/>
                </a:lnTo>
                <a:lnTo>
                  <a:pt x="830" y="1396"/>
                </a:lnTo>
                <a:lnTo>
                  <a:pt x="830" y="1396"/>
                </a:lnTo>
                <a:lnTo>
                  <a:pt x="830" y="1396"/>
                </a:lnTo>
                <a:lnTo>
                  <a:pt x="830" y="1396"/>
                </a:lnTo>
                <a:lnTo>
                  <a:pt x="830" y="1397"/>
                </a:lnTo>
                <a:lnTo>
                  <a:pt x="830" y="1397"/>
                </a:lnTo>
                <a:lnTo>
                  <a:pt x="831" y="1398"/>
                </a:lnTo>
                <a:lnTo>
                  <a:pt x="831" y="1398"/>
                </a:lnTo>
                <a:lnTo>
                  <a:pt x="831" y="1399"/>
                </a:lnTo>
                <a:lnTo>
                  <a:pt x="831" y="1399"/>
                </a:lnTo>
                <a:lnTo>
                  <a:pt x="831" y="1399"/>
                </a:lnTo>
                <a:lnTo>
                  <a:pt x="831" y="1399"/>
                </a:lnTo>
                <a:lnTo>
                  <a:pt x="832" y="1400"/>
                </a:lnTo>
                <a:cubicBezTo>
                  <a:pt x="838" y="1410"/>
                  <a:pt x="849" y="1417"/>
                  <a:pt x="861" y="1417"/>
                </a:cubicBezTo>
                <a:cubicBezTo>
                  <a:pt x="874" y="1417"/>
                  <a:pt x="885" y="1410"/>
                  <a:pt x="891" y="1400"/>
                </a:cubicBezTo>
                <a:lnTo>
                  <a:pt x="891" y="1399"/>
                </a:lnTo>
                <a:lnTo>
                  <a:pt x="891" y="1399"/>
                </a:lnTo>
                <a:lnTo>
                  <a:pt x="892" y="1399"/>
                </a:lnTo>
                <a:lnTo>
                  <a:pt x="892" y="1399"/>
                </a:lnTo>
                <a:lnTo>
                  <a:pt x="892" y="1398"/>
                </a:lnTo>
                <a:lnTo>
                  <a:pt x="892" y="1398"/>
                </a:lnTo>
                <a:lnTo>
                  <a:pt x="893" y="1397"/>
                </a:lnTo>
                <a:lnTo>
                  <a:pt x="893" y="1397"/>
                </a:lnTo>
                <a:lnTo>
                  <a:pt x="893" y="1396"/>
                </a:lnTo>
                <a:lnTo>
                  <a:pt x="893" y="1396"/>
                </a:lnTo>
                <a:lnTo>
                  <a:pt x="893" y="1396"/>
                </a:lnTo>
                <a:lnTo>
                  <a:pt x="893" y="1396"/>
                </a:lnTo>
                <a:lnTo>
                  <a:pt x="894" y="1395"/>
                </a:lnTo>
                <a:lnTo>
                  <a:pt x="894" y="1395"/>
                </a:lnTo>
                <a:lnTo>
                  <a:pt x="894" y="1394"/>
                </a:lnTo>
                <a:lnTo>
                  <a:pt x="894" y="1394"/>
                </a:lnTo>
                <a:lnTo>
                  <a:pt x="894" y="1393"/>
                </a:lnTo>
                <a:lnTo>
                  <a:pt x="894" y="1393"/>
                </a:lnTo>
                <a:lnTo>
                  <a:pt x="894" y="1392"/>
                </a:lnTo>
                <a:lnTo>
                  <a:pt x="894" y="1392"/>
                </a:lnTo>
                <a:lnTo>
                  <a:pt x="895" y="1392"/>
                </a:lnTo>
                <a:lnTo>
                  <a:pt x="895" y="1392"/>
                </a:lnTo>
                <a:lnTo>
                  <a:pt x="895" y="1391"/>
                </a:lnTo>
                <a:lnTo>
                  <a:pt x="895" y="1391"/>
                </a:lnTo>
                <a:lnTo>
                  <a:pt x="895" y="1390"/>
                </a:lnTo>
                <a:lnTo>
                  <a:pt x="895" y="1390"/>
                </a:lnTo>
                <a:lnTo>
                  <a:pt x="895" y="1389"/>
                </a:lnTo>
                <a:lnTo>
                  <a:pt x="895" y="1389"/>
                </a:lnTo>
                <a:lnTo>
                  <a:pt x="895" y="1388"/>
                </a:lnTo>
                <a:lnTo>
                  <a:pt x="895" y="1388"/>
                </a:lnTo>
                <a:lnTo>
                  <a:pt x="895" y="1387"/>
                </a:lnTo>
                <a:lnTo>
                  <a:pt x="895" y="1387"/>
                </a:lnTo>
                <a:lnTo>
                  <a:pt x="895" y="1387"/>
                </a:lnTo>
                <a:lnTo>
                  <a:pt x="895" y="1387"/>
                </a:lnTo>
                <a:lnTo>
                  <a:pt x="896" y="1386"/>
                </a:lnTo>
                <a:lnTo>
                  <a:pt x="896" y="1386"/>
                </a:lnTo>
                <a:lnTo>
                  <a:pt x="896" y="1385"/>
                </a:lnTo>
                <a:lnTo>
                  <a:pt x="896" y="1385"/>
                </a:lnTo>
                <a:lnTo>
                  <a:pt x="896" y="1384"/>
                </a:lnTo>
                <a:lnTo>
                  <a:pt x="896" y="1384"/>
                </a:lnTo>
                <a:lnTo>
                  <a:pt x="896" y="1383"/>
                </a:lnTo>
                <a:lnTo>
                  <a:pt x="896" y="1383"/>
                </a:lnTo>
                <a:lnTo>
                  <a:pt x="896" y="1383"/>
                </a:lnTo>
                <a:cubicBezTo>
                  <a:pt x="896" y="1356"/>
                  <a:pt x="892" y="1352"/>
                  <a:pt x="927" y="1352"/>
                </a:cubicBezTo>
                <a:lnTo>
                  <a:pt x="928" y="1352"/>
                </a:lnTo>
                <a:lnTo>
                  <a:pt x="929" y="1352"/>
                </a:lnTo>
                <a:cubicBezTo>
                  <a:pt x="964" y="1352"/>
                  <a:pt x="960" y="1356"/>
                  <a:pt x="960" y="1383"/>
                </a:cubicBezTo>
                <a:cubicBezTo>
                  <a:pt x="960" y="1402"/>
                  <a:pt x="975" y="1417"/>
                  <a:pt x="994" y="1417"/>
                </a:cubicBezTo>
                <a:cubicBezTo>
                  <a:pt x="1013" y="1417"/>
                  <a:pt x="1028" y="1402"/>
                  <a:pt x="1028" y="1383"/>
                </a:cubicBezTo>
                <a:cubicBezTo>
                  <a:pt x="1028" y="1364"/>
                  <a:pt x="1013" y="1349"/>
                  <a:pt x="994" y="1349"/>
                </a:cubicBezTo>
                <a:lnTo>
                  <a:pt x="994" y="1349"/>
                </a:lnTo>
                <a:lnTo>
                  <a:pt x="994" y="1348"/>
                </a:lnTo>
                <a:lnTo>
                  <a:pt x="994" y="1348"/>
                </a:lnTo>
                <a:cubicBezTo>
                  <a:pt x="981" y="1348"/>
                  <a:pt x="969" y="1342"/>
                  <a:pt x="963" y="1331"/>
                </a:cubicBezTo>
                <a:lnTo>
                  <a:pt x="963" y="1331"/>
                </a:lnTo>
                <a:lnTo>
                  <a:pt x="962" y="1330"/>
                </a:lnTo>
                <a:lnTo>
                  <a:pt x="962" y="1330"/>
                </a:lnTo>
                <a:lnTo>
                  <a:pt x="962" y="1330"/>
                </a:lnTo>
                <a:lnTo>
                  <a:pt x="962" y="1330"/>
                </a:lnTo>
                <a:lnTo>
                  <a:pt x="962" y="1330"/>
                </a:lnTo>
                <a:lnTo>
                  <a:pt x="962" y="1329"/>
                </a:lnTo>
                <a:lnTo>
                  <a:pt x="962" y="1329"/>
                </a:lnTo>
                <a:lnTo>
                  <a:pt x="961" y="1329"/>
                </a:lnTo>
                <a:lnTo>
                  <a:pt x="961" y="1328"/>
                </a:lnTo>
                <a:lnTo>
                  <a:pt x="961" y="1328"/>
                </a:lnTo>
                <a:lnTo>
                  <a:pt x="961" y="1328"/>
                </a:lnTo>
                <a:lnTo>
                  <a:pt x="960" y="1326"/>
                </a:lnTo>
                <a:lnTo>
                  <a:pt x="960" y="1326"/>
                </a:lnTo>
                <a:lnTo>
                  <a:pt x="960" y="1326"/>
                </a:lnTo>
                <a:lnTo>
                  <a:pt x="960" y="1326"/>
                </a:lnTo>
                <a:lnTo>
                  <a:pt x="960" y="1326"/>
                </a:lnTo>
                <a:lnTo>
                  <a:pt x="960" y="1325"/>
                </a:lnTo>
                <a:lnTo>
                  <a:pt x="960" y="1325"/>
                </a:lnTo>
                <a:lnTo>
                  <a:pt x="960" y="1325"/>
                </a:lnTo>
                <a:lnTo>
                  <a:pt x="960" y="1325"/>
                </a:lnTo>
                <a:lnTo>
                  <a:pt x="960" y="1324"/>
                </a:lnTo>
                <a:lnTo>
                  <a:pt x="960" y="1324"/>
                </a:lnTo>
                <a:lnTo>
                  <a:pt x="960" y="1324"/>
                </a:lnTo>
                <a:lnTo>
                  <a:pt x="960" y="1324"/>
                </a:lnTo>
                <a:lnTo>
                  <a:pt x="959" y="1324"/>
                </a:lnTo>
                <a:lnTo>
                  <a:pt x="959" y="1323"/>
                </a:lnTo>
                <a:lnTo>
                  <a:pt x="959" y="1323"/>
                </a:lnTo>
                <a:lnTo>
                  <a:pt x="959" y="1323"/>
                </a:lnTo>
                <a:lnTo>
                  <a:pt x="959" y="1323"/>
                </a:lnTo>
                <a:lnTo>
                  <a:pt x="959" y="1322"/>
                </a:lnTo>
                <a:lnTo>
                  <a:pt x="959" y="1322"/>
                </a:lnTo>
                <a:lnTo>
                  <a:pt x="959" y="1322"/>
                </a:lnTo>
                <a:lnTo>
                  <a:pt x="959" y="1322"/>
                </a:lnTo>
                <a:lnTo>
                  <a:pt x="959" y="1322"/>
                </a:lnTo>
                <a:lnTo>
                  <a:pt x="959" y="1322"/>
                </a:lnTo>
                <a:lnTo>
                  <a:pt x="959" y="1321"/>
                </a:lnTo>
                <a:lnTo>
                  <a:pt x="959" y="1321"/>
                </a:lnTo>
                <a:lnTo>
                  <a:pt x="959" y="1321"/>
                </a:lnTo>
                <a:lnTo>
                  <a:pt x="959" y="1321"/>
                </a:lnTo>
                <a:lnTo>
                  <a:pt x="959" y="1320"/>
                </a:lnTo>
                <a:lnTo>
                  <a:pt x="959" y="1320"/>
                </a:lnTo>
                <a:lnTo>
                  <a:pt x="958" y="1320"/>
                </a:lnTo>
                <a:lnTo>
                  <a:pt x="958" y="1320"/>
                </a:lnTo>
                <a:lnTo>
                  <a:pt x="958" y="1319"/>
                </a:lnTo>
                <a:lnTo>
                  <a:pt x="958" y="1319"/>
                </a:lnTo>
                <a:lnTo>
                  <a:pt x="958" y="1319"/>
                </a:lnTo>
                <a:lnTo>
                  <a:pt x="958" y="1319"/>
                </a:lnTo>
                <a:lnTo>
                  <a:pt x="958" y="1319"/>
                </a:lnTo>
                <a:lnTo>
                  <a:pt x="958" y="1318"/>
                </a:lnTo>
                <a:lnTo>
                  <a:pt x="958" y="1318"/>
                </a:lnTo>
                <a:lnTo>
                  <a:pt x="958" y="1318"/>
                </a:lnTo>
                <a:lnTo>
                  <a:pt x="958" y="1318"/>
                </a:lnTo>
                <a:lnTo>
                  <a:pt x="958" y="1317"/>
                </a:lnTo>
                <a:lnTo>
                  <a:pt x="958" y="1317"/>
                </a:lnTo>
                <a:lnTo>
                  <a:pt x="958" y="1317"/>
                </a:lnTo>
                <a:lnTo>
                  <a:pt x="958" y="1317"/>
                </a:lnTo>
                <a:lnTo>
                  <a:pt x="958" y="1316"/>
                </a:lnTo>
                <a:lnTo>
                  <a:pt x="958" y="1316"/>
                </a:lnTo>
                <a:lnTo>
                  <a:pt x="958" y="1316"/>
                </a:lnTo>
                <a:lnTo>
                  <a:pt x="958" y="1316"/>
                </a:lnTo>
                <a:lnTo>
                  <a:pt x="958" y="1315"/>
                </a:lnTo>
                <a:lnTo>
                  <a:pt x="958" y="1315"/>
                </a:lnTo>
                <a:lnTo>
                  <a:pt x="958" y="1315"/>
                </a:lnTo>
                <a:lnTo>
                  <a:pt x="958" y="1315"/>
                </a:lnTo>
                <a:lnTo>
                  <a:pt x="958" y="1315"/>
                </a:lnTo>
                <a:lnTo>
                  <a:pt x="958" y="1315"/>
                </a:lnTo>
                <a:lnTo>
                  <a:pt x="958" y="1314"/>
                </a:lnTo>
                <a:lnTo>
                  <a:pt x="958" y="1314"/>
                </a:lnTo>
                <a:lnTo>
                  <a:pt x="958" y="1314"/>
                </a:lnTo>
                <a:lnTo>
                  <a:pt x="958" y="1314"/>
                </a:lnTo>
                <a:lnTo>
                  <a:pt x="958" y="1313"/>
                </a:lnTo>
                <a:lnTo>
                  <a:pt x="958" y="1313"/>
                </a:lnTo>
                <a:lnTo>
                  <a:pt x="958" y="1313"/>
                </a:lnTo>
                <a:lnTo>
                  <a:pt x="958" y="1312"/>
                </a:lnTo>
                <a:lnTo>
                  <a:pt x="958" y="1312"/>
                </a:lnTo>
                <a:lnTo>
                  <a:pt x="958" y="1312"/>
                </a:lnTo>
                <a:lnTo>
                  <a:pt x="958" y="1312"/>
                </a:lnTo>
                <a:lnTo>
                  <a:pt x="958" y="1312"/>
                </a:lnTo>
                <a:cubicBezTo>
                  <a:pt x="958" y="1308"/>
                  <a:pt x="959" y="1304"/>
                  <a:pt x="960" y="1300"/>
                </a:cubicBezTo>
                <a:lnTo>
                  <a:pt x="960" y="1300"/>
                </a:lnTo>
                <a:lnTo>
                  <a:pt x="960" y="1300"/>
                </a:lnTo>
                <a:cubicBezTo>
                  <a:pt x="961" y="1299"/>
                  <a:pt x="961" y="1298"/>
                  <a:pt x="961" y="1297"/>
                </a:cubicBezTo>
                <a:lnTo>
                  <a:pt x="962" y="1296"/>
                </a:lnTo>
                <a:cubicBezTo>
                  <a:pt x="962" y="1296"/>
                  <a:pt x="963" y="1295"/>
                  <a:pt x="963" y="1294"/>
                </a:cubicBezTo>
                <a:lnTo>
                  <a:pt x="963" y="1293"/>
                </a:lnTo>
                <a:lnTo>
                  <a:pt x="963" y="1293"/>
                </a:lnTo>
                <a:lnTo>
                  <a:pt x="964" y="1293"/>
                </a:lnTo>
                <a:lnTo>
                  <a:pt x="964" y="1293"/>
                </a:lnTo>
                <a:lnTo>
                  <a:pt x="964" y="1292"/>
                </a:lnTo>
                <a:lnTo>
                  <a:pt x="965" y="1291"/>
                </a:lnTo>
                <a:lnTo>
                  <a:pt x="965" y="1291"/>
                </a:lnTo>
                <a:lnTo>
                  <a:pt x="966" y="1290"/>
                </a:lnTo>
                <a:lnTo>
                  <a:pt x="966" y="1290"/>
                </a:lnTo>
                <a:lnTo>
                  <a:pt x="966" y="1290"/>
                </a:lnTo>
                <a:lnTo>
                  <a:pt x="966" y="1289"/>
                </a:lnTo>
                <a:lnTo>
                  <a:pt x="967" y="1289"/>
                </a:lnTo>
                <a:lnTo>
                  <a:pt x="967" y="1289"/>
                </a:lnTo>
                <a:lnTo>
                  <a:pt x="967" y="1288"/>
                </a:lnTo>
                <a:lnTo>
                  <a:pt x="968" y="1288"/>
                </a:lnTo>
                <a:lnTo>
                  <a:pt x="968" y="1288"/>
                </a:lnTo>
                <a:lnTo>
                  <a:pt x="968" y="1287"/>
                </a:lnTo>
                <a:lnTo>
                  <a:pt x="968" y="1287"/>
                </a:lnTo>
                <a:lnTo>
                  <a:pt x="969" y="1287"/>
                </a:lnTo>
                <a:lnTo>
                  <a:pt x="969" y="1287"/>
                </a:lnTo>
                <a:lnTo>
                  <a:pt x="969" y="1286"/>
                </a:lnTo>
                <a:lnTo>
                  <a:pt x="969" y="1286"/>
                </a:lnTo>
                <a:lnTo>
                  <a:pt x="970" y="1286"/>
                </a:lnTo>
                <a:lnTo>
                  <a:pt x="970" y="1286"/>
                </a:lnTo>
                <a:lnTo>
                  <a:pt x="971" y="1285"/>
                </a:lnTo>
                <a:lnTo>
                  <a:pt x="971" y="1285"/>
                </a:lnTo>
                <a:lnTo>
                  <a:pt x="971" y="1285"/>
                </a:lnTo>
                <a:lnTo>
                  <a:pt x="971" y="1285"/>
                </a:lnTo>
                <a:lnTo>
                  <a:pt x="972" y="1284"/>
                </a:lnTo>
                <a:lnTo>
                  <a:pt x="972" y="1284"/>
                </a:lnTo>
                <a:lnTo>
                  <a:pt x="972" y="1284"/>
                </a:lnTo>
                <a:lnTo>
                  <a:pt x="973" y="1284"/>
                </a:lnTo>
                <a:lnTo>
                  <a:pt x="973" y="1284"/>
                </a:lnTo>
                <a:lnTo>
                  <a:pt x="973" y="1283"/>
                </a:lnTo>
                <a:lnTo>
                  <a:pt x="974" y="1283"/>
                </a:lnTo>
                <a:lnTo>
                  <a:pt x="974" y="1283"/>
                </a:lnTo>
                <a:lnTo>
                  <a:pt x="974" y="1283"/>
                </a:lnTo>
                <a:lnTo>
                  <a:pt x="975" y="1282"/>
                </a:lnTo>
                <a:lnTo>
                  <a:pt x="975" y="1282"/>
                </a:lnTo>
                <a:lnTo>
                  <a:pt x="975" y="1282"/>
                </a:lnTo>
                <a:lnTo>
                  <a:pt x="976" y="1282"/>
                </a:lnTo>
                <a:lnTo>
                  <a:pt x="976" y="1282"/>
                </a:lnTo>
                <a:lnTo>
                  <a:pt x="976" y="1281"/>
                </a:lnTo>
                <a:lnTo>
                  <a:pt x="976" y="1281"/>
                </a:lnTo>
                <a:lnTo>
                  <a:pt x="977" y="1281"/>
                </a:lnTo>
                <a:lnTo>
                  <a:pt x="977" y="1281"/>
                </a:lnTo>
                <a:lnTo>
                  <a:pt x="978" y="1281"/>
                </a:lnTo>
                <a:lnTo>
                  <a:pt x="978" y="1280"/>
                </a:lnTo>
                <a:lnTo>
                  <a:pt x="978" y="1280"/>
                </a:lnTo>
                <a:lnTo>
                  <a:pt x="979" y="1280"/>
                </a:lnTo>
                <a:lnTo>
                  <a:pt x="979" y="1280"/>
                </a:lnTo>
                <a:lnTo>
                  <a:pt x="980" y="1280"/>
                </a:lnTo>
                <a:lnTo>
                  <a:pt x="980" y="1280"/>
                </a:lnTo>
                <a:lnTo>
                  <a:pt x="980" y="1279"/>
                </a:lnTo>
                <a:lnTo>
                  <a:pt x="980" y="1279"/>
                </a:lnTo>
                <a:lnTo>
                  <a:pt x="981" y="1279"/>
                </a:lnTo>
                <a:lnTo>
                  <a:pt x="981" y="1279"/>
                </a:lnTo>
                <a:lnTo>
                  <a:pt x="982" y="1279"/>
                </a:lnTo>
                <a:lnTo>
                  <a:pt x="982" y="1279"/>
                </a:lnTo>
                <a:lnTo>
                  <a:pt x="982" y="1279"/>
                </a:lnTo>
                <a:lnTo>
                  <a:pt x="983" y="1279"/>
                </a:lnTo>
                <a:lnTo>
                  <a:pt x="983" y="1278"/>
                </a:lnTo>
                <a:lnTo>
                  <a:pt x="984" y="1278"/>
                </a:lnTo>
                <a:lnTo>
                  <a:pt x="985" y="1278"/>
                </a:lnTo>
                <a:lnTo>
                  <a:pt x="985" y="1278"/>
                </a:lnTo>
                <a:lnTo>
                  <a:pt x="985" y="1278"/>
                </a:lnTo>
                <a:lnTo>
                  <a:pt x="985" y="1278"/>
                </a:lnTo>
                <a:lnTo>
                  <a:pt x="986" y="1278"/>
                </a:lnTo>
                <a:lnTo>
                  <a:pt x="986" y="1278"/>
                </a:lnTo>
                <a:lnTo>
                  <a:pt x="987" y="1278"/>
                </a:lnTo>
                <a:lnTo>
                  <a:pt x="987" y="1277"/>
                </a:lnTo>
                <a:lnTo>
                  <a:pt x="987" y="1277"/>
                </a:lnTo>
                <a:lnTo>
                  <a:pt x="988" y="1277"/>
                </a:lnTo>
                <a:lnTo>
                  <a:pt x="988" y="1277"/>
                </a:lnTo>
                <a:lnTo>
                  <a:pt x="989" y="1277"/>
                </a:lnTo>
                <a:lnTo>
                  <a:pt x="989" y="1277"/>
                </a:lnTo>
                <a:lnTo>
                  <a:pt x="990" y="1277"/>
                </a:lnTo>
                <a:lnTo>
                  <a:pt x="990" y="1277"/>
                </a:lnTo>
                <a:lnTo>
                  <a:pt x="990" y="1277"/>
                </a:lnTo>
                <a:lnTo>
                  <a:pt x="991" y="1277"/>
                </a:lnTo>
                <a:lnTo>
                  <a:pt x="991" y="1277"/>
                </a:lnTo>
                <a:lnTo>
                  <a:pt x="992" y="1277"/>
                </a:lnTo>
                <a:lnTo>
                  <a:pt x="992" y="1277"/>
                </a:lnTo>
                <a:lnTo>
                  <a:pt x="992" y="1277"/>
                </a:lnTo>
                <a:lnTo>
                  <a:pt x="993" y="1277"/>
                </a:lnTo>
                <a:lnTo>
                  <a:pt x="993" y="1277"/>
                </a:lnTo>
                <a:lnTo>
                  <a:pt x="993" y="1277"/>
                </a:lnTo>
                <a:lnTo>
                  <a:pt x="994" y="1277"/>
                </a:lnTo>
                <a:lnTo>
                  <a:pt x="994" y="1277"/>
                </a:lnTo>
                <a:lnTo>
                  <a:pt x="995" y="1277"/>
                </a:lnTo>
                <a:lnTo>
                  <a:pt x="995" y="1277"/>
                </a:lnTo>
                <a:lnTo>
                  <a:pt x="996" y="1277"/>
                </a:lnTo>
                <a:lnTo>
                  <a:pt x="996" y="1277"/>
                </a:lnTo>
                <a:lnTo>
                  <a:pt x="996" y="1277"/>
                </a:lnTo>
                <a:lnTo>
                  <a:pt x="997" y="1277"/>
                </a:lnTo>
                <a:lnTo>
                  <a:pt x="997" y="1277"/>
                </a:lnTo>
                <a:lnTo>
                  <a:pt x="998" y="1277"/>
                </a:lnTo>
                <a:lnTo>
                  <a:pt x="998" y="1277"/>
                </a:lnTo>
                <a:lnTo>
                  <a:pt x="998" y="1277"/>
                </a:lnTo>
                <a:lnTo>
                  <a:pt x="999" y="1277"/>
                </a:lnTo>
                <a:lnTo>
                  <a:pt x="999" y="1277"/>
                </a:lnTo>
                <a:lnTo>
                  <a:pt x="1000" y="1277"/>
                </a:lnTo>
                <a:lnTo>
                  <a:pt x="1000" y="1277"/>
                </a:lnTo>
                <a:lnTo>
                  <a:pt x="1000" y="1278"/>
                </a:lnTo>
                <a:lnTo>
                  <a:pt x="1001" y="1278"/>
                </a:lnTo>
                <a:lnTo>
                  <a:pt x="1001" y="1278"/>
                </a:lnTo>
                <a:lnTo>
                  <a:pt x="1002" y="1278"/>
                </a:lnTo>
                <a:lnTo>
                  <a:pt x="1002" y="1278"/>
                </a:lnTo>
                <a:lnTo>
                  <a:pt x="1002" y="1278"/>
                </a:lnTo>
                <a:lnTo>
                  <a:pt x="1002" y="1278"/>
                </a:lnTo>
                <a:lnTo>
                  <a:pt x="1003" y="1278"/>
                </a:lnTo>
                <a:lnTo>
                  <a:pt x="1003" y="1278"/>
                </a:lnTo>
                <a:lnTo>
                  <a:pt x="1004" y="1278"/>
                </a:lnTo>
                <a:lnTo>
                  <a:pt x="1004" y="1279"/>
                </a:lnTo>
                <a:lnTo>
                  <a:pt x="1004" y="1279"/>
                </a:lnTo>
                <a:lnTo>
                  <a:pt x="1005" y="1279"/>
                </a:lnTo>
                <a:lnTo>
                  <a:pt x="1005" y="1279"/>
                </a:lnTo>
                <a:lnTo>
                  <a:pt x="1006" y="1279"/>
                </a:lnTo>
                <a:lnTo>
                  <a:pt x="1006" y="1279"/>
                </a:lnTo>
                <a:lnTo>
                  <a:pt x="1006" y="1279"/>
                </a:lnTo>
                <a:lnTo>
                  <a:pt x="1007" y="1279"/>
                </a:lnTo>
                <a:lnTo>
                  <a:pt x="1007" y="1279"/>
                </a:lnTo>
                <a:lnTo>
                  <a:pt x="1007" y="1280"/>
                </a:lnTo>
                <a:lnTo>
                  <a:pt x="1008" y="1280"/>
                </a:lnTo>
                <a:lnTo>
                  <a:pt x="1008" y="1280"/>
                </a:lnTo>
                <a:lnTo>
                  <a:pt x="1009" y="1280"/>
                </a:lnTo>
                <a:lnTo>
                  <a:pt x="1009" y="1280"/>
                </a:lnTo>
                <a:lnTo>
                  <a:pt x="1009" y="1281"/>
                </a:lnTo>
                <a:lnTo>
                  <a:pt x="1010" y="1281"/>
                </a:lnTo>
                <a:lnTo>
                  <a:pt x="1010" y="1281"/>
                </a:lnTo>
                <a:lnTo>
                  <a:pt x="1010" y="1281"/>
                </a:lnTo>
                <a:lnTo>
                  <a:pt x="1011" y="1281"/>
                </a:lnTo>
                <a:lnTo>
                  <a:pt x="1011" y="1281"/>
                </a:lnTo>
                <a:lnTo>
                  <a:pt x="1011" y="1282"/>
                </a:lnTo>
                <a:lnTo>
                  <a:pt x="1012" y="1282"/>
                </a:lnTo>
                <a:lnTo>
                  <a:pt x="1012" y="1282"/>
                </a:lnTo>
                <a:lnTo>
                  <a:pt x="1012" y="1282"/>
                </a:lnTo>
                <a:lnTo>
                  <a:pt x="1013" y="1283"/>
                </a:lnTo>
                <a:lnTo>
                  <a:pt x="1013" y="1283"/>
                </a:lnTo>
                <a:lnTo>
                  <a:pt x="1013" y="1283"/>
                </a:lnTo>
                <a:lnTo>
                  <a:pt x="1013" y="1283"/>
                </a:lnTo>
                <a:lnTo>
                  <a:pt x="1014" y="1283"/>
                </a:lnTo>
                <a:lnTo>
                  <a:pt x="1014" y="1284"/>
                </a:lnTo>
                <a:lnTo>
                  <a:pt x="1014" y="1284"/>
                </a:lnTo>
                <a:lnTo>
                  <a:pt x="1015" y="1284"/>
                </a:lnTo>
                <a:lnTo>
                  <a:pt x="1015" y="1284"/>
                </a:lnTo>
                <a:lnTo>
                  <a:pt x="1015" y="1284"/>
                </a:lnTo>
                <a:lnTo>
                  <a:pt x="1016" y="1285"/>
                </a:lnTo>
                <a:lnTo>
                  <a:pt x="1016" y="1285"/>
                </a:lnTo>
                <a:lnTo>
                  <a:pt x="1016" y="1285"/>
                </a:lnTo>
                <a:lnTo>
                  <a:pt x="1016" y="1285"/>
                </a:lnTo>
                <a:lnTo>
                  <a:pt x="1017" y="1286"/>
                </a:lnTo>
                <a:lnTo>
                  <a:pt x="1017" y="1286"/>
                </a:lnTo>
                <a:lnTo>
                  <a:pt x="1017" y="1286"/>
                </a:lnTo>
                <a:lnTo>
                  <a:pt x="1018" y="1286"/>
                </a:lnTo>
                <a:lnTo>
                  <a:pt x="1018" y="1287"/>
                </a:lnTo>
                <a:lnTo>
                  <a:pt x="1018" y="1287"/>
                </a:lnTo>
                <a:lnTo>
                  <a:pt x="1018" y="1287"/>
                </a:lnTo>
                <a:lnTo>
                  <a:pt x="1018" y="1287"/>
                </a:lnTo>
                <a:lnTo>
                  <a:pt x="1019" y="1288"/>
                </a:lnTo>
                <a:lnTo>
                  <a:pt x="1019" y="1288"/>
                </a:lnTo>
                <a:lnTo>
                  <a:pt x="1019" y="1288"/>
                </a:lnTo>
                <a:lnTo>
                  <a:pt x="1020" y="1288"/>
                </a:lnTo>
                <a:lnTo>
                  <a:pt x="1020" y="1289"/>
                </a:lnTo>
                <a:lnTo>
                  <a:pt x="1021" y="1289"/>
                </a:lnTo>
                <a:lnTo>
                  <a:pt x="1021" y="1289"/>
                </a:lnTo>
                <a:lnTo>
                  <a:pt x="1021" y="1290"/>
                </a:lnTo>
                <a:lnTo>
                  <a:pt x="1021" y="1290"/>
                </a:lnTo>
                <a:lnTo>
                  <a:pt x="1021" y="1290"/>
                </a:lnTo>
                <a:lnTo>
                  <a:pt x="1022" y="1291"/>
                </a:lnTo>
                <a:lnTo>
                  <a:pt x="1022" y="1291"/>
                </a:lnTo>
                <a:lnTo>
                  <a:pt x="1022" y="1291"/>
                </a:lnTo>
                <a:lnTo>
                  <a:pt x="1022" y="1291"/>
                </a:lnTo>
                <a:lnTo>
                  <a:pt x="1023" y="1292"/>
                </a:lnTo>
                <a:lnTo>
                  <a:pt x="1023" y="1292"/>
                </a:lnTo>
                <a:lnTo>
                  <a:pt x="1023" y="1292"/>
                </a:lnTo>
                <a:lnTo>
                  <a:pt x="1023" y="1293"/>
                </a:lnTo>
                <a:lnTo>
                  <a:pt x="1023" y="1293"/>
                </a:lnTo>
                <a:lnTo>
                  <a:pt x="1023" y="1293"/>
                </a:lnTo>
                <a:lnTo>
                  <a:pt x="1024" y="1294"/>
                </a:lnTo>
                <a:lnTo>
                  <a:pt x="1024" y="1294"/>
                </a:lnTo>
                <a:lnTo>
                  <a:pt x="1024" y="1294"/>
                </a:lnTo>
                <a:lnTo>
                  <a:pt x="1024" y="1295"/>
                </a:lnTo>
                <a:lnTo>
                  <a:pt x="1025" y="1295"/>
                </a:lnTo>
                <a:lnTo>
                  <a:pt x="1025" y="1296"/>
                </a:lnTo>
                <a:lnTo>
                  <a:pt x="1025" y="1296"/>
                </a:lnTo>
                <a:lnTo>
                  <a:pt x="1025" y="1296"/>
                </a:lnTo>
                <a:lnTo>
                  <a:pt x="1025" y="1296"/>
                </a:lnTo>
                <a:lnTo>
                  <a:pt x="1026" y="1297"/>
                </a:lnTo>
                <a:lnTo>
                  <a:pt x="1026" y="1297"/>
                </a:lnTo>
                <a:lnTo>
                  <a:pt x="1026" y="1298"/>
                </a:lnTo>
                <a:lnTo>
                  <a:pt x="1026" y="1298"/>
                </a:lnTo>
                <a:lnTo>
                  <a:pt x="1026" y="1298"/>
                </a:lnTo>
                <a:lnTo>
                  <a:pt x="1026" y="1299"/>
                </a:lnTo>
                <a:lnTo>
                  <a:pt x="1026" y="1299"/>
                </a:lnTo>
                <a:lnTo>
                  <a:pt x="1027" y="1299"/>
                </a:lnTo>
                <a:cubicBezTo>
                  <a:pt x="1028" y="1304"/>
                  <a:pt x="1029" y="1308"/>
                  <a:pt x="1029" y="1313"/>
                </a:cubicBezTo>
                <a:cubicBezTo>
                  <a:pt x="1029" y="1319"/>
                  <a:pt x="1028" y="1324"/>
                  <a:pt x="1025" y="1329"/>
                </a:cubicBezTo>
                <a:cubicBezTo>
                  <a:pt x="1030" y="1342"/>
                  <a:pt x="1043" y="1351"/>
                  <a:pt x="1058" y="1351"/>
                </a:cubicBezTo>
                <a:cubicBezTo>
                  <a:pt x="1077" y="1351"/>
                  <a:pt x="1093" y="1335"/>
                  <a:pt x="1093" y="1316"/>
                </a:cubicBezTo>
                <a:cubicBezTo>
                  <a:pt x="1093" y="1288"/>
                  <a:pt x="1089" y="1284"/>
                  <a:pt x="1124" y="1284"/>
                </a:cubicBezTo>
                <a:cubicBezTo>
                  <a:pt x="1135" y="1284"/>
                  <a:pt x="1144" y="1280"/>
                  <a:pt x="1150" y="1273"/>
                </a:cubicBezTo>
                <a:cubicBezTo>
                  <a:pt x="1156" y="1267"/>
                  <a:pt x="1159" y="1259"/>
                  <a:pt x="1159" y="1250"/>
                </a:cubicBezTo>
                <a:cubicBezTo>
                  <a:pt x="1159" y="1225"/>
                  <a:pt x="1156" y="1220"/>
                  <a:pt x="1183" y="1219"/>
                </a:cubicBezTo>
                <a:cubicBezTo>
                  <a:pt x="1186" y="1219"/>
                  <a:pt x="1188" y="1220"/>
                  <a:pt x="1190" y="1220"/>
                </a:cubicBezTo>
                <a:cubicBezTo>
                  <a:pt x="1209" y="1220"/>
                  <a:pt x="1225" y="1204"/>
                  <a:pt x="1225" y="1185"/>
                </a:cubicBezTo>
                <a:cubicBezTo>
                  <a:pt x="1225" y="1161"/>
                  <a:pt x="1222" y="1155"/>
                  <a:pt x="1249" y="1155"/>
                </a:cubicBezTo>
                <a:cubicBezTo>
                  <a:pt x="1251" y="1155"/>
                  <a:pt x="1253" y="1156"/>
                  <a:pt x="1256" y="1156"/>
                </a:cubicBezTo>
                <a:cubicBezTo>
                  <a:pt x="1275" y="1156"/>
                  <a:pt x="1290" y="1140"/>
                  <a:pt x="1290" y="1121"/>
                </a:cubicBezTo>
                <a:cubicBezTo>
                  <a:pt x="1290" y="1095"/>
                  <a:pt x="1286" y="1091"/>
                  <a:pt x="1321" y="1091"/>
                </a:cubicBezTo>
                <a:cubicBezTo>
                  <a:pt x="1340" y="1091"/>
                  <a:pt x="1355" y="1076"/>
                  <a:pt x="1355" y="1057"/>
                </a:cubicBezTo>
                <a:cubicBezTo>
                  <a:pt x="1355" y="1043"/>
                  <a:pt x="1347" y="1031"/>
                  <a:pt x="1335" y="1026"/>
                </a:cubicBezTo>
                <a:cubicBezTo>
                  <a:pt x="1330" y="1028"/>
                  <a:pt x="1325" y="1030"/>
                  <a:pt x="1319" y="1030"/>
                </a:cubicBezTo>
                <a:cubicBezTo>
                  <a:pt x="1314" y="1030"/>
                  <a:pt x="1309" y="1029"/>
                  <a:pt x="1305" y="1027"/>
                </a:cubicBezTo>
                <a:lnTo>
                  <a:pt x="1305" y="1027"/>
                </a:lnTo>
                <a:lnTo>
                  <a:pt x="1305" y="1027"/>
                </a:lnTo>
                <a:lnTo>
                  <a:pt x="1304" y="1027"/>
                </a:lnTo>
                <a:lnTo>
                  <a:pt x="1304" y="1027"/>
                </a:lnTo>
                <a:lnTo>
                  <a:pt x="1303" y="1026"/>
                </a:lnTo>
                <a:lnTo>
                  <a:pt x="1303" y="1026"/>
                </a:lnTo>
                <a:lnTo>
                  <a:pt x="1303" y="1026"/>
                </a:lnTo>
                <a:lnTo>
                  <a:pt x="1302" y="1026"/>
                </a:lnTo>
                <a:lnTo>
                  <a:pt x="1302" y="1025"/>
                </a:lnTo>
                <a:lnTo>
                  <a:pt x="1302" y="1025"/>
                </a:lnTo>
                <a:lnTo>
                  <a:pt x="1301" y="1025"/>
                </a:lnTo>
                <a:lnTo>
                  <a:pt x="1301" y="1025"/>
                </a:lnTo>
                <a:lnTo>
                  <a:pt x="1301" y="1025"/>
                </a:lnTo>
                <a:lnTo>
                  <a:pt x="1299" y="1024"/>
                </a:lnTo>
                <a:lnTo>
                  <a:pt x="1299" y="1024"/>
                </a:lnTo>
                <a:lnTo>
                  <a:pt x="1299" y="1024"/>
                </a:lnTo>
                <a:lnTo>
                  <a:pt x="1298" y="1023"/>
                </a:lnTo>
                <a:lnTo>
                  <a:pt x="1298" y="1023"/>
                </a:lnTo>
                <a:lnTo>
                  <a:pt x="1298" y="1023"/>
                </a:lnTo>
                <a:lnTo>
                  <a:pt x="1298" y="1023"/>
                </a:lnTo>
                <a:lnTo>
                  <a:pt x="1297" y="1023"/>
                </a:lnTo>
                <a:lnTo>
                  <a:pt x="1297" y="1022"/>
                </a:lnTo>
                <a:lnTo>
                  <a:pt x="1297" y="1022"/>
                </a:lnTo>
                <a:lnTo>
                  <a:pt x="1296" y="1022"/>
                </a:lnTo>
                <a:lnTo>
                  <a:pt x="1296" y="1022"/>
                </a:lnTo>
                <a:lnTo>
                  <a:pt x="1296" y="1021"/>
                </a:lnTo>
                <a:lnTo>
                  <a:pt x="1296" y="1021"/>
                </a:lnTo>
                <a:lnTo>
                  <a:pt x="1295" y="1021"/>
                </a:lnTo>
                <a:lnTo>
                  <a:pt x="1295" y="1021"/>
                </a:lnTo>
                <a:lnTo>
                  <a:pt x="1295" y="1020"/>
                </a:lnTo>
                <a:lnTo>
                  <a:pt x="1294" y="1020"/>
                </a:lnTo>
                <a:lnTo>
                  <a:pt x="1294" y="1020"/>
                </a:lnTo>
                <a:lnTo>
                  <a:pt x="1294" y="1020"/>
                </a:lnTo>
                <a:lnTo>
                  <a:pt x="1294" y="1019"/>
                </a:lnTo>
                <a:lnTo>
                  <a:pt x="1293" y="1019"/>
                </a:lnTo>
                <a:lnTo>
                  <a:pt x="1293" y="1019"/>
                </a:lnTo>
                <a:lnTo>
                  <a:pt x="1293" y="1019"/>
                </a:lnTo>
                <a:lnTo>
                  <a:pt x="1293" y="1018"/>
                </a:lnTo>
                <a:lnTo>
                  <a:pt x="1293" y="1018"/>
                </a:lnTo>
                <a:lnTo>
                  <a:pt x="1292" y="1018"/>
                </a:lnTo>
                <a:lnTo>
                  <a:pt x="1292" y="1017"/>
                </a:lnTo>
                <a:lnTo>
                  <a:pt x="1292" y="1017"/>
                </a:lnTo>
                <a:lnTo>
                  <a:pt x="1291" y="1017"/>
                </a:lnTo>
                <a:lnTo>
                  <a:pt x="1291" y="1017"/>
                </a:lnTo>
                <a:lnTo>
                  <a:pt x="1291" y="1016"/>
                </a:lnTo>
                <a:lnTo>
                  <a:pt x="1291" y="1016"/>
                </a:lnTo>
                <a:lnTo>
                  <a:pt x="1291" y="1016"/>
                </a:lnTo>
                <a:lnTo>
                  <a:pt x="1290" y="1015"/>
                </a:lnTo>
                <a:lnTo>
                  <a:pt x="1290" y="1015"/>
                </a:lnTo>
                <a:lnTo>
                  <a:pt x="1290" y="1015"/>
                </a:lnTo>
                <a:lnTo>
                  <a:pt x="1290" y="1015"/>
                </a:lnTo>
                <a:lnTo>
                  <a:pt x="1289" y="1014"/>
                </a:lnTo>
                <a:lnTo>
                  <a:pt x="1289" y="1014"/>
                </a:lnTo>
                <a:lnTo>
                  <a:pt x="1289" y="1014"/>
                </a:lnTo>
                <a:lnTo>
                  <a:pt x="1289" y="1013"/>
                </a:lnTo>
                <a:lnTo>
                  <a:pt x="1289" y="1013"/>
                </a:lnTo>
                <a:lnTo>
                  <a:pt x="1288" y="1013"/>
                </a:lnTo>
                <a:lnTo>
                  <a:pt x="1288" y="1012"/>
                </a:lnTo>
                <a:lnTo>
                  <a:pt x="1288" y="1012"/>
                </a:lnTo>
                <a:lnTo>
                  <a:pt x="1288" y="1012"/>
                </a:lnTo>
                <a:lnTo>
                  <a:pt x="1288" y="1011"/>
                </a:lnTo>
                <a:lnTo>
                  <a:pt x="1288" y="1011"/>
                </a:lnTo>
                <a:lnTo>
                  <a:pt x="1287" y="1010"/>
                </a:lnTo>
                <a:lnTo>
                  <a:pt x="1287" y="1010"/>
                </a:lnTo>
                <a:lnTo>
                  <a:pt x="1287" y="1010"/>
                </a:lnTo>
                <a:lnTo>
                  <a:pt x="1287" y="1010"/>
                </a:lnTo>
                <a:lnTo>
                  <a:pt x="1287" y="1010"/>
                </a:lnTo>
                <a:lnTo>
                  <a:pt x="1287" y="1009"/>
                </a:lnTo>
                <a:lnTo>
                  <a:pt x="1286" y="1009"/>
                </a:lnTo>
                <a:lnTo>
                  <a:pt x="1286" y="1008"/>
                </a:lnTo>
                <a:lnTo>
                  <a:pt x="1286" y="1008"/>
                </a:lnTo>
                <a:lnTo>
                  <a:pt x="1286" y="1008"/>
                </a:lnTo>
                <a:lnTo>
                  <a:pt x="1286" y="1007"/>
                </a:lnTo>
                <a:lnTo>
                  <a:pt x="1286" y="1007"/>
                </a:lnTo>
                <a:lnTo>
                  <a:pt x="1285" y="1007"/>
                </a:lnTo>
                <a:lnTo>
                  <a:pt x="1285" y="1006"/>
                </a:lnTo>
                <a:lnTo>
                  <a:pt x="1285" y="1006"/>
                </a:lnTo>
                <a:lnTo>
                  <a:pt x="1285" y="1006"/>
                </a:lnTo>
                <a:lnTo>
                  <a:pt x="1285" y="1005"/>
                </a:lnTo>
                <a:lnTo>
                  <a:pt x="1285" y="1005"/>
                </a:lnTo>
                <a:lnTo>
                  <a:pt x="1285" y="1005"/>
                </a:lnTo>
                <a:lnTo>
                  <a:pt x="1285" y="1004"/>
                </a:lnTo>
                <a:lnTo>
                  <a:pt x="1284" y="1003"/>
                </a:lnTo>
                <a:lnTo>
                  <a:pt x="1284" y="1003"/>
                </a:lnTo>
                <a:lnTo>
                  <a:pt x="1284" y="1003"/>
                </a:lnTo>
                <a:lnTo>
                  <a:pt x="1284" y="1002"/>
                </a:lnTo>
                <a:lnTo>
                  <a:pt x="1284" y="1002"/>
                </a:lnTo>
                <a:lnTo>
                  <a:pt x="1284" y="1001"/>
                </a:lnTo>
                <a:lnTo>
                  <a:pt x="1284" y="1001"/>
                </a:lnTo>
                <a:lnTo>
                  <a:pt x="1284" y="1000"/>
                </a:lnTo>
                <a:lnTo>
                  <a:pt x="1284" y="1000"/>
                </a:lnTo>
                <a:lnTo>
                  <a:pt x="1284" y="1000"/>
                </a:lnTo>
                <a:lnTo>
                  <a:pt x="1284" y="1000"/>
                </a:lnTo>
                <a:lnTo>
                  <a:pt x="1284" y="999"/>
                </a:lnTo>
                <a:lnTo>
                  <a:pt x="1284" y="999"/>
                </a:lnTo>
                <a:lnTo>
                  <a:pt x="1283" y="999"/>
                </a:lnTo>
                <a:lnTo>
                  <a:pt x="1283" y="998"/>
                </a:lnTo>
                <a:lnTo>
                  <a:pt x="1283" y="998"/>
                </a:lnTo>
                <a:lnTo>
                  <a:pt x="1283" y="997"/>
                </a:lnTo>
                <a:lnTo>
                  <a:pt x="1283" y="997"/>
                </a:lnTo>
                <a:lnTo>
                  <a:pt x="1283" y="997"/>
                </a:lnTo>
                <a:lnTo>
                  <a:pt x="1283" y="996"/>
                </a:lnTo>
                <a:lnTo>
                  <a:pt x="1283" y="996"/>
                </a:lnTo>
                <a:lnTo>
                  <a:pt x="1283" y="995"/>
                </a:lnTo>
                <a:lnTo>
                  <a:pt x="1283" y="995"/>
                </a:lnTo>
                <a:lnTo>
                  <a:pt x="1283" y="995"/>
                </a:lnTo>
                <a:lnTo>
                  <a:pt x="1283" y="994"/>
                </a:lnTo>
                <a:lnTo>
                  <a:pt x="1283" y="993"/>
                </a:lnTo>
                <a:lnTo>
                  <a:pt x="1283" y="993"/>
                </a:lnTo>
                <a:lnTo>
                  <a:pt x="1283" y="992"/>
                </a:lnTo>
                <a:lnTo>
                  <a:pt x="1283" y="992"/>
                </a:lnTo>
                <a:lnTo>
                  <a:pt x="1283" y="991"/>
                </a:lnTo>
                <a:lnTo>
                  <a:pt x="1283" y="991"/>
                </a:lnTo>
                <a:lnTo>
                  <a:pt x="1283" y="990"/>
                </a:lnTo>
                <a:lnTo>
                  <a:pt x="1283" y="990"/>
                </a:lnTo>
                <a:lnTo>
                  <a:pt x="1283" y="990"/>
                </a:lnTo>
                <a:lnTo>
                  <a:pt x="1283" y="989"/>
                </a:lnTo>
                <a:lnTo>
                  <a:pt x="1284" y="989"/>
                </a:lnTo>
                <a:lnTo>
                  <a:pt x="1284" y="989"/>
                </a:lnTo>
                <a:lnTo>
                  <a:pt x="1284" y="988"/>
                </a:lnTo>
                <a:lnTo>
                  <a:pt x="1284" y="988"/>
                </a:lnTo>
                <a:lnTo>
                  <a:pt x="1284" y="988"/>
                </a:lnTo>
                <a:lnTo>
                  <a:pt x="1284" y="987"/>
                </a:lnTo>
                <a:lnTo>
                  <a:pt x="1284" y="986"/>
                </a:lnTo>
                <a:lnTo>
                  <a:pt x="1284" y="986"/>
                </a:lnTo>
                <a:lnTo>
                  <a:pt x="1284" y="985"/>
                </a:lnTo>
                <a:lnTo>
                  <a:pt x="1284" y="985"/>
                </a:lnTo>
                <a:lnTo>
                  <a:pt x="1285" y="984"/>
                </a:lnTo>
                <a:lnTo>
                  <a:pt x="1285" y="984"/>
                </a:lnTo>
                <a:lnTo>
                  <a:pt x="1285" y="983"/>
                </a:lnTo>
                <a:lnTo>
                  <a:pt x="1285" y="983"/>
                </a:lnTo>
                <a:lnTo>
                  <a:pt x="1285" y="983"/>
                </a:lnTo>
                <a:lnTo>
                  <a:pt x="1285" y="983"/>
                </a:lnTo>
                <a:lnTo>
                  <a:pt x="1285" y="982"/>
                </a:lnTo>
                <a:lnTo>
                  <a:pt x="1285" y="982"/>
                </a:lnTo>
                <a:lnTo>
                  <a:pt x="1285" y="982"/>
                </a:lnTo>
                <a:lnTo>
                  <a:pt x="1286" y="981"/>
                </a:lnTo>
                <a:lnTo>
                  <a:pt x="1286" y="981"/>
                </a:lnTo>
                <a:lnTo>
                  <a:pt x="1286" y="980"/>
                </a:lnTo>
                <a:lnTo>
                  <a:pt x="1286" y="980"/>
                </a:lnTo>
                <a:lnTo>
                  <a:pt x="1286" y="980"/>
                </a:lnTo>
                <a:lnTo>
                  <a:pt x="1286" y="979"/>
                </a:lnTo>
                <a:lnTo>
                  <a:pt x="1287" y="979"/>
                </a:lnTo>
                <a:lnTo>
                  <a:pt x="1287" y="979"/>
                </a:lnTo>
                <a:lnTo>
                  <a:pt x="1287" y="978"/>
                </a:lnTo>
                <a:lnTo>
                  <a:pt x="1287" y="978"/>
                </a:lnTo>
                <a:lnTo>
                  <a:pt x="1287" y="978"/>
                </a:lnTo>
                <a:lnTo>
                  <a:pt x="1287" y="977"/>
                </a:lnTo>
                <a:lnTo>
                  <a:pt x="1288" y="977"/>
                </a:lnTo>
                <a:lnTo>
                  <a:pt x="1288" y="977"/>
                </a:lnTo>
                <a:lnTo>
                  <a:pt x="1288" y="976"/>
                </a:lnTo>
                <a:lnTo>
                  <a:pt x="1288" y="976"/>
                </a:lnTo>
                <a:lnTo>
                  <a:pt x="1288" y="976"/>
                </a:lnTo>
                <a:lnTo>
                  <a:pt x="1288" y="975"/>
                </a:lnTo>
                <a:lnTo>
                  <a:pt x="1289" y="975"/>
                </a:lnTo>
                <a:lnTo>
                  <a:pt x="1289" y="975"/>
                </a:lnTo>
                <a:lnTo>
                  <a:pt x="1289" y="975"/>
                </a:lnTo>
                <a:lnTo>
                  <a:pt x="1289" y="974"/>
                </a:lnTo>
                <a:lnTo>
                  <a:pt x="1290" y="974"/>
                </a:lnTo>
                <a:lnTo>
                  <a:pt x="1290" y="973"/>
                </a:lnTo>
                <a:lnTo>
                  <a:pt x="1290" y="973"/>
                </a:lnTo>
                <a:lnTo>
                  <a:pt x="1290" y="973"/>
                </a:lnTo>
                <a:lnTo>
                  <a:pt x="1290" y="973"/>
                </a:lnTo>
                <a:lnTo>
                  <a:pt x="1291" y="972"/>
                </a:lnTo>
                <a:lnTo>
                  <a:pt x="1291" y="972"/>
                </a:lnTo>
                <a:lnTo>
                  <a:pt x="1291" y="971"/>
                </a:lnTo>
                <a:lnTo>
                  <a:pt x="1291" y="971"/>
                </a:lnTo>
                <a:lnTo>
                  <a:pt x="1292" y="971"/>
                </a:lnTo>
                <a:lnTo>
                  <a:pt x="1292" y="971"/>
                </a:lnTo>
                <a:lnTo>
                  <a:pt x="1292" y="970"/>
                </a:lnTo>
                <a:lnTo>
                  <a:pt x="1293" y="970"/>
                </a:lnTo>
                <a:lnTo>
                  <a:pt x="1293" y="970"/>
                </a:lnTo>
                <a:lnTo>
                  <a:pt x="1293" y="969"/>
                </a:lnTo>
                <a:lnTo>
                  <a:pt x="1293" y="969"/>
                </a:lnTo>
                <a:lnTo>
                  <a:pt x="1294" y="969"/>
                </a:lnTo>
                <a:lnTo>
                  <a:pt x="1294" y="969"/>
                </a:lnTo>
                <a:lnTo>
                  <a:pt x="1294" y="968"/>
                </a:lnTo>
                <a:lnTo>
                  <a:pt x="1294" y="968"/>
                </a:lnTo>
                <a:lnTo>
                  <a:pt x="1295" y="968"/>
                </a:lnTo>
                <a:lnTo>
                  <a:pt x="1295" y="968"/>
                </a:lnTo>
                <a:lnTo>
                  <a:pt x="1295" y="968"/>
                </a:lnTo>
                <a:lnTo>
                  <a:pt x="1296" y="967"/>
                </a:lnTo>
                <a:lnTo>
                  <a:pt x="1296" y="967"/>
                </a:lnTo>
                <a:lnTo>
                  <a:pt x="1296" y="967"/>
                </a:lnTo>
                <a:lnTo>
                  <a:pt x="1296" y="966"/>
                </a:lnTo>
                <a:lnTo>
                  <a:pt x="1297" y="966"/>
                </a:lnTo>
                <a:lnTo>
                  <a:pt x="1297" y="966"/>
                </a:lnTo>
                <a:lnTo>
                  <a:pt x="1297" y="966"/>
                </a:lnTo>
                <a:lnTo>
                  <a:pt x="1298" y="965"/>
                </a:lnTo>
                <a:lnTo>
                  <a:pt x="1298" y="965"/>
                </a:lnTo>
                <a:lnTo>
                  <a:pt x="1298" y="965"/>
                </a:lnTo>
                <a:lnTo>
                  <a:pt x="1298" y="965"/>
                </a:lnTo>
                <a:lnTo>
                  <a:pt x="1299" y="965"/>
                </a:lnTo>
                <a:lnTo>
                  <a:pt x="1299" y="964"/>
                </a:lnTo>
                <a:lnTo>
                  <a:pt x="1299" y="964"/>
                </a:lnTo>
                <a:lnTo>
                  <a:pt x="1300" y="964"/>
                </a:lnTo>
                <a:lnTo>
                  <a:pt x="1300" y="964"/>
                </a:lnTo>
                <a:lnTo>
                  <a:pt x="1300" y="963"/>
                </a:lnTo>
                <a:lnTo>
                  <a:pt x="1301" y="963"/>
                </a:lnTo>
                <a:lnTo>
                  <a:pt x="1301" y="963"/>
                </a:lnTo>
                <a:lnTo>
                  <a:pt x="1301" y="963"/>
                </a:lnTo>
                <a:lnTo>
                  <a:pt x="1302" y="963"/>
                </a:lnTo>
                <a:lnTo>
                  <a:pt x="1302" y="963"/>
                </a:lnTo>
                <a:lnTo>
                  <a:pt x="1302" y="962"/>
                </a:lnTo>
                <a:lnTo>
                  <a:pt x="1303" y="962"/>
                </a:lnTo>
                <a:lnTo>
                  <a:pt x="1303" y="962"/>
                </a:lnTo>
                <a:lnTo>
                  <a:pt x="1303" y="962"/>
                </a:lnTo>
                <a:lnTo>
                  <a:pt x="1304" y="962"/>
                </a:lnTo>
                <a:lnTo>
                  <a:pt x="1304" y="961"/>
                </a:lnTo>
                <a:lnTo>
                  <a:pt x="1304" y="961"/>
                </a:lnTo>
                <a:lnTo>
                  <a:pt x="1305" y="961"/>
                </a:lnTo>
                <a:lnTo>
                  <a:pt x="1305" y="961"/>
                </a:lnTo>
                <a:lnTo>
                  <a:pt x="1305" y="961"/>
                </a:lnTo>
                <a:lnTo>
                  <a:pt x="1306" y="961"/>
                </a:lnTo>
                <a:lnTo>
                  <a:pt x="1306" y="961"/>
                </a:lnTo>
                <a:lnTo>
                  <a:pt x="1307" y="960"/>
                </a:lnTo>
                <a:lnTo>
                  <a:pt x="1307" y="960"/>
                </a:lnTo>
                <a:lnTo>
                  <a:pt x="1307" y="960"/>
                </a:lnTo>
                <a:cubicBezTo>
                  <a:pt x="1311" y="959"/>
                  <a:pt x="1315" y="958"/>
                  <a:pt x="1319" y="958"/>
                </a:cubicBezTo>
                <a:lnTo>
                  <a:pt x="1319" y="958"/>
                </a:lnTo>
                <a:lnTo>
                  <a:pt x="1319" y="958"/>
                </a:lnTo>
                <a:lnTo>
                  <a:pt x="1320" y="958"/>
                </a:lnTo>
                <a:lnTo>
                  <a:pt x="1320" y="958"/>
                </a:lnTo>
                <a:lnTo>
                  <a:pt x="1320" y="958"/>
                </a:lnTo>
                <a:lnTo>
                  <a:pt x="1320" y="958"/>
                </a:lnTo>
                <a:lnTo>
                  <a:pt x="1320" y="958"/>
                </a:lnTo>
                <a:lnTo>
                  <a:pt x="1321" y="958"/>
                </a:lnTo>
                <a:cubicBezTo>
                  <a:pt x="1326" y="959"/>
                  <a:pt x="1332" y="960"/>
                  <a:pt x="1337" y="963"/>
                </a:cubicBezTo>
                <a:lnTo>
                  <a:pt x="1337" y="963"/>
                </a:lnTo>
                <a:cubicBezTo>
                  <a:pt x="1341" y="966"/>
                  <a:pt x="1345" y="969"/>
                  <a:pt x="1348" y="974"/>
                </a:cubicBezTo>
                <a:lnTo>
                  <a:pt x="1348" y="974"/>
                </a:lnTo>
                <a:cubicBezTo>
                  <a:pt x="1352" y="980"/>
                  <a:pt x="1355" y="987"/>
                  <a:pt x="1355" y="994"/>
                </a:cubicBezTo>
                <a:cubicBezTo>
                  <a:pt x="1355" y="998"/>
                  <a:pt x="1354" y="1002"/>
                  <a:pt x="1353" y="1006"/>
                </a:cubicBezTo>
                <a:cubicBezTo>
                  <a:pt x="1358" y="1018"/>
                  <a:pt x="1370" y="1026"/>
                  <a:pt x="1383" y="1026"/>
                </a:cubicBezTo>
                <a:cubicBezTo>
                  <a:pt x="1402" y="1026"/>
                  <a:pt x="1417" y="1011"/>
                  <a:pt x="1417" y="992"/>
                </a:cubicBezTo>
                <a:cubicBezTo>
                  <a:pt x="1417" y="973"/>
                  <a:pt x="1402" y="958"/>
                  <a:pt x="1383" y="958"/>
                </a:cubicBezTo>
                <a:cubicBezTo>
                  <a:pt x="1348" y="958"/>
                  <a:pt x="1352" y="954"/>
                  <a:pt x="1352" y="928"/>
                </a:cubicBezTo>
                <a:lnTo>
                  <a:pt x="1352" y="927"/>
                </a:lnTo>
                <a:lnTo>
                  <a:pt x="1352" y="926"/>
                </a:lnTo>
                <a:cubicBezTo>
                  <a:pt x="1352" y="899"/>
                  <a:pt x="1349" y="895"/>
                  <a:pt x="1382" y="895"/>
                </a:cubicBezTo>
                <a:lnTo>
                  <a:pt x="1383" y="895"/>
                </a:lnTo>
                <a:cubicBezTo>
                  <a:pt x="1400" y="895"/>
                  <a:pt x="1414" y="882"/>
                  <a:pt x="1417" y="866"/>
                </a:cubicBezTo>
                <a:lnTo>
                  <a:pt x="1417" y="865"/>
                </a:lnTo>
                <a:lnTo>
                  <a:pt x="1417" y="865"/>
                </a:lnTo>
                <a:lnTo>
                  <a:pt x="1417" y="865"/>
                </a:lnTo>
                <a:lnTo>
                  <a:pt x="1417" y="865"/>
                </a:lnTo>
                <a:lnTo>
                  <a:pt x="1417" y="864"/>
                </a:lnTo>
                <a:lnTo>
                  <a:pt x="1417" y="864"/>
                </a:lnTo>
                <a:lnTo>
                  <a:pt x="1417" y="863"/>
                </a:lnTo>
                <a:lnTo>
                  <a:pt x="1417" y="863"/>
                </a:lnTo>
                <a:lnTo>
                  <a:pt x="1417" y="862"/>
                </a:lnTo>
                <a:lnTo>
                  <a:pt x="1417" y="862"/>
                </a:lnTo>
                <a:lnTo>
                  <a:pt x="1417" y="861"/>
                </a:lnTo>
                <a:lnTo>
                  <a:pt x="1417" y="861"/>
                </a:lnTo>
                <a:lnTo>
                  <a:pt x="1417" y="860"/>
                </a:lnTo>
                <a:lnTo>
                  <a:pt x="1417" y="860"/>
                </a:lnTo>
                <a:lnTo>
                  <a:pt x="1417" y="859"/>
                </a:lnTo>
                <a:lnTo>
                  <a:pt x="1417" y="859"/>
                </a:lnTo>
                <a:lnTo>
                  <a:pt x="1417" y="858"/>
                </a:lnTo>
                <a:lnTo>
                  <a:pt x="1417" y="858"/>
                </a:lnTo>
                <a:lnTo>
                  <a:pt x="1417" y="858"/>
                </a:lnTo>
                <a:lnTo>
                  <a:pt x="1417" y="858"/>
                </a:lnTo>
                <a:lnTo>
                  <a:pt x="1417" y="857"/>
                </a:lnTo>
                <a:lnTo>
                  <a:pt x="1417" y="857"/>
                </a:lnTo>
                <a:lnTo>
                  <a:pt x="1417" y="856"/>
                </a:lnTo>
                <a:cubicBezTo>
                  <a:pt x="1414" y="840"/>
                  <a:pt x="1400" y="827"/>
                  <a:pt x="1383" y="827"/>
                </a:cubicBezTo>
                <a:lnTo>
                  <a:pt x="1382" y="827"/>
                </a:lnTo>
                <a:cubicBezTo>
                  <a:pt x="1349" y="827"/>
                  <a:pt x="1352" y="823"/>
                  <a:pt x="1352" y="797"/>
                </a:cubicBezTo>
                <a:cubicBezTo>
                  <a:pt x="1352" y="794"/>
                  <a:pt x="1352" y="791"/>
                  <a:pt x="1351" y="789"/>
                </a:cubicBezTo>
                <a:cubicBezTo>
                  <a:pt x="1352" y="768"/>
                  <a:pt x="1357" y="766"/>
                  <a:pt x="1382" y="766"/>
                </a:cubicBezTo>
                <a:lnTo>
                  <a:pt x="1383" y="766"/>
                </a:lnTo>
                <a:cubicBezTo>
                  <a:pt x="1398" y="766"/>
                  <a:pt x="1410" y="757"/>
                  <a:pt x="1415" y="743"/>
                </a:cubicBezTo>
                <a:lnTo>
                  <a:pt x="1415" y="743"/>
                </a:lnTo>
                <a:lnTo>
                  <a:pt x="1415" y="743"/>
                </a:lnTo>
                <a:lnTo>
                  <a:pt x="1416" y="742"/>
                </a:lnTo>
                <a:lnTo>
                  <a:pt x="1416" y="742"/>
                </a:lnTo>
                <a:lnTo>
                  <a:pt x="1416" y="741"/>
                </a:lnTo>
                <a:lnTo>
                  <a:pt x="1416" y="741"/>
                </a:lnTo>
                <a:lnTo>
                  <a:pt x="1416" y="740"/>
                </a:lnTo>
                <a:lnTo>
                  <a:pt x="1416" y="740"/>
                </a:lnTo>
                <a:lnTo>
                  <a:pt x="1416" y="739"/>
                </a:lnTo>
                <a:lnTo>
                  <a:pt x="1416" y="739"/>
                </a:lnTo>
                <a:lnTo>
                  <a:pt x="1416" y="739"/>
                </a:lnTo>
                <a:lnTo>
                  <a:pt x="1416" y="739"/>
                </a:lnTo>
                <a:lnTo>
                  <a:pt x="1417" y="738"/>
                </a:lnTo>
                <a:lnTo>
                  <a:pt x="1417" y="738"/>
                </a:lnTo>
                <a:lnTo>
                  <a:pt x="1417" y="737"/>
                </a:lnTo>
                <a:lnTo>
                  <a:pt x="1417" y="737"/>
                </a:lnTo>
                <a:lnTo>
                  <a:pt x="1417" y="736"/>
                </a:lnTo>
                <a:lnTo>
                  <a:pt x="1417" y="736"/>
                </a:lnTo>
                <a:lnTo>
                  <a:pt x="1417" y="735"/>
                </a:lnTo>
                <a:lnTo>
                  <a:pt x="1417" y="735"/>
                </a:lnTo>
                <a:lnTo>
                  <a:pt x="1417" y="734"/>
                </a:lnTo>
                <a:lnTo>
                  <a:pt x="1417" y="734"/>
                </a:lnTo>
                <a:lnTo>
                  <a:pt x="1417" y="733"/>
                </a:lnTo>
                <a:lnTo>
                  <a:pt x="1417" y="733"/>
                </a:lnTo>
                <a:lnTo>
                  <a:pt x="1417" y="733"/>
                </a:lnTo>
                <a:lnTo>
                  <a:pt x="1417" y="733"/>
                </a:lnTo>
                <a:lnTo>
                  <a:pt x="1417" y="732"/>
                </a:lnTo>
                <a:lnTo>
                  <a:pt x="1417" y="732"/>
                </a:lnTo>
                <a:lnTo>
                  <a:pt x="1417" y="731"/>
                </a:lnTo>
                <a:lnTo>
                  <a:pt x="1417" y="731"/>
                </a:lnTo>
                <a:lnTo>
                  <a:pt x="1417" y="730"/>
                </a:lnTo>
                <a:lnTo>
                  <a:pt x="1417" y="730"/>
                </a:lnTo>
                <a:lnTo>
                  <a:pt x="1417" y="729"/>
                </a:lnTo>
                <a:lnTo>
                  <a:pt x="1417" y="729"/>
                </a:lnTo>
                <a:lnTo>
                  <a:pt x="1417" y="728"/>
                </a:lnTo>
                <a:lnTo>
                  <a:pt x="1417" y="728"/>
                </a:lnTo>
                <a:lnTo>
                  <a:pt x="1417" y="727"/>
                </a:lnTo>
                <a:lnTo>
                  <a:pt x="1417" y="727"/>
                </a:lnTo>
                <a:lnTo>
                  <a:pt x="1417" y="726"/>
                </a:lnTo>
                <a:lnTo>
                  <a:pt x="1417" y="726"/>
                </a:lnTo>
                <a:lnTo>
                  <a:pt x="1417" y="726"/>
                </a:lnTo>
                <a:lnTo>
                  <a:pt x="1417" y="726"/>
                </a:lnTo>
                <a:lnTo>
                  <a:pt x="1416" y="725"/>
                </a:lnTo>
                <a:lnTo>
                  <a:pt x="1416" y="725"/>
                </a:lnTo>
                <a:lnTo>
                  <a:pt x="1416" y="724"/>
                </a:lnTo>
                <a:lnTo>
                  <a:pt x="1416" y="724"/>
                </a:lnTo>
                <a:lnTo>
                  <a:pt x="1416" y="723"/>
                </a:lnTo>
                <a:lnTo>
                  <a:pt x="1416" y="723"/>
                </a:lnTo>
                <a:lnTo>
                  <a:pt x="1416" y="722"/>
                </a:lnTo>
                <a:lnTo>
                  <a:pt x="1416" y="722"/>
                </a:lnTo>
                <a:lnTo>
                  <a:pt x="1416" y="721"/>
                </a:lnTo>
                <a:lnTo>
                  <a:pt x="1416" y="721"/>
                </a:lnTo>
                <a:lnTo>
                  <a:pt x="1415" y="721"/>
                </a:lnTo>
                <a:lnTo>
                  <a:pt x="1415" y="721"/>
                </a:lnTo>
                <a:lnTo>
                  <a:pt x="1415" y="720"/>
                </a:lnTo>
                <a:cubicBezTo>
                  <a:pt x="1410" y="707"/>
                  <a:pt x="1398" y="697"/>
                  <a:pt x="1383" y="697"/>
                </a:cubicBezTo>
                <a:lnTo>
                  <a:pt x="1382" y="697"/>
                </a:lnTo>
                <a:cubicBezTo>
                  <a:pt x="1355" y="697"/>
                  <a:pt x="1351" y="695"/>
                  <a:pt x="1351" y="670"/>
                </a:cubicBezTo>
                <a:lnTo>
                  <a:pt x="1351" y="670"/>
                </a:lnTo>
                <a:lnTo>
                  <a:pt x="1351" y="670"/>
                </a:lnTo>
                <a:lnTo>
                  <a:pt x="1351" y="670"/>
                </a:lnTo>
                <a:lnTo>
                  <a:pt x="1351" y="669"/>
                </a:lnTo>
                <a:lnTo>
                  <a:pt x="1351" y="668"/>
                </a:lnTo>
                <a:lnTo>
                  <a:pt x="1351" y="667"/>
                </a:lnTo>
                <a:lnTo>
                  <a:pt x="1351" y="666"/>
                </a:lnTo>
                <a:lnTo>
                  <a:pt x="1351" y="666"/>
                </a:lnTo>
                <a:lnTo>
                  <a:pt x="1351" y="666"/>
                </a:lnTo>
                <a:lnTo>
                  <a:pt x="1351" y="666"/>
                </a:lnTo>
                <a:cubicBezTo>
                  <a:pt x="1351" y="640"/>
                  <a:pt x="1355" y="638"/>
                  <a:pt x="1383" y="638"/>
                </a:cubicBezTo>
                <a:cubicBezTo>
                  <a:pt x="1402" y="638"/>
                  <a:pt x="1417" y="623"/>
                  <a:pt x="1417" y="604"/>
                </a:cubicBezTo>
                <a:cubicBezTo>
                  <a:pt x="1417" y="585"/>
                  <a:pt x="1402" y="570"/>
                  <a:pt x="1383" y="570"/>
                </a:cubicBezTo>
                <a:cubicBezTo>
                  <a:pt x="1369" y="570"/>
                  <a:pt x="1358" y="578"/>
                  <a:pt x="1352" y="589"/>
                </a:cubicBezTo>
                <a:cubicBezTo>
                  <a:pt x="1354" y="593"/>
                  <a:pt x="1355" y="598"/>
                  <a:pt x="1355" y="603"/>
                </a:cubicBezTo>
                <a:cubicBezTo>
                  <a:pt x="1355" y="610"/>
                  <a:pt x="1352" y="617"/>
                  <a:pt x="1349" y="623"/>
                </a:cubicBezTo>
                <a:lnTo>
                  <a:pt x="1348" y="623"/>
                </a:lnTo>
                <a:cubicBezTo>
                  <a:pt x="1345" y="627"/>
                  <a:pt x="1341" y="631"/>
                  <a:pt x="1336" y="634"/>
                </a:cubicBezTo>
                <a:lnTo>
                  <a:pt x="1336" y="634"/>
                </a:lnTo>
                <a:cubicBezTo>
                  <a:pt x="1332" y="636"/>
                  <a:pt x="1327" y="638"/>
                  <a:pt x="1322" y="638"/>
                </a:cubicBezTo>
                <a:lnTo>
                  <a:pt x="1321" y="638"/>
                </a:lnTo>
                <a:lnTo>
                  <a:pt x="1321" y="638"/>
                </a:lnTo>
                <a:lnTo>
                  <a:pt x="1321" y="638"/>
                </a:lnTo>
                <a:lnTo>
                  <a:pt x="1321" y="638"/>
                </a:lnTo>
                <a:lnTo>
                  <a:pt x="1320" y="638"/>
                </a:lnTo>
                <a:lnTo>
                  <a:pt x="1320" y="638"/>
                </a:lnTo>
                <a:lnTo>
                  <a:pt x="1320" y="638"/>
                </a:lnTo>
                <a:lnTo>
                  <a:pt x="1320" y="638"/>
                </a:lnTo>
                <a:lnTo>
                  <a:pt x="1320" y="638"/>
                </a:lnTo>
                <a:lnTo>
                  <a:pt x="1319" y="638"/>
                </a:lnTo>
                <a:lnTo>
                  <a:pt x="1319" y="638"/>
                </a:lnTo>
                <a:lnTo>
                  <a:pt x="1319" y="638"/>
                </a:lnTo>
                <a:cubicBezTo>
                  <a:pt x="1314" y="638"/>
                  <a:pt x="1310" y="637"/>
                  <a:pt x="1305" y="636"/>
                </a:cubicBezTo>
                <a:lnTo>
                  <a:pt x="1305" y="635"/>
                </a:lnTo>
                <a:lnTo>
                  <a:pt x="1305" y="635"/>
                </a:lnTo>
                <a:lnTo>
                  <a:pt x="1304" y="635"/>
                </a:lnTo>
                <a:lnTo>
                  <a:pt x="1304" y="635"/>
                </a:lnTo>
                <a:lnTo>
                  <a:pt x="1304" y="635"/>
                </a:lnTo>
                <a:lnTo>
                  <a:pt x="1303" y="635"/>
                </a:lnTo>
                <a:lnTo>
                  <a:pt x="1303" y="635"/>
                </a:lnTo>
                <a:lnTo>
                  <a:pt x="1303" y="634"/>
                </a:lnTo>
                <a:lnTo>
                  <a:pt x="1302" y="634"/>
                </a:lnTo>
                <a:lnTo>
                  <a:pt x="1302" y="634"/>
                </a:lnTo>
                <a:lnTo>
                  <a:pt x="1302" y="634"/>
                </a:lnTo>
                <a:lnTo>
                  <a:pt x="1301" y="634"/>
                </a:lnTo>
                <a:lnTo>
                  <a:pt x="1301" y="634"/>
                </a:lnTo>
                <a:lnTo>
                  <a:pt x="1301" y="633"/>
                </a:lnTo>
                <a:lnTo>
                  <a:pt x="1300" y="633"/>
                </a:lnTo>
                <a:lnTo>
                  <a:pt x="1300" y="633"/>
                </a:lnTo>
                <a:lnTo>
                  <a:pt x="1300" y="633"/>
                </a:lnTo>
                <a:lnTo>
                  <a:pt x="1300" y="633"/>
                </a:lnTo>
                <a:lnTo>
                  <a:pt x="1299" y="632"/>
                </a:lnTo>
                <a:lnTo>
                  <a:pt x="1299" y="632"/>
                </a:lnTo>
                <a:lnTo>
                  <a:pt x="1299" y="632"/>
                </a:lnTo>
                <a:lnTo>
                  <a:pt x="1298" y="632"/>
                </a:lnTo>
                <a:lnTo>
                  <a:pt x="1298" y="631"/>
                </a:lnTo>
                <a:lnTo>
                  <a:pt x="1298" y="631"/>
                </a:lnTo>
                <a:lnTo>
                  <a:pt x="1297" y="631"/>
                </a:lnTo>
                <a:lnTo>
                  <a:pt x="1297" y="631"/>
                </a:lnTo>
                <a:lnTo>
                  <a:pt x="1297" y="631"/>
                </a:lnTo>
                <a:lnTo>
                  <a:pt x="1296" y="630"/>
                </a:lnTo>
                <a:lnTo>
                  <a:pt x="1296" y="630"/>
                </a:lnTo>
                <a:lnTo>
                  <a:pt x="1296" y="630"/>
                </a:lnTo>
                <a:lnTo>
                  <a:pt x="1296" y="630"/>
                </a:lnTo>
                <a:lnTo>
                  <a:pt x="1295" y="629"/>
                </a:lnTo>
                <a:lnTo>
                  <a:pt x="1295" y="629"/>
                </a:lnTo>
                <a:lnTo>
                  <a:pt x="1295" y="629"/>
                </a:lnTo>
                <a:lnTo>
                  <a:pt x="1294" y="629"/>
                </a:lnTo>
                <a:lnTo>
                  <a:pt x="1294" y="628"/>
                </a:lnTo>
                <a:lnTo>
                  <a:pt x="1294" y="628"/>
                </a:lnTo>
                <a:lnTo>
                  <a:pt x="1294" y="628"/>
                </a:lnTo>
                <a:lnTo>
                  <a:pt x="1294" y="628"/>
                </a:lnTo>
                <a:lnTo>
                  <a:pt x="1293" y="627"/>
                </a:lnTo>
                <a:lnTo>
                  <a:pt x="1293" y="627"/>
                </a:lnTo>
                <a:lnTo>
                  <a:pt x="1293" y="627"/>
                </a:lnTo>
                <a:lnTo>
                  <a:pt x="1292" y="627"/>
                </a:lnTo>
                <a:lnTo>
                  <a:pt x="1292" y="626"/>
                </a:lnTo>
                <a:lnTo>
                  <a:pt x="1292" y="626"/>
                </a:lnTo>
                <a:lnTo>
                  <a:pt x="1292" y="626"/>
                </a:lnTo>
                <a:lnTo>
                  <a:pt x="1291" y="625"/>
                </a:lnTo>
                <a:lnTo>
                  <a:pt x="1291" y="625"/>
                </a:lnTo>
                <a:lnTo>
                  <a:pt x="1291" y="625"/>
                </a:lnTo>
                <a:lnTo>
                  <a:pt x="1291" y="625"/>
                </a:lnTo>
                <a:lnTo>
                  <a:pt x="1291" y="624"/>
                </a:lnTo>
                <a:lnTo>
                  <a:pt x="1290" y="624"/>
                </a:lnTo>
                <a:lnTo>
                  <a:pt x="1290" y="624"/>
                </a:lnTo>
                <a:lnTo>
                  <a:pt x="1290" y="623"/>
                </a:lnTo>
                <a:lnTo>
                  <a:pt x="1290" y="623"/>
                </a:lnTo>
                <a:lnTo>
                  <a:pt x="1289" y="623"/>
                </a:lnTo>
                <a:lnTo>
                  <a:pt x="1289" y="622"/>
                </a:lnTo>
                <a:lnTo>
                  <a:pt x="1289" y="622"/>
                </a:lnTo>
                <a:lnTo>
                  <a:pt x="1289" y="622"/>
                </a:lnTo>
                <a:lnTo>
                  <a:pt x="1289" y="622"/>
                </a:lnTo>
                <a:lnTo>
                  <a:pt x="1288" y="621"/>
                </a:lnTo>
                <a:lnTo>
                  <a:pt x="1288" y="621"/>
                </a:lnTo>
                <a:lnTo>
                  <a:pt x="1288" y="620"/>
                </a:lnTo>
                <a:lnTo>
                  <a:pt x="1288" y="620"/>
                </a:lnTo>
                <a:lnTo>
                  <a:pt x="1288" y="620"/>
                </a:lnTo>
                <a:lnTo>
                  <a:pt x="1288" y="620"/>
                </a:lnTo>
                <a:lnTo>
                  <a:pt x="1287" y="619"/>
                </a:lnTo>
                <a:lnTo>
                  <a:pt x="1287" y="619"/>
                </a:lnTo>
                <a:lnTo>
                  <a:pt x="1287" y="619"/>
                </a:lnTo>
                <a:lnTo>
                  <a:pt x="1287" y="618"/>
                </a:lnTo>
                <a:lnTo>
                  <a:pt x="1287" y="618"/>
                </a:lnTo>
                <a:lnTo>
                  <a:pt x="1286" y="618"/>
                </a:lnTo>
                <a:lnTo>
                  <a:pt x="1286" y="617"/>
                </a:lnTo>
                <a:lnTo>
                  <a:pt x="1286" y="617"/>
                </a:lnTo>
                <a:lnTo>
                  <a:pt x="1286" y="616"/>
                </a:lnTo>
                <a:lnTo>
                  <a:pt x="1286" y="616"/>
                </a:lnTo>
                <a:lnTo>
                  <a:pt x="1286" y="616"/>
                </a:lnTo>
                <a:lnTo>
                  <a:pt x="1286" y="616"/>
                </a:lnTo>
                <a:lnTo>
                  <a:pt x="1285" y="615"/>
                </a:lnTo>
                <a:lnTo>
                  <a:pt x="1285" y="615"/>
                </a:lnTo>
                <a:lnTo>
                  <a:pt x="1285" y="615"/>
                </a:lnTo>
                <a:lnTo>
                  <a:pt x="1285" y="614"/>
                </a:lnTo>
                <a:lnTo>
                  <a:pt x="1285" y="614"/>
                </a:lnTo>
                <a:lnTo>
                  <a:pt x="1285" y="614"/>
                </a:lnTo>
                <a:lnTo>
                  <a:pt x="1285" y="614"/>
                </a:lnTo>
                <a:lnTo>
                  <a:pt x="1285" y="613"/>
                </a:lnTo>
                <a:lnTo>
                  <a:pt x="1285" y="613"/>
                </a:lnTo>
                <a:lnTo>
                  <a:pt x="1285" y="612"/>
                </a:lnTo>
                <a:lnTo>
                  <a:pt x="1285" y="612"/>
                </a:lnTo>
                <a:lnTo>
                  <a:pt x="1284" y="611"/>
                </a:lnTo>
                <a:lnTo>
                  <a:pt x="1284" y="611"/>
                </a:lnTo>
                <a:lnTo>
                  <a:pt x="1284" y="611"/>
                </a:lnTo>
                <a:lnTo>
                  <a:pt x="1284" y="611"/>
                </a:lnTo>
                <a:lnTo>
                  <a:pt x="1284" y="610"/>
                </a:lnTo>
                <a:lnTo>
                  <a:pt x="1284" y="610"/>
                </a:lnTo>
                <a:lnTo>
                  <a:pt x="1284" y="609"/>
                </a:lnTo>
                <a:lnTo>
                  <a:pt x="1284" y="609"/>
                </a:lnTo>
                <a:lnTo>
                  <a:pt x="1284" y="609"/>
                </a:lnTo>
                <a:lnTo>
                  <a:pt x="1284" y="608"/>
                </a:lnTo>
                <a:lnTo>
                  <a:pt x="1284" y="608"/>
                </a:lnTo>
                <a:lnTo>
                  <a:pt x="1284" y="607"/>
                </a:lnTo>
                <a:lnTo>
                  <a:pt x="1283" y="607"/>
                </a:lnTo>
                <a:lnTo>
                  <a:pt x="1283" y="607"/>
                </a:lnTo>
                <a:lnTo>
                  <a:pt x="1283" y="606"/>
                </a:lnTo>
                <a:lnTo>
                  <a:pt x="1283" y="606"/>
                </a:lnTo>
                <a:lnTo>
                  <a:pt x="1283" y="605"/>
                </a:lnTo>
                <a:lnTo>
                  <a:pt x="1283" y="605"/>
                </a:lnTo>
                <a:lnTo>
                  <a:pt x="1283" y="605"/>
                </a:lnTo>
                <a:lnTo>
                  <a:pt x="1283" y="604"/>
                </a:lnTo>
                <a:lnTo>
                  <a:pt x="1283" y="604"/>
                </a:lnTo>
                <a:lnTo>
                  <a:pt x="1283" y="603"/>
                </a:lnTo>
                <a:lnTo>
                  <a:pt x="1283" y="603"/>
                </a:lnTo>
                <a:lnTo>
                  <a:pt x="1283" y="603"/>
                </a:lnTo>
                <a:lnTo>
                  <a:pt x="1283" y="602"/>
                </a:lnTo>
                <a:lnTo>
                  <a:pt x="1283" y="602"/>
                </a:lnTo>
                <a:lnTo>
                  <a:pt x="1283" y="601"/>
                </a:lnTo>
                <a:lnTo>
                  <a:pt x="1283" y="601"/>
                </a:lnTo>
                <a:lnTo>
                  <a:pt x="1283" y="600"/>
                </a:lnTo>
                <a:lnTo>
                  <a:pt x="1283" y="600"/>
                </a:lnTo>
                <a:lnTo>
                  <a:pt x="1283" y="600"/>
                </a:lnTo>
                <a:lnTo>
                  <a:pt x="1283" y="599"/>
                </a:lnTo>
                <a:lnTo>
                  <a:pt x="1283" y="599"/>
                </a:lnTo>
                <a:lnTo>
                  <a:pt x="1283" y="598"/>
                </a:lnTo>
                <a:lnTo>
                  <a:pt x="1283" y="598"/>
                </a:lnTo>
                <a:lnTo>
                  <a:pt x="1283" y="598"/>
                </a:lnTo>
                <a:lnTo>
                  <a:pt x="1284" y="597"/>
                </a:lnTo>
                <a:lnTo>
                  <a:pt x="1284" y="597"/>
                </a:lnTo>
                <a:lnTo>
                  <a:pt x="1284" y="596"/>
                </a:lnTo>
                <a:lnTo>
                  <a:pt x="1284" y="596"/>
                </a:lnTo>
                <a:lnTo>
                  <a:pt x="1284" y="596"/>
                </a:lnTo>
                <a:lnTo>
                  <a:pt x="1284" y="595"/>
                </a:lnTo>
                <a:lnTo>
                  <a:pt x="1284" y="595"/>
                </a:lnTo>
                <a:lnTo>
                  <a:pt x="1284" y="595"/>
                </a:lnTo>
                <a:lnTo>
                  <a:pt x="1284" y="594"/>
                </a:lnTo>
                <a:lnTo>
                  <a:pt x="1284" y="594"/>
                </a:lnTo>
                <a:lnTo>
                  <a:pt x="1284" y="594"/>
                </a:lnTo>
                <a:lnTo>
                  <a:pt x="1284" y="593"/>
                </a:lnTo>
                <a:lnTo>
                  <a:pt x="1285" y="593"/>
                </a:lnTo>
                <a:lnTo>
                  <a:pt x="1285" y="593"/>
                </a:lnTo>
                <a:lnTo>
                  <a:pt x="1285" y="592"/>
                </a:lnTo>
                <a:lnTo>
                  <a:pt x="1285" y="592"/>
                </a:lnTo>
                <a:lnTo>
                  <a:pt x="1285" y="591"/>
                </a:lnTo>
                <a:lnTo>
                  <a:pt x="1285" y="591"/>
                </a:lnTo>
                <a:lnTo>
                  <a:pt x="1285" y="591"/>
                </a:lnTo>
                <a:lnTo>
                  <a:pt x="1285" y="590"/>
                </a:lnTo>
                <a:lnTo>
                  <a:pt x="1285" y="590"/>
                </a:lnTo>
                <a:lnTo>
                  <a:pt x="1286" y="590"/>
                </a:lnTo>
                <a:lnTo>
                  <a:pt x="1286" y="589"/>
                </a:lnTo>
                <a:lnTo>
                  <a:pt x="1286" y="589"/>
                </a:lnTo>
                <a:lnTo>
                  <a:pt x="1286" y="589"/>
                </a:lnTo>
                <a:lnTo>
                  <a:pt x="1286" y="588"/>
                </a:lnTo>
                <a:lnTo>
                  <a:pt x="1286" y="588"/>
                </a:lnTo>
                <a:lnTo>
                  <a:pt x="1286" y="588"/>
                </a:lnTo>
                <a:lnTo>
                  <a:pt x="1287" y="587"/>
                </a:lnTo>
                <a:lnTo>
                  <a:pt x="1287" y="587"/>
                </a:lnTo>
                <a:lnTo>
                  <a:pt x="1287" y="587"/>
                </a:lnTo>
                <a:lnTo>
                  <a:pt x="1287" y="586"/>
                </a:lnTo>
                <a:lnTo>
                  <a:pt x="1287" y="586"/>
                </a:lnTo>
                <a:lnTo>
                  <a:pt x="1288" y="586"/>
                </a:lnTo>
                <a:lnTo>
                  <a:pt x="1288" y="585"/>
                </a:lnTo>
                <a:lnTo>
                  <a:pt x="1288" y="585"/>
                </a:lnTo>
                <a:lnTo>
                  <a:pt x="1288" y="585"/>
                </a:lnTo>
                <a:lnTo>
                  <a:pt x="1288" y="584"/>
                </a:lnTo>
                <a:lnTo>
                  <a:pt x="1288" y="584"/>
                </a:lnTo>
                <a:lnTo>
                  <a:pt x="1289" y="584"/>
                </a:lnTo>
                <a:lnTo>
                  <a:pt x="1289" y="583"/>
                </a:lnTo>
                <a:lnTo>
                  <a:pt x="1289" y="583"/>
                </a:lnTo>
                <a:lnTo>
                  <a:pt x="1289" y="583"/>
                </a:lnTo>
                <a:lnTo>
                  <a:pt x="1289" y="583"/>
                </a:lnTo>
                <a:lnTo>
                  <a:pt x="1290" y="582"/>
                </a:lnTo>
                <a:lnTo>
                  <a:pt x="1290" y="582"/>
                </a:lnTo>
                <a:lnTo>
                  <a:pt x="1290" y="582"/>
                </a:lnTo>
                <a:lnTo>
                  <a:pt x="1290" y="581"/>
                </a:lnTo>
                <a:lnTo>
                  <a:pt x="1290" y="581"/>
                </a:lnTo>
                <a:lnTo>
                  <a:pt x="1291" y="581"/>
                </a:lnTo>
                <a:lnTo>
                  <a:pt x="1291" y="580"/>
                </a:lnTo>
                <a:lnTo>
                  <a:pt x="1291" y="580"/>
                </a:lnTo>
                <a:lnTo>
                  <a:pt x="1291" y="580"/>
                </a:lnTo>
                <a:lnTo>
                  <a:pt x="1292" y="580"/>
                </a:lnTo>
                <a:lnTo>
                  <a:pt x="1292" y="579"/>
                </a:lnTo>
                <a:lnTo>
                  <a:pt x="1292" y="579"/>
                </a:lnTo>
                <a:lnTo>
                  <a:pt x="1292" y="579"/>
                </a:lnTo>
                <a:lnTo>
                  <a:pt x="1292" y="579"/>
                </a:lnTo>
                <a:lnTo>
                  <a:pt x="1293" y="578"/>
                </a:lnTo>
                <a:lnTo>
                  <a:pt x="1293" y="578"/>
                </a:lnTo>
                <a:lnTo>
                  <a:pt x="1293" y="578"/>
                </a:lnTo>
                <a:lnTo>
                  <a:pt x="1294" y="577"/>
                </a:lnTo>
                <a:lnTo>
                  <a:pt x="1294" y="577"/>
                </a:lnTo>
                <a:lnTo>
                  <a:pt x="1294" y="577"/>
                </a:lnTo>
                <a:lnTo>
                  <a:pt x="1294" y="577"/>
                </a:lnTo>
                <a:lnTo>
                  <a:pt x="1295" y="576"/>
                </a:lnTo>
                <a:lnTo>
                  <a:pt x="1295" y="576"/>
                </a:lnTo>
                <a:lnTo>
                  <a:pt x="1296" y="576"/>
                </a:lnTo>
                <a:lnTo>
                  <a:pt x="1296" y="575"/>
                </a:lnTo>
                <a:lnTo>
                  <a:pt x="1296" y="575"/>
                </a:lnTo>
                <a:lnTo>
                  <a:pt x="1297" y="575"/>
                </a:lnTo>
                <a:lnTo>
                  <a:pt x="1297" y="574"/>
                </a:lnTo>
                <a:lnTo>
                  <a:pt x="1297" y="574"/>
                </a:lnTo>
                <a:lnTo>
                  <a:pt x="1298" y="574"/>
                </a:lnTo>
                <a:lnTo>
                  <a:pt x="1298" y="574"/>
                </a:lnTo>
                <a:lnTo>
                  <a:pt x="1298" y="574"/>
                </a:lnTo>
                <a:lnTo>
                  <a:pt x="1298" y="573"/>
                </a:lnTo>
                <a:lnTo>
                  <a:pt x="1299" y="573"/>
                </a:lnTo>
                <a:lnTo>
                  <a:pt x="1299" y="573"/>
                </a:lnTo>
                <a:lnTo>
                  <a:pt x="1299" y="573"/>
                </a:lnTo>
                <a:lnTo>
                  <a:pt x="1300" y="572"/>
                </a:lnTo>
                <a:lnTo>
                  <a:pt x="1300" y="572"/>
                </a:lnTo>
                <a:lnTo>
                  <a:pt x="1300" y="572"/>
                </a:lnTo>
                <a:lnTo>
                  <a:pt x="1300" y="572"/>
                </a:lnTo>
                <a:lnTo>
                  <a:pt x="1301" y="572"/>
                </a:lnTo>
                <a:lnTo>
                  <a:pt x="1301" y="572"/>
                </a:lnTo>
                <a:lnTo>
                  <a:pt x="1301" y="571"/>
                </a:lnTo>
                <a:lnTo>
                  <a:pt x="1302" y="571"/>
                </a:lnTo>
                <a:lnTo>
                  <a:pt x="1302" y="571"/>
                </a:lnTo>
                <a:lnTo>
                  <a:pt x="1302" y="571"/>
                </a:lnTo>
                <a:lnTo>
                  <a:pt x="1303" y="571"/>
                </a:lnTo>
                <a:lnTo>
                  <a:pt x="1303" y="571"/>
                </a:lnTo>
                <a:lnTo>
                  <a:pt x="1303" y="570"/>
                </a:lnTo>
                <a:lnTo>
                  <a:pt x="1304" y="570"/>
                </a:lnTo>
                <a:lnTo>
                  <a:pt x="1304" y="570"/>
                </a:lnTo>
                <a:lnTo>
                  <a:pt x="1304" y="570"/>
                </a:lnTo>
                <a:lnTo>
                  <a:pt x="1305" y="570"/>
                </a:lnTo>
                <a:cubicBezTo>
                  <a:pt x="1309" y="568"/>
                  <a:pt x="1314" y="567"/>
                  <a:pt x="1319" y="567"/>
                </a:cubicBezTo>
                <a:cubicBezTo>
                  <a:pt x="1325" y="567"/>
                  <a:pt x="1331" y="568"/>
                  <a:pt x="1335" y="571"/>
                </a:cubicBezTo>
                <a:cubicBezTo>
                  <a:pt x="1347" y="565"/>
                  <a:pt x="1355" y="554"/>
                  <a:pt x="1355" y="540"/>
                </a:cubicBezTo>
                <a:cubicBezTo>
                  <a:pt x="1355" y="522"/>
                  <a:pt x="1340" y="506"/>
                  <a:pt x="1321" y="506"/>
                </a:cubicBezTo>
                <a:cubicBezTo>
                  <a:pt x="1286" y="506"/>
                  <a:pt x="1290" y="502"/>
                  <a:pt x="1290" y="476"/>
                </a:cubicBezTo>
                <a:cubicBezTo>
                  <a:pt x="1290" y="457"/>
                  <a:pt x="1275" y="441"/>
                  <a:pt x="1256" y="441"/>
                </a:cubicBezTo>
                <a:cubicBezTo>
                  <a:pt x="1253" y="441"/>
                  <a:pt x="1251" y="442"/>
                  <a:pt x="1249" y="442"/>
                </a:cubicBezTo>
                <a:cubicBezTo>
                  <a:pt x="1222" y="442"/>
                  <a:pt x="1225" y="436"/>
                  <a:pt x="1225" y="412"/>
                </a:cubicBezTo>
                <a:cubicBezTo>
                  <a:pt x="1225" y="393"/>
                  <a:pt x="1209" y="377"/>
                  <a:pt x="1190" y="377"/>
                </a:cubicBezTo>
                <a:cubicBezTo>
                  <a:pt x="1188" y="377"/>
                  <a:pt x="1186" y="378"/>
                  <a:pt x="1183" y="378"/>
                </a:cubicBezTo>
                <a:cubicBezTo>
                  <a:pt x="1156" y="377"/>
                  <a:pt x="1159" y="372"/>
                  <a:pt x="1159" y="347"/>
                </a:cubicBezTo>
                <a:cubicBezTo>
                  <a:pt x="1159" y="338"/>
                  <a:pt x="1156" y="330"/>
                  <a:pt x="1150" y="324"/>
                </a:cubicBezTo>
                <a:cubicBezTo>
                  <a:pt x="1144" y="317"/>
                  <a:pt x="1135" y="313"/>
                  <a:pt x="1124" y="313"/>
                </a:cubicBezTo>
                <a:cubicBezTo>
                  <a:pt x="1089" y="313"/>
                  <a:pt x="1093" y="309"/>
                  <a:pt x="1093" y="281"/>
                </a:cubicBezTo>
                <a:cubicBezTo>
                  <a:pt x="1093" y="262"/>
                  <a:pt x="1077" y="246"/>
                  <a:pt x="1058" y="246"/>
                </a:cubicBezTo>
                <a:cubicBezTo>
                  <a:pt x="1044" y="246"/>
                  <a:pt x="1032" y="254"/>
                  <a:pt x="1026" y="266"/>
                </a:cubicBezTo>
                <a:cubicBezTo>
                  <a:pt x="1028" y="270"/>
                  <a:pt x="1029" y="275"/>
                  <a:pt x="1029" y="280"/>
                </a:cubicBezTo>
                <a:cubicBezTo>
                  <a:pt x="1029" y="285"/>
                  <a:pt x="1028" y="291"/>
                  <a:pt x="1026" y="295"/>
                </a:cubicBezTo>
                <a:lnTo>
                  <a:pt x="1025" y="296"/>
                </a:lnTo>
                <a:lnTo>
                  <a:pt x="1025" y="296"/>
                </a:lnTo>
                <a:lnTo>
                  <a:pt x="1025" y="297"/>
                </a:lnTo>
                <a:lnTo>
                  <a:pt x="1025" y="297"/>
                </a:lnTo>
                <a:lnTo>
                  <a:pt x="1025" y="297"/>
                </a:lnTo>
                <a:lnTo>
                  <a:pt x="1025" y="298"/>
                </a:lnTo>
                <a:lnTo>
                  <a:pt x="1024" y="298"/>
                </a:lnTo>
                <a:lnTo>
                  <a:pt x="1024" y="298"/>
                </a:lnTo>
                <a:lnTo>
                  <a:pt x="1024" y="298"/>
                </a:lnTo>
                <a:lnTo>
                  <a:pt x="1024" y="299"/>
                </a:lnTo>
                <a:lnTo>
                  <a:pt x="1024" y="299"/>
                </a:lnTo>
                <a:lnTo>
                  <a:pt x="1024" y="299"/>
                </a:lnTo>
                <a:lnTo>
                  <a:pt x="1023" y="300"/>
                </a:lnTo>
                <a:lnTo>
                  <a:pt x="1023" y="300"/>
                </a:lnTo>
                <a:lnTo>
                  <a:pt x="1023" y="300"/>
                </a:lnTo>
                <a:lnTo>
                  <a:pt x="1023" y="301"/>
                </a:lnTo>
                <a:lnTo>
                  <a:pt x="1022" y="301"/>
                </a:lnTo>
                <a:lnTo>
                  <a:pt x="1022" y="301"/>
                </a:lnTo>
                <a:lnTo>
                  <a:pt x="1022" y="301"/>
                </a:lnTo>
                <a:lnTo>
                  <a:pt x="1022" y="302"/>
                </a:lnTo>
                <a:lnTo>
                  <a:pt x="1022" y="302"/>
                </a:lnTo>
                <a:lnTo>
                  <a:pt x="1022" y="302"/>
                </a:lnTo>
                <a:lnTo>
                  <a:pt x="1021" y="303"/>
                </a:lnTo>
                <a:lnTo>
                  <a:pt x="1021" y="303"/>
                </a:lnTo>
                <a:lnTo>
                  <a:pt x="1021" y="303"/>
                </a:lnTo>
                <a:lnTo>
                  <a:pt x="1021" y="303"/>
                </a:lnTo>
                <a:lnTo>
                  <a:pt x="1021" y="303"/>
                </a:lnTo>
                <a:lnTo>
                  <a:pt x="1020" y="304"/>
                </a:lnTo>
                <a:lnTo>
                  <a:pt x="1020" y="304"/>
                </a:lnTo>
                <a:lnTo>
                  <a:pt x="1020" y="304"/>
                </a:lnTo>
                <a:lnTo>
                  <a:pt x="1019" y="304"/>
                </a:lnTo>
                <a:lnTo>
                  <a:pt x="1019" y="305"/>
                </a:lnTo>
                <a:lnTo>
                  <a:pt x="1019" y="305"/>
                </a:lnTo>
                <a:lnTo>
                  <a:pt x="1019" y="305"/>
                </a:lnTo>
                <a:lnTo>
                  <a:pt x="1018" y="305"/>
                </a:lnTo>
                <a:lnTo>
                  <a:pt x="1018" y="306"/>
                </a:lnTo>
                <a:lnTo>
                  <a:pt x="1018" y="306"/>
                </a:lnTo>
                <a:lnTo>
                  <a:pt x="1018" y="306"/>
                </a:lnTo>
                <a:lnTo>
                  <a:pt x="1017" y="306"/>
                </a:lnTo>
                <a:lnTo>
                  <a:pt x="1017" y="307"/>
                </a:lnTo>
                <a:lnTo>
                  <a:pt x="1017" y="307"/>
                </a:lnTo>
                <a:lnTo>
                  <a:pt x="1017" y="307"/>
                </a:lnTo>
                <a:lnTo>
                  <a:pt x="1016" y="307"/>
                </a:lnTo>
                <a:lnTo>
                  <a:pt x="1016" y="307"/>
                </a:lnTo>
                <a:lnTo>
                  <a:pt x="1016" y="308"/>
                </a:lnTo>
                <a:lnTo>
                  <a:pt x="1016" y="308"/>
                </a:lnTo>
                <a:lnTo>
                  <a:pt x="1015" y="308"/>
                </a:lnTo>
                <a:lnTo>
                  <a:pt x="1015" y="308"/>
                </a:lnTo>
                <a:lnTo>
                  <a:pt x="1015" y="309"/>
                </a:lnTo>
                <a:lnTo>
                  <a:pt x="1014" y="309"/>
                </a:lnTo>
                <a:lnTo>
                  <a:pt x="1014" y="309"/>
                </a:lnTo>
                <a:lnTo>
                  <a:pt x="1014" y="309"/>
                </a:lnTo>
                <a:lnTo>
                  <a:pt x="1013" y="309"/>
                </a:lnTo>
                <a:lnTo>
                  <a:pt x="1013" y="310"/>
                </a:lnTo>
                <a:lnTo>
                  <a:pt x="1013" y="310"/>
                </a:lnTo>
                <a:lnTo>
                  <a:pt x="1013" y="310"/>
                </a:lnTo>
                <a:lnTo>
                  <a:pt x="1012" y="310"/>
                </a:lnTo>
                <a:lnTo>
                  <a:pt x="1012" y="310"/>
                </a:lnTo>
                <a:lnTo>
                  <a:pt x="1012" y="311"/>
                </a:lnTo>
                <a:lnTo>
                  <a:pt x="1011" y="311"/>
                </a:lnTo>
                <a:lnTo>
                  <a:pt x="1011" y="311"/>
                </a:lnTo>
                <a:lnTo>
                  <a:pt x="1011" y="311"/>
                </a:lnTo>
                <a:lnTo>
                  <a:pt x="1010" y="311"/>
                </a:lnTo>
                <a:lnTo>
                  <a:pt x="1010" y="312"/>
                </a:lnTo>
                <a:lnTo>
                  <a:pt x="1010" y="312"/>
                </a:lnTo>
                <a:lnTo>
                  <a:pt x="1009" y="312"/>
                </a:lnTo>
                <a:lnTo>
                  <a:pt x="1009" y="312"/>
                </a:lnTo>
                <a:lnTo>
                  <a:pt x="1009" y="312"/>
                </a:lnTo>
                <a:lnTo>
                  <a:pt x="1008" y="312"/>
                </a:lnTo>
                <a:lnTo>
                  <a:pt x="1008" y="312"/>
                </a:lnTo>
                <a:lnTo>
                  <a:pt x="1008" y="313"/>
                </a:lnTo>
                <a:lnTo>
                  <a:pt x="1007" y="313"/>
                </a:lnTo>
                <a:lnTo>
                  <a:pt x="1007" y="313"/>
                </a:lnTo>
                <a:lnTo>
                  <a:pt x="1007" y="313"/>
                </a:lnTo>
                <a:lnTo>
                  <a:pt x="1007" y="313"/>
                </a:lnTo>
                <a:lnTo>
                  <a:pt x="1006" y="313"/>
                </a:lnTo>
                <a:lnTo>
                  <a:pt x="1006" y="313"/>
                </a:lnTo>
                <a:lnTo>
                  <a:pt x="1005" y="314"/>
                </a:lnTo>
                <a:lnTo>
                  <a:pt x="1005" y="314"/>
                </a:lnTo>
                <a:lnTo>
                  <a:pt x="1005" y="314"/>
                </a:lnTo>
                <a:lnTo>
                  <a:pt x="1004" y="314"/>
                </a:lnTo>
                <a:lnTo>
                  <a:pt x="1004" y="314"/>
                </a:lnTo>
                <a:lnTo>
                  <a:pt x="1004" y="314"/>
                </a:lnTo>
                <a:lnTo>
                  <a:pt x="1003" y="314"/>
                </a:lnTo>
                <a:lnTo>
                  <a:pt x="1003" y="314"/>
                </a:lnTo>
                <a:lnTo>
                  <a:pt x="1002" y="314"/>
                </a:lnTo>
                <a:lnTo>
                  <a:pt x="1002" y="314"/>
                </a:lnTo>
                <a:lnTo>
                  <a:pt x="1002" y="315"/>
                </a:lnTo>
                <a:lnTo>
                  <a:pt x="1001" y="315"/>
                </a:lnTo>
                <a:lnTo>
                  <a:pt x="1001" y="315"/>
                </a:lnTo>
                <a:lnTo>
                  <a:pt x="1001" y="315"/>
                </a:lnTo>
                <a:lnTo>
                  <a:pt x="1000" y="315"/>
                </a:lnTo>
                <a:lnTo>
                  <a:pt x="1000" y="315"/>
                </a:lnTo>
                <a:lnTo>
                  <a:pt x="999" y="315"/>
                </a:lnTo>
                <a:lnTo>
                  <a:pt x="999" y="315"/>
                </a:lnTo>
                <a:lnTo>
                  <a:pt x="999" y="315"/>
                </a:lnTo>
                <a:lnTo>
                  <a:pt x="998" y="315"/>
                </a:lnTo>
                <a:lnTo>
                  <a:pt x="998" y="315"/>
                </a:lnTo>
                <a:lnTo>
                  <a:pt x="997" y="315"/>
                </a:lnTo>
                <a:lnTo>
                  <a:pt x="997" y="315"/>
                </a:lnTo>
                <a:lnTo>
                  <a:pt x="997" y="315"/>
                </a:lnTo>
                <a:lnTo>
                  <a:pt x="996" y="316"/>
                </a:lnTo>
                <a:lnTo>
                  <a:pt x="996" y="316"/>
                </a:lnTo>
                <a:lnTo>
                  <a:pt x="995" y="316"/>
                </a:lnTo>
                <a:lnTo>
                  <a:pt x="995" y="316"/>
                </a:lnTo>
                <a:lnTo>
                  <a:pt x="995" y="316"/>
                </a:lnTo>
                <a:lnTo>
                  <a:pt x="994" y="316"/>
                </a:lnTo>
                <a:lnTo>
                  <a:pt x="994" y="316"/>
                </a:lnTo>
                <a:lnTo>
                  <a:pt x="993" y="316"/>
                </a:lnTo>
                <a:lnTo>
                  <a:pt x="992" y="316"/>
                </a:lnTo>
                <a:lnTo>
                  <a:pt x="992" y="316"/>
                </a:lnTo>
                <a:lnTo>
                  <a:pt x="992" y="316"/>
                </a:lnTo>
                <a:lnTo>
                  <a:pt x="991" y="316"/>
                </a:lnTo>
                <a:lnTo>
                  <a:pt x="991" y="316"/>
                </a:lnTo>
                <a:lnTo>
                  <a:pt x="991" y="315"/>
                </a:lnTo>
                <a:lnTo>
                  <a:pt x="990" y="315"/>
                </a:lnTo>
                <a:lnTo>
                  <a:pt x="990" y="315"/>
                </a:lnTo>
                <a:lnTo>
                  <a:pt x="989" y="315"/>
                </a:lnTo>
                <a:lnTo>
                  <a:pt x="989" y="315"/>
                </a:lnTo>
                <a:lnTo>
                  <a:pt x="988" y="315"/>
                </a:lnTo>
                <a:lnTo>
                  <a:pt x="988" y="315"/>
                </a:lnTo>
                <a:lnTo>
                  <a:pt x="988" y="315"/>
                </a:lnTo>
                <a:lnTo>
                  <a:pt x="987" y="315"/>
                </a:lnTo>
                <a:lnTo>
                  <a:pt x="987" y="315"/>
                </a:lnTo>
                <a:lnTo>
                  <a:pt x="986" y="315"/>
                </a:lnTo>
                <a:lnTo>
                  <a:pt x="986" y="315"/>
                </a:lnTo>
                <a:lnTo>
                  <a:pt x="986" y="315"/>
                </a:lnTo>
                <a:lnTo>
                  <a:pt x="985" y="315"/>
                </a:lnTo>
                <a:lnTo>
                  <a:pt x="985" y="315"/>
                </a:lnTo>
                <a:lnTo>
                  <a:pt x="985" y="314"/>
                </a:lnTo>
                <a:lnTo>
                  <a:pt x="984" y="314"/>
                </a:lnTo>
                <a:lnTo>
                  <a:pt x="984" y="314"/>
                </a:lnTo>
                <a:lnTo>
                  <a:pt x="984" y="314"/>
                </a:lnTo>
                <a:lnTo>
                  <a:pt x="983" y="314"/>
                </a:lnTo>
                <a:lnTo>
                  <a:pt x="983" y="314"/>
                </a:lnTo>
                <a:lnTo>
                  <a:pt x="982" y="314"/>
                </a:lnTo>
                <a:lnTo>
                  <a:pt x="982" y="314"/>
                </a:lnTo>
                <a:lnTo>
                  <a:pt x="982" y="314"/>
                </a:lnTo>
                <a:lnTo>
                  <a:pt x="981" y="313"/>
                </a:lnTo>
                <a:lnTo>
                  <a:pt x="981" y="313"/>
                </a:lnTo>
                <a:lnTo>
                  <a:pt x="980" y="313"/>
                </a:lnTo>
                <a:lnTo>
                  <a:pt x="980" y="313"/>
                </a:lnTo>
                <a:lnTo>
                  <a:pt x="980" y="313"/>
                </a:lnTo>
                <a:lnTo>
                  <a:pt x="980" y="313"/>
                </a:lnTo>
                <a:lnTo>
                  <a:pt x="979" y="313"/>
                </a:lnTo>
                <a:lnTo>
                  <a:pt x="979" y="312"/>
                </a:lnTo>
                <a:lnTo>
                  <a:pt x="979" y="312"/>
                </a:lnTo>
                <a:lnTo>
                  <a:pt x="978" y="312"/>
                </a:lnTo>
                <a:lnTo>
                  <a:pt x="978" y="312"/>
                </a:lnTo>
                <a:lnTo>
                  <a:pt x="977" y="312"/>
                </a:lnTo>
                <a:lnTo>
                  <a:pt x="977" y="312"/>
                </a:lnTo>
                <a:lnTo>
                  <a:pt x="976" y="311"/>
                </a:lnTo>
                <a:lnTo>
                  <a:pt x="976" y="311"/>
                </a:lnTo>
                <a:lnTo>
                  <a:pt x="976" y="311"/>
                </a:lnTo>
                <a:lnTo>
                  <a:pt x="976" y="311"/>
                </a:lnTo>
                <a:lnTo>
                  <a:pt x="975" y="310"/>
                </a:lnTo>
                <a:lnTo>
                  <a:pt x="975" y="310"/>
                </a:lnTo>
                <a:lnTo>
                  <a:pt x="974" y="310"/>
                </a:lnTo>
                <a:lnTo>
                  <a:pt x="974" y="310"/>
                </a:lnTo>
                <a:lnTo>
                  <a:pt x="974" y="310"/>
                </a:lnTo>
                <a:lnTo>
                  <a:pt x="974" y="309"/>
                </a:lnTo>
                <a:lnTo>
                  <a:pt x="973" y="309"/>
                </a:lnTo>
                <a:lnTo>
                  <a:pt x="973" y="309"/>
                </a:lnTo>
                <a:lnTo>
                  <a:pt x="973" y="309"/>
                </a:lnTo>
                <a:lnTo>
                  <a:pt x="972" y="309"/>
                </a:lnTo>
                <a:lnTo>
                  <a:pt x="972" y="308"/>
                </a:lnTo>
                <a:lnTo>
                  <a:pt x="972" y="308"/>
                </a:lnTo>
                <a:lnTo>
                  <a:pt x="971" y="308"/>
                </a:lnTo>
                <a:lnTo>
                  <a:pt x="971" y="308"/>
                </a:lnTo>
                <a:lnTo>
                  <a:pt x="971" y="307"/>
                </a:lnTo>
                <a:lnTo>
                  <a:pt x="971" y="307"/>
                </a:lnTo>
                <a:lnTo>
                  <a:pt x="970" y="307"/>
                </a:lnTo>
                <a:lnTo>
                  <a:pt x="970" y="307"/>
                </a:lnTo>
                <a:lnTo>
                  <a:pt x="970" y="306"/>
                </a:lnTo>
                <a:lnTo>
                  <a:pt x="969" y="306"/>
                </a:lnTo>
                <a:lnTo>
                  <a:pt x="969" y="306"/>
                </a:lnTo>
                <a:lnTo>
                  <a:pt x="969" y="306"/>
                </a:lnTo>
                <a:lnTo>
                  <a:pt x="969" y="305"/>
                </a:lnTo>
                <a:lnTo>
                  <a:pt x="968" y="305"/>
                </a:lnTo>
                <a:lnTo>
                  <a:pt x="968" y="305"/>
                </a:lnTo>
                <a:lnTo>
                  <a:pt x="968" y="305"/>
                </a:lnTo>
                <a:lnTo>
                  <a:pt x="968" y="304"/>
                </a:lnTo>
                <a:lnTo>
                  <a:pt x="967" y="304"/>
                </a:lnTo>
                <a:lnTo>
                  <a:pt x="967" y="304"/>
                </a:lnTo>
                <a:lnTo>
                  <a:pt x="967" y="304"/>
                </a:lnTo>
                <a:lnTo>
                  <a:pt x="966" y="303"/>
                </a:lnTo>
                <a:lnTo>
                  <a:pt x="966" y="303"/>
                </a:lnTo>
                <a:lnTo>
                  <a:pt x="966" y="303"/>
                </a:lnTo>
                <a:lnTo>
                  <a:pt x="965" y="302"/>
                </a:lnTo>
                <a:lnTo>
                  <a:pt x="965" y="302"/>
                </a:lnTo>
                <a:lnTo>
                  <a:pt x="965" y="301"/>
                </a:lnTo>
                <a:lnTo>
                  <a:pt x="964" y="300"/>
                </a:lnTo>
                <a:lnTo>
                  <a:pt x="964" y="300"/>
                </a:lnTo>
                <a:lnTo>
                  <a:pt x="964" y="300"/>
                </a:lnTo>
                <a:lnTo>
                  <a:pt x="963" y="299"/>
                </a:lnTo>
                <a:lnTo>
                  <a:pt x="963" y="299"/>
                </a:lnTo>
                <a:lnTo>
                  <a:pt x="963" y="299"/>
                </a:lnTo>
                <a:lnTo>
                  <a:pt x="963" y="298"/>
                </a:lnTo>
                <a:lnTo>
                  <a:pt x="962" y="298"/>
                </a:lnTo>
                <a:lnTo>
                  <a:pt x="962" y="298"/>
                </a:lnTo>
                <a:lnTo>
                  <a:pt x="962" y="297"/>
                </a:lnTo>
                <a:lnTo>
                  <a:pt x="962" y="297"/>
                </a:lnTo>
                <a:lnTo>
                  <a:pt x="962" y="296"/>
                </a:lnTo>
                <a:lnTo>
                  <a:pt x="961" y="296"/>
                </a:lnTo>
                <a:lnTo>
                  <a:pt x="961" y="295"/>
                </a:lnTo>
                <a:lnTo>
                  <a:pt x="961" y="295"/>
                </a:lnTo>
                <a:lnTo>
                  <a:pt x="961" y="295"/>
                </a:lnTo>
                <a:lnTo>
                  <a:pt x="961" y="294"/>
                </a:lnTo>
                <a:lnTo>
                  <a:pt x="961" y="294"/>
                </a:lnTo>
                <a:lnTo>
                  <a:pt x="961" y="294"/>
                </a:lnTo>
                <a:lnTo>
                  <a:pt x="960" y="293"/>
                </a:lnTo>
                <a:lnTo>
                  <a:pt x="960" y="293"/>
                </a:lnTo>
                <a:lnTo>
                  <a:pt x="960" y="293"/>
                </a:lnTo>
                <a:lnTo>
                  <a:pt x="960" y="292"/>
                </a:lnTo>
                <a:lnTo>
                  <a:pt x="960" y="292"/>
                </a:lnTo>
                <a:cubicBezTo>
                  <a:pt x="959" y="288"/>
                  <a:pt x="958" y="285"/>
                  <a:pt x="958" y="281"/>
                </a:cubicBezTo>
                <a:lnTo>
                  <a:pt x="958" y="281"/>
                </a:lnTo>
                <a:lnTo>
                  <a:pt x="958" y="280"/>
                </a:lnTo>
                <a:cubicBezTo>
                  <a:pt x="958" y="261"/>
                  <a:pt x="973" y="245"/>
                  <a:pt x="992" y="244"/>
                </a:cubicBezTo>
                <a:lnTo>
                  <a:pt x="992" y="244"/>
                </a:lnTo>
                <a:lnTo>
                  <a:pt x="992" y="244"/>
                </a:lnTo>
                <a:lnTo>
                  <a:pt x="992" y="244"/>
                </a:lnTo>
                <a:lnTo>
                  <a:pt x="993" y="244"/>
                </a:lnTo>
                <a:lnTo>
                  <a:pt x="993" y="244"/>
                </a:lnTo>
                <a:lnTo>
                  <a:pt x="993" y="244"/>
                </a:lnTo>
                <a:lnTo>
                  <a:pt x="993" y="244"/>
                </a:lnTo>
                <a:lnTo>
                  <a:pt x="993" y="244"/>
                </a:lnTo>
                <a:lnTo>
                  <a:pt x="994" y="244"/>
                </a:lnTo>
                <a:cubicBezTo>
                  <a:pt x="998" y="244"/>
                  <a:pt x="1002" y="245"/>
                  <a:pt x="1006" y="246"/>
                </a:cubicBezTo>
                <a:cubicBezTo>
                  <a:pt x="1019" y="242"/>
                  <a:pt x="1028" y="229"/>
                  <a:pt x="1028" y="214"/>
                </a:cubicBezTo>
                <a:cubicBezTo>
                  <a:pt x="1028" y="195"/>
                  <a:pt x="1013" y="180"/>
                  <a:pt x="994" y="180"/>
                </a:cubicBezTo>
                <a:cubicBezTo>
                  <a:pt x="975" y="180"/>
                  <a:pt x="960" y="195"/>
                  <a:pt x="960" y="214"/>
                </a:cubicBezTo>
                <a:cubicBezTo>
                  <a:pt x="960" y="241"/>
                  <a:pt x="964" y="245"/>
                  <a:pt x="929" y="245"/>
                </a:cubicBezTo>
                <a:lnTo>
                  <a:pt x="928" y="245"/>
                </a:lnTo>
                <a:lnTo>
                  <a:pt x="927" y="245"/>
                </a:lnTo>
                <a:cubicBezTo>
                  <a:pt x="892" y="245"/>
                  <a:pt x="896" y="241"/>
                  <a:pt x="896" y="214"/>
                </a:cubicBezTo>
                <a:lnTo>
                  <a:pt x="896" y="214"/>
                </a:lnTo>
                <a:lnTo>
                  <a:pt x="896" y="214"/>
                </a:lnTo>
                <a:lnTo>
                  <a:pt x="896" y="213"/>
                </a:lnTo>
                <a:lnTo>
                  <a:pt x="896" y="213"/>
                </a:lnTo>
                <a:lnTo>
                  <a:pt x="896" y="212"/>
                </a:lnTo>
                <a:lnTo>
                  <a:pt x="896" y="212"/>
                </a:lnTo>
                <a:lnTo>
                  <a:pt x="895" y="211"/>
                </a:lnTo>
                <a:lnTo>
                  <a:pt x="895" y="211"/>
                </a:lnTo>
                <a:lnTo>
                  <a:pt x="895" y="211"/>
                </a:lnTo>
                <a:lnTo>
                  <a:pt x="895" y="211"/>
                </a:lnTo>
                <a:lnTo>
                  <a:pt x="895" y="210"/>
                </a:lnTo>
                <a:lnTo>
                  <a:pt x="895" y="210"/>
                </a:lnTo>
                <a:lnTo>
                  <a:pt x="895" y="209"/>
                </a:lnTo>
                <a:lnTo>
                  <a:pt x="895" y="209"/>
                </a:lnTo>
                <a:lnTo>
                  <a:pt x="895" y="208"/>
                </a:lnTo>
                <a:lnTo>
                  <a:pt x="895" y="208"/>
                </a:lnTo>
                <a:lnTo>
                  <a:pt x="895" y="207"/>
                </a:lnTo>
                <a:lnTo>
                  <a:pt x="895" y="207"/>
                </a:lnTo>
                <a:lnTo>
                  <a:pt x="895" y="206"/>
                </a:lnTo>
                <a:lnTo>
                  <a:pt x="895" y="206"/>
                </a:lnTo>
                <a:lnTo>
                  <a:pt x="894" y="205"/>
                </a:lnTo>
                <a:lnTo>
                  <a:pt x="894" y="205"/>
                </a:lnTo>
                <a:lnTo>
                  <a:pt x="894" y="205"/>
                </a:lnTo>
                <a:lnTo>
                  <a:pt x="894" y="205"/>
                </a:lnTo>
                <a:lnTo>
                  <a:pt x="894" y="204"/>
                </a:lnTo>
                <a:lnTo>
                  <a:pt x="894" y="204"/>
                </a:lnTo>
                <a:lnTo>
                  <a:pt x="894" y="203"/>
                </a:lnTo>
                <a:lnTo>
                  <a:pt x="894" y="203"/>
                </a:lnTo>
                <a:lnTo>
                  <a:pt x="893" y="202"/>
                </a:lnTo>
                <a:lnTo>
                  <a:pt x="893" y="202"/>
                </a:lnTo>
                <a:lnTo>
                  <a:pt x="893" y="201"/>
                </a:lnTo>
                <a:lnTo>
                  <a:pt x="893" y="201"/>
                </a:lnTo>
                <a:lnTo>
                  <a:pt x="893" y="201"/>
                </a:lnTo>
                <a:lnTo>
                  <a:pt x="893" y="201"/>
                </a:lnTo>
                <a:lnTo>
                  <a:pt x="893" y="200"/>
                </a:lnTo>
                <a:lnTo>
                  <a:pt x="893" y="200"/>
                </a:lnTo>
                <a:lnTo>
                  <a:pt x="892" y="199"/>
                </a:lnTo>
                <a:lnTo>
                  <a:pt x="892" y="199"/>
                </a:lnTo>
                <a:lnTo>
                  <a:pt x="892" y="198"/>
                </a:lnTo>
                <a:lnTo>
                  <a:pt x="892" y="198"/>
                </a:lnTo>
                <a:lnTo>
                  <a:pt x="891" y="198"/>
                </a:lnTo>
                <a:lnTo>
                  <a:pt x="891" y="198"/>
                </a:lnTo>
                <a:lnTo>
                  <a:pt x="891" y="197"/>
                </a:lnTo>
                <a:cubicBezTo>
                  <a:pt x="885" y="187"/>
                  <a:pt x="874" y="180"/>
                  <a:pt x="861" y="180"/>
                </a:cubicBezTo>
                <a:cubicBezTo>
                  <a:pt x="849" y="180"/>
                  <a:pt x="838" y="187"/>
                  <a:pt x="832" y="197"/>
                </a:cubicBezTo>
                <a:lnTo>
                  <a:pt x="831" y="198"/>
                </a:lnTo>
                <a:lnTo>
                  <a:pt x="831" y="198"/>
                </a:lnTo>
                <a:lnTo>
                  <a:pt x="831" y="198"/>
                </a:lnTo>
                <a:lnTo>
                  <a:pt x="831" y="198"/>
                </a:lnTo>
                <a:lnTo>
                  <a:pt x="830" y="199"/>
                </a:lnTo>
                <a:lnTo>
                  <a:pt x="830" y="199"/>
                </a:lnTo>
                <a:lnTo>
                  <a:pt x="830" y="200"/>
                </a:lnTo>
                <a:lnTo>
                  <a:pt x="830" y="200"/>
                </a:lnTo>
                <a:lnTo>
                  <a:pt x="830" y="201"/>
                </a:lnTo>
                <a:lnTo>
                  <a:pt x="830" y="201"/>
                </a:lnTo>
                <a:lnTo>
                  <a:pt x="829" y="201"/>
                </a:lnTo>
                <a:lnTo>
                  <a:pt x="829" y="201"/>
                </a:lnTo>
                <a:lnTo>
                  <a:pt x="829" y="202"/>
                </a:lnTo>
                <a:lnTo>
                  <a:pt x="829" y="202"/>
                </a:lnTo>
                <a:lnTo>
                  <a:pt x="829" y="203"/>
                </a:lnTo>
                <a:lnTo>
                  <a:pt x="829" y="203"/>
                </a:lnTo>
                <a:lnTo>
                  <a:pt x="829" y="204"/>
                </a:lnTo>
                <a:lnTo>
                  <a:pt x="829" y="204"/>
                </a:lnTo>
                <a:lnTo>
                  <a:pt x="828" y="205"/>
                </a:lnTo>
                <a:lnTo>
                  <a:pt x="828" y="205"/>
                </a:lnTo>
                <a:lnTo>
                  <a:pt x="828" y="205"/>
                </a:lnTo>
                <a:lnTo>
                  <a:pt x="828" y="205"/>
                </a:lnTo>
                <a:lnTo>
                  <a:pt x="828" y="206"/>
                </a:lnTo>
                <a:lnTo>
                  <a:pt x="828" y="206"/>
                </a:lnTo>
                <a:lnTo>
                  <a:pt x="828" y="207"/>
                </a:lnTo>
                <a:lnTo>
                  <a:pt x="828" y="207"/>
                </a:lnTo>
                <a:lnTo>
                  <a:pt x="828" y="208"/>
                </a:lnTo>
                <a:lnTo>
                  <a:pt x="828" y="208"/>
                </a:lnTo>
                <a:lnTo>
                  <a:pt x="827" y="209"/>
                </a:lnTo>
                <a:lnTo>
                  <a:pt x="827" y="209"/>
                </a:lnTo>
                <a:lnTo>
                  <a:pt x="827" y="210"/>
                </a:lnTo>
                <a:lnTo>
                  <a:pt x="827" y="210"/>
                </a:lnTo>
                <a:lnTo>
                  <a:pt x="827" y="211"/>
                </a:lnTo>
                <a:lnTo>
                  <a:pt x="827" y="211"/>
                </a:lnTo>
                <a:lnTo>
                  <a:pt x="827" y="211"/>
                </a:lnTo>
                <a:lnTo>
                  <a:pt x="827" y="211"/>
                </a:lnTo>
                <a:lnTo>
                  <a:pt x="827" y="212"/>
                </a:lnTo>
                <a:lnTo>
                  <a:pt x="827" y="212"/>
                </a:lnTo>
                <a:lnTo>
                  <a:pt x="827" y="213"/>
                </a:lnTo>
                <a:lnTo>
                  <a:pt x="827" y="213"/>
                </a:lnTo>
                <a:lnTo>
                  <a:pt x="827" y="214"/>
                </a:lnTo>
                <a:lnTo>
                  <a:pt x="827" y="214"/>
                </a:lnTo>
                <a:cubicBezTo>
                  <a:pt x="827" y="241"/>
                  <a:pt x="831" y="245"/>
                  <a:pt x="796" y="245"/>
                </a:cubicBezTo>
                <a:cubicBezTo>
                  <a:pt x="795" y="245"/>
                  <a:pt x="795" y="245"/>
                  <a:pt x="794" y="245"/>
                </a:cubicBezTo>
                <a:cubicBezTo>
                  <a:pt x="794" y="245"/>
                  <a:pt x="793" y="245"/>
                  <a:pt x="792" y="245"/>
                </a:cubicBezTo>
                <a:cubicBezTo>
                  <a:pt x="757" y="245"/>
                  <a:pt x="761" y="241"/>
                  <a:pt x="761" y="214"/>
                </a:cubicBezTo>
                <a:lnTo>
                  <a:pt x="761" y="214"/>
                </a:lnTo>
                <a:lnTo>
                  <a:pt x="761" y="214"/>
                </a:lnTo>
                <a:lnTo>
                  <a:pt x="761" y="213"/>
                </a:lnTo>
                <a:lnTo>
                  <a:pt x="761" y="213"/>
                </a:lnTo>
                <a:lnTo>
                  <a:pt x="761" y="212"/>
                </a:lnTo>
                <a:lnTo>
                  <a:pt x="761" y="212"/>
                </a:lnTo>
                <a:lnTo>
                  <a:pt x="761" y="211"/>
                </a:lnTo>
                <a:lnTo>
                  <a:pt x="761" y="211"/>
                </a:lnTo>
                <a:lnTo>
                  <a:pt x="761" y="211"/>
                </a:lnTo>
                <a:lnTo>
                  <a:pt x="761" y="211"/>
                </a:lnTo>
                <a:lnTo>
                  <a:pt x="761" y="210"/>
                </a:lnTo>
                <a:lnTo>
                  <a:pt x="761" y="210"/>
                </a:lnTo>
                <a:lnTo>
                  <a:pt x="761" y="209"/>
                </a:lnTo>
                <a:lnTo>
                  <a:pt x="761" y="209"/>
                </a:lnTo>
                <a:lnTo>
                  <a:pt x="761" y="208"/>
                </a:lnTo>
                <a:lnTo>
                  <a:pt x="761" y="208"/>
                </a:lnTo>
                <a:lnTo>
                  <a:pt x="760" y="207"/>
                </a:lnTo>
                <a:lnTo>
                  <a:pt x="760" y="207"/>
                </a:lnTo>
                <a:lnTo>
                  <a:pt x="760" y="206"/>
                </a:lnTo>
                <a:lnTo>
                  <a:pt x="760" y="206"/>
                </a:lnTo>
                <a:lnTo>
                  <a:pt x="760" y="205"/>
                </a:lnTo>
                <a:lnTo>
                  <a:pt x="760" y="205"/>
                </a:lnTo>
                <a:lnTo>
                  <a:pt x="760" y="205"/>
                </a:lnTo>
                <a:lnTo>
                  <a:pt x="760" y="205"/>
                </a:lnTo>
                <a:lnTo>
                  <a:pt x="760" y="204"/>
                </a:lnTo>
                <a:lnTo>
                  <a:pt x="760" y="204"/>
                </a:lnTo>
                <a:lnTo>
                  <a:pt x="759" y="203"/>
                </a:lnTo>
                <a:lnTo>
                  <a:pt x="759" y="203"/>
                </a:lnTo>
                <a:lnTo>
                  <a:pt x="759" y="202"/>
                </a:lnTo>
                <a:lnTo>
                  <a:pt x="759" y="202"/>
                </a:lnTo>
                <a:lnTo>
                  <a:pt x="759" y="201"/>
                </a:lnTo>
                <a:lnTo>
                  <a:pt x="759" y="201"/>
                </a:lnTo>
                <a:lnTo>
                  <a:pt x="758" y="201"/>
                </a:lnTo>
                <a:lnTo>
                  <a:pt x="758" y="201"/>
                </a:lnTo>
                <a:lnTo>
                  <a:pt x="758" y="200"/>
                </a:lnTo>
                <a:lnTo>
                  <a:pt x="758" y="200"/>
                </a:lnTo>
                <a:lnTo>
                  <a:pt x="758" y="199"/>
                </a:lnTo>
                <a:lnTo>
                  <a:pt x="758" y="199"/>
                </a:lnTo>
                <a:lnTo>
                  <a:pt x="757" y="198"/>
                </a:lnTo>
                <a:lnTo>
                  <a:pt x="757" y="198"/>
                </a:lnTo>
                <a:lnTo>
                  <a:pt x="757" y="198"/>
                </a:lnTo>
                <a:lnTo>
                  <a:pt x="757" y="198"/>
                </a:lnTo>
                <a:lnTo>
                  <a:pt x="757" y="197"/>
                </a:lnTo>
                <a:cubicBezTo>
                  <a:pt x="751" y="187"/>
                  <a:pt x="740" y="180"/>
                  <a:pt x="727" y="180"/>
                </a:cubicBezTo>
                <a:cubicBezTo>
                  <a:pt x="714" y="180"/>
                  <a:pt x="703" y="187"/>
                  <a:pt x="697" y="197"/>
                </a:cubicBezTo>
                <a:lnTo>
                  <a:pt x="697" y="198"/>
                </a:lnTo>
                <a:lnTo>
                  <a:pt x="697" y="198"/>
                </a:lnTo>
                <a:lnTo>
                  <a:pt x="696" y="198"/>
                </a:lnTo>
                <a:lnTo>
                  <a:pt x="696" y="198"/>
                </a:lnTo>
                <a:lnTo>
                  <a:pt x="696" y="199"/>
                </a:lnTo>
                <a:lnTo>
                  <a:pt x="696" y="199"/>
                </a:lnTo>
                <a:lnTo>
                  <a:pt x="696" y="200"/>
                </a:lnTo>
                <a:lnTo>
                  <a:pt x="696" y="200"/>
                </a:lnTo>
                <a:lnTo>
                  <a:pt x="695" y="201"/>
                </a:lnTo>
                <a:lnTo>
                  <a:pt x="695" y="201"/>
                </a:lnTo>
                <a:lnTo>
                  <a:pt x="695" y="201"/>
                </a:lnTo>
                <a:lnTo>
                  <a:pt x="695" y="201"/>
                </a:lnTo>
                <a:lnTo>
                  <a:pt x="695" y="202"/>
                </a:lnTo>
                <a:lnTo>
                  <a:pt x="695" y="202"/>
                </a:lnTo>
                <a:lnTo>
                  <a:pt x="694" y="203"/>
                </a:lnTo>
                <a:lnTo>
                  <a:pt x="694" y="203"/>
                </a:lnTo>
                <a:lnTo>
                  <a:pt x="694" y="204"/>
                </a:lnTo>
                <a:lnTo>
                  <a:pt x="694" y="204"/>
                </a:lnTo>
                <a:lnTo>
                  <a:pt x="694" y="205"/>
                </a:lnTo>
                <a:lnTo>
                  <a:pt x="694" y="205"/>
                </a:lnTo>
                <a:lnTo>
                  <a:pt x="694" y="205"/>
                </a:lnTo>
                <a:lnTo>
                  <a:pt x="694" y="205"/>
                </a:lnTo>
                <a:lnTo>
                  <a:pt x="693" y="206"/>
                </a:lnTo>
                <a:lnTo>
                  <a:pt x="693" y="206"/>
                </a:lnTo>
                <a:lnTo>
                  <a:pt x="693" y="207"/>
                </a:lnTo>
                <a:lnTo>
                  <a:pt x="693" y="207"/>
                </a:lnTo>
                <a:lnTo>
                  <a:pt x="693" y="208"/>
                </a:lnTo>
                <a:lnTo>
                  <a:pt x="693" y="208"/>
                </a:lnTo>
                <a:lnTo>
                  <a:pt x="693" y="209"/>
                </a:lnTo>
                <a:lnTo>
                  <a:pt x="693" y="209"/>
                </a:lnTo>
                <a:lnTo>
                  <a:pt x="693" y="210"/>
                </a:lnTo>
                <a:lnTo>
                  <a:pt x="693" y="210"/>
                </a:lnTo>
                <a:lnTo>
                  <a:pt x="693" y="211"/>
                </a:lnTo>
                <a:lnTo>
                  <a:pt x="693" y="211"/>
                </a:lnTo>
                <a:lnTo>
                  <a:pt x="693" y="211"/>
                </a:lnTo>
                <a:lnTo>
                  <a:pt x="693" y="211"/>
                </a:lnTo>
                <a:lnTo>
                  <a:pt x="693" y="212"/>
                </a:lnTo>
                <a:lnTo>
                  <a:pt x="693" y="212"/>
                </a:lnTo>
                <a:lnTo>
                  <a:pt x="693" y="213"/>
                </a:lnTo>
                <a:lnTo>
                  <a:pt x="693" y="213"/>
                </a:lnTo>
                <a:lnTo>
                  <a:pt x="693" y="214"/>
                </a:lnTo>
                <a:lnTo>
                  <a:pt x="693" y="214"/>
                </a:lnTo>
                <a:cubicBezTo>
                  <a:pt x="693" y="240"/>
                  <a:pt x="696" y="244"/>
                  <a:pt x="665" y="245"/>
                </a:cubicBezTo>
                <a:cubicBezTo>
                  <a:pt x="633" y="245"/>
                  <a:pt x="637" y="240"/>
                  <a:pt x="637" y="214"/>
                </a:cubicBezTo>
                <a:cubicBezTo>
                  <a:pt x="637" y="195"/>
                  <a:pt x="621" y="180"/>
                  <a:pt x="602" y="180"/>
                </a:cubicBezTo>
                <a:cubicBezTo>
                  <a:pt x="583" y="180"/>
                  <a:pt x="568" y="195"/>
                  <a:pt x="568" y="214"/>
                </a:cubicBezTo>
                <a:cubicBezTo>
                  <a:pt x="568" y="229"/>
                  <a:pt x="577" y="241"/>
                  <a:pt x="590" y="246"/>
                </a:cubicBezTo>
                <a:cubicBezTo>
                  <a:pt x="594" y="245"/>
                  <a:pt x="598" y="244"/>
                  <a:pt x="602" y="244"/>
                </a:cubicBezTo>
                <a:cubicBezTo>
                  <a:pt x="609" y="244"/>
                  <a:pt x="615" y="246"/>
                  <a:pt x="620" y="249"/>
                </a:cubicBezTo>
                <a:lnTo>
                  <a:pt x="620" y="249"/>
                </a:lnTo>
                <a:cubicBezTo>
                  <a:pt x="625" y="252"/>
                  <a:pt x="629" y="256"/>
                  <a:pt x="632" y="261"/>
                </a:cubicBezTo>
                <a:lnTo>
                  <a:pt x="632" y="261"/>
                </a:lnTo>
                <a:cubicBezTo>
                  <a:pt x="636" y="267"/>
                  <a:pt x="638" y="273"/>
                  <a:pt x="638" y="280"/>
                </a:cubicBezTo>
                <a:cubicBezTo>
                  <a:pt x="638" y="286"/>
                  <a:pt x="636" y="292"/>
                  <a:pt x="633" y="297"/>
                </a:cubicBezTo>
                <a:lnTo>
                  <a:pt x="633" y="298"/>
                </a:lnTo>
                <a:lnTo>
                  <a:pt x="633" y="298"/>
                </a:lnTo>
                <a:lnTo>
                  <a:pt x="633" y="298"/>
                </a:lnTo>
                <a:lnTo>
                  <a:pt x="632" y="298"/>
                </a:lnTo>
                <a:lnTo>
                  <a:pt x="632" y="299"/>
                </a:lnTo>
                <a:lnTo>
                  <a:pt x="632" y="299"/>
                </a:lnTo>
                <a:lnTo>
                  <a:pt x="632" y="299"/>
                </a:lnTo>
                <a:lnTo>
                  <a:pt x="632" y="300"/>
                </a:lnTo>
                <a:lnTo>
                  <a:pt x="632" y="300"/>
                </a:lnTo>
                <a:lnTo>
                  <a:pt x="631" y="300"/>
                </a:lnTo>
                <a:lnTo>
                  <a:pt x="631" y="301"/>
                </a:lnTo>
                <a:lnTo>
                  <a:pt x="631" y="301"/>
                </a:lnTo>
                <a:lnTo>
                  <a:pt x="631" y="301"/>
                </a:lnTo>
                <a:lnTo>
                  <a:pt x="630" y="302"/>
                </a:lnTo>
                <a:lnTo>
                  <a:pt x="630" y="302"/>
                </a:lnTo>
                <a:lnTo>
                  <a:pt x="629" y="303"/>
                </a:lnTo>
                <a:lnTo>
                  <a:pt x="629" y="303"/>
                </a:lnTo>
                <a:lnTo>
                  <a:pt x="629" y="303"/>
                </a:lnTo>
                <a:lnTo>
                  <a:pt x="629" y="303"/>
                </a:lnTo>
                <a:lnTo>
                  <a:pt x="628" y="304"/>
                </a:lnTo>
                <a:lnTo>
                  <a:pt x="628" y="304"/>
                </a:lnTo>
                <a:lnTo>
                  <a:pt x="628" y="304"/>
                </a:lnTo>
                <a:lnTo>
                  <a:pt x="628" y="305"/>
                </a:lnTo>
                <a:lnTo>
                  <a:pt x="628" y="305"/>
                </a:lnTo>
                <a:lnTo>
                  <a:pt x="627" y="305"/>
                </a:lnTo>
                <a:lnTo>
                  <a:pt x="627" y="305"/>
                </a:lnTo>
                <a:lnTo>
                  <a:pt x="627" y="305"/>
                </a:lnTo>
                <a:lnTo>
                  <a:pt x="627" y="306"/>
                </a:lnTo>
                <a:lnTo>
                  <a:pt x="626" y="306"/>
                </a:lnTo>
                <a:lnTo>
                  <a:pt x="626" y="306"/>
                </a:lnTo>
                <a:lnTo>
                  <a:pt x="626" y="306"/>
                </a:lnTo>
                <a:lnTo>
                  <a:pt x="625" y="307"/>
                </a:lnTo>
                <a:lnTo>
                  <a:pt x="625" y="307"/>
                </a:lnTo>
                <a:lnTo>
                  <a:pt x="625" y="307"/>
                </a:lnTo>
                <a:lnTo>
                  <a:pt x="625" y="307"/>
                </a:lnTo>
                <a:lnTo>
                  <a:pt x="625" y="307"/>
                </a:lnTo>
                <a:lnTo>
                  <a:pt x="624" y="308"/>
                </a:lnTo>
                <a:lnTo>
                  <a:pt x="624" y="308"/>
                </a:lnTo>
                <a:lnTo>
                  <a:pt x="624" y="308"/>
                </a:lnTo>
                <a:lnTo>
                  <a:pt x="623" y="309"/>
                </a:lnTo>
                <a:lnTo>
                  <a:pt x="623" y="309"/>
                </a:lnTo>
                <a:lnTo>
                  <a:pt x="623" y="309"/>
                </a:lnTo>
                <a:lnTo>
                  <a:pt x="622" y="309"/>
                </a:lnTo>
                <a:lnTo>
                  <a:pt x="622" y="310"/>
                </a:lnTo>
                <a:lnTo>
                  <a:pt x="622" y="310"/>
                </a:lnTo>
                <a:lnTo>
                  <a:pt x="621" y="310"/>
                </a:lnTo>
                <a:lnTo>
                  <a:pt x="621" y="310"/>
                </a:lnTo>
                <a:lnTo>
                  <a:pt x="621" y="310"/>
                </a:lnTo>
                <a:lnTo>
                  <a:pt x="620" y="310"/>
                </a:lnTo>
                <a:lnTo>
                  <a:pt x="620" y="310"/>
                </a:lnTo>
                <a:lnTo>
                  <a:pt x="620" y="311"/>
                </a:lnTo>
                <a:lnTo>
                  <a:pt x="620" y="311"/>
                </a:lnTo>
                <a:lnTo>
                  <a:pt x="619" y="311"/>
                </a:lnTo>
                <a:lnTo>
                  <a:pt x="619" y="311"/>
                </a:lnTo>
                <a:lnTo>
                  <a:pt x="619" y="311"/>
                </a:lnTo>
                <a:lnTo>
                  <a:pt x="618" y="312"/>
                </a:lnTo>
                <a:lnTo>
                  <a:pt x="618" y="312"/>
                </a:lnTo>
                <a:lnTo>
                  <a:pt x="618" y="312"/>
                </a:lnTo>
                <a:lnTo>
                  <a:pt x="617" y="312"/>
                </a:lnTo>
                <a:lnTo>
                  <a:pt x="617" y="312"/>
                </a:lnTo>
                <a:lnTo>
                  <a:pt x="617" y="312"/>
                </a:lnTo>
                <a:lnTo>
                  <a:pt x="617" y="312"/>
                </a:lnTo>
                <a:lnTo>
                  <a:pt x="616" y="313"/>
                </a:lnTo>
                <a:lnTo>
                  <a:pt x="616" y="313"/>
                </a:lnTo>
                <a:lnTo>
                  <a:pt x="616" y="313"/>
                </a:lnTo>
                <a:lnTo>
                  <a:pt x="615" y="313"/>
                </a:lnTo>
                <a:lnTo>
                  <a:pt x="615" y="313"/>
                </a:lnTo>
                <a:lnTo>
                  <a:pt x="614" y="313"/>
                </a:lnTo>
                <a:lnTo>
                  <a:pt x="614" y="313"/>
                </a:lnTo>
                <a:lnTo>
                  <a:pt x="614" y="314"/>
                </a:lnTo>
                <a:lnTo>
                  <a:pt x="613" y="314"/>
                </a:lnTo>
                <a:lnTo>
                  <a:pt x="613" y="314"/>
                </a:lnTo>
                <a:lnTo>
                  <a:pt x="613" y="314"/>
                </a:lnTo>
                <a:lnTo>
                  <a:pt x="612" y="314"/>
                </a:lnTo>
                <a:lnTo>
                  <a:pt x="612" y="314"/>
                </a:lnTo>
                <a:lnTo>
                  <a:pt x="612" y="314"/>
                </a:lnTo>
                <a:lnTo>
                  <a:pt x="612" y="314"/>
                </a:lnTo>
                <a:lnTo>
                  <a:pt x="611" y="314"/>
                </a:lnTo>
                <a:lnTo>
                  <a:pt x="611" y="314"/>
                </a:lnTo>
                <a:lnTo>
                  <a:pt x="610" y="315"/>
                </a:lnTo>
                <a:lnTo>
                  <a:pt x="610" y="315"/>
                </a:lnTo>
                <a:lnTo>
                  <a:pt x="610" y="315"/>
                </a:lnTo>
                <a:lnTo>
                  <a:pt x="609" y="315"/>
                </a:lnTo>
                <a:lnTo>
                  <a:pt x="609" y="315"/>
                </a:lnTo>
                <a:lnTo>
                  <a:pt x="609" y="315"/>
                </a:lnTo>
                <a:lnTo>
                  <a:pt x="608" y="315"/>
                </a:lnTo>
                <a:lnTo>
                  <a:pt x="608" y="315"/>
                </a:lnTo>
                <a:lnTo>
                  <a:pt x="607" y="315"/>
                </a:lnTo>
                <a:lnTo>
                  <a:pt x="607" y="315"/>
                </a:lnTo>
                <a:lnTo>
                  <a:pt x="606" y="315"/>
                </a:lnTo>
                <a:lnTo>
                  <a:pt x="606" y="315"/>
                </a:lnTo>
                <a:lnTo>
                  <a:pt x="606" y="315"/>
                </a:lnTo>
                <a:lnTo>
                  <a:pt x="606" y="315"/>
                </a:lnTo>
                <a:lnTo>
                  <a:pt x="606" y="315"/>
                </a:lnTo>
                <a:lnTo>
                  <a:pt x="605" y="315"/>
                </a:lnTo>
                <a:lnTo>
                  <a:pt x="605" y="316"/>
                </a:lnTo>
                <a:lnTo>
                  <a:pt x="604" y="316"/>
                </a:lnTo>
                <a:lnTo>
                  <a:pt x="604" y="316"/>
                </a:lnTo>
                <a:lnTo>
                  <a:pt x="604" y="316"/>
                </a:lnTo>
                <a:lnTo>
                  <a:pt x="603" y="316"/>
                </a:lnTo>
                <a:lnTo>
                  <a:pt x="603" y="316"/>
                </a:lnTo>
                <a:lnTo>
                  <a:pt x="602" y="316"/>
                </a:lnTo>
                <a:lnTo>
                  <a:pt x="602" y="316"/>
                </a:lnTo>
                <a:lnTo>
                  <a:pt x="601" y="316"/>
                </a:lnTo>
                <a:lnTo>
                  <a:pt x="601" y="316"/>
                </a:lnTo>
                <a:lnTo>
                  <a:pt x="601" y="316"/>
                </a:lnTo>
                <a:lnTo>
                  <a:pt x="600" y="316"/>
                </a:lnTo>
                <a:lnTo>
                  <a:pt x="600" y="316"/>
                </a:lnTo>
                <a:lnTo>
                  <a:pt x="599" y="316"/>
                </a:lnTo>
                <a:lnTo>
                  <a:pt x="599" y="316"/>
                </a:lnTo>
                <a:lnTo>
                  <a:pt x="599" y="315"/>
                </a:lnTo>
                <a:lnTo>
                  <a:pt x="598" y="315"/>
                </a:lnTo>
                <a:lnTo>
                  <a:pt x="598" y="315"/>
                </a:lnTo>
                <a:lnTo>
                  <a:pt x="597" y="315"/>
                </a:lnTo>
                <a:lnTo>
                  <a:pt x="597" y="315"/>
                </a:lnTo>
                <a:lnTo>
                  <a:pt x="597" y="315"/>
                </a:lnTo>
                <a:lnTo>
                  <a:pt x="596" y="315"/>
                </a:lnTo>
                <a:lnTo>
                  <a:pt x="596" y="315"/>
                </a:lnTo>
                <a:lnTo>
                  <a:pt x="596" y="315"/>
                </a:lnTo>
                <a:lnTo>
                  <a:pt x="596" y="315"/>
                </a:lnTo>
                <a:lnTo>
                  <a:pt x="595" y="315"/>
                </a:lnTo>
                <a:lnTo>
                  <a:pt x="595" y="315"/>
                </a:lnTo>
                <a:lnTo>
                  <a:pt x="594" y="315"/>
                </a:lnTo>
                <a:lnTo>
                  <a:pt x="594" y="315"/>
                </a:lnTo>
                <a:lnTo>
                  <a:pt x="594" y="315"/>
                </a:lnTo>
                <a:lnTo>
                  <a:pt x="593" y="315"/>
                </a:lnTo>
                <a:lnTo>
                  <a:pt x="593" y="314"/>
                </a:lnTo>
                <a:lnTo>
                  <a:pt x="593" y="314"/>
                </a:lnTo>
                <a:lnTo>
                  <a:pt x="592" y="314"/>
                </a:lnTo>
                <a:lnTo>
                  <a:pt x="592" y="314"/>
                </a:lnTo>
                <a:lnTo>
                  <a:pt x="591" y="314"/>
                </a:lnTo>
                <a:lnTo>
                  <a:pt x="591" y="314"/>
                </a:lnTo>
                <a:lnTo>
                  <a:pt x="590" y="314"/>
                </a:lnTo>
                <a:lnTo>
                  <a:pt x="590" y="314"/>
                </a:lnTo>
                <a:lnTo>
                  <a:pt x="590" y="314"/>
                </a:lnTo>
                <a:lnTo>
                  <a:pt x="590" y="313"/>
                </a:lnTo>
                <a:lnTo>
                  <a:pt x="589" y="313"/>
                </a:lnTo>
                <a:lnTo>
                  <a:pt x="589" y="313"/>
                </a:lnTo>
                <a:lnTo>
                  <a:pt x="589" y="313"/>
                </a:lnTo>
                <a:lnTo>
                  <a:pt x="588" y="313"/>
                </a:lnTo>
                <a:lnTo>
                  <a:pt x="588" y="313"/>
                </a:lnTo>
                <a:lnTo>
                  <a:pt x="588" y="313"/>
                </a:lnTo>
                <a:lnTo>
                  <a:pt x="587" y="312"/>
                </a:lnTo>
                <a:lnTo>
                  <a:pt x="587" y="312"/>
                </a:lnTo>
                <a:lnTo>
                  <a:pt x="586" y="312"/>
                </a:lnTo>
                <a:lnTo>
                  <a:pt x="586" y="312"/>
                </a:lnTo>
                <a:lnTo>
                  <a:pt x="586" y="312"/>
                </a:lnTo>
                <a:lnTo>
                  <a:pt x="586" y="312"/>
                </a:lnTo>
                <a:lnTo>
                  <a:pt x="585" y="312"/>
                </a:lnTo>
                <a:lnTo>
                  <a:pt x="585" y="311"/>
                </a:lnTo>
                <a:lnTo>
                  <a:pt x="585" y="311"/>
                </a:lnTo>
                <a:lnTo>
                  <a:pt x="584" y="311"/>
                </a:lnTo>
                <a:lnTo>
                  <a:pt x="584" y="311"/>
                </a:lnTo>
                <a:lnTo>
                  <a:pt x="584" y="311"/>
                </a:lnTo>
                <a:lnTo>
                  <a:pt x="583" y="310"/>
                </a:lnTo>
                <a:lnTo>
                  <a:pt x="583" y="310"/>
                </a:lnTo>
                <a:lnTo>
                  <a:pt x="582" y="310"/>
                </a:lnTo>
                <a:lnTo>
                  <a:pt x="582" y="310"/>
                </a:lnTo>
                <a:lnTo>
                  <a:pt x="582" y="309"/>
                </a:lnTo>
                <a:lnTo>
                  <a:pt x="581" y="309"/>
                </a:lnTo>
                <a:lnTo>
                  <a:pt x="580" y="308"/>
                </a:lnTo>
                <a:lnTo>
                  <a:pt x="580" y="308"/>
                </a:lnTo>
                <a:lnTo>
                  <a:pt x="579" y="308"/>
                </a:lnTo>
                <a:lnTo>
                  <a:pt x="579" y="307"/>
                </a:lnTo>
                <a:lnTo>
                  <a:pt x="579" y="307"/>
                </a:lnTo>
                <a:lnTo>
                  <a:pt x="579" y="307"/>
                </a:lnTo>
                <a:lnTo>
                  <a:pt x="578" y="307"/>
                </a:lnTo>
                <a:lnTo>
                  <a:pt x="578" y="307"/>
                </a:lnTo>
                <a:lnTo>
                  <a:pt x="578" y="306"/>
                </a:lnTo>
                <a:lnTo>
                  <a:pt x="577" y="306"/>
                </a:lnTo>
                <a:lnTo>
                  <a:pt x="577" y="306"/>
                </a:lnTo>
                <a:lnTo>
                  <a:pt x="577" y="305"/>
                </a:lnTo>
                <a:lnTo>
                  <a:pt x="576" y="305"/>
                </a:lnTo>
                <a:lnTo>
                  <a:pt x="576" y="304"/>
                </a:lnTo>
                <a:lnTo>
                  <a:pt x="576" y="304"/>
                </a:lnTo>
                <a:lnTo>
                  <a:pt x="575" y="303"/>
                </a:lnTo>
                <a:lnTo>
                  <a:pt x="574" y="303"/>
                </a:lnTo>
                <a:lnTo>
                  <a:pt x="574" y="303"/>
                </a:lnTo>
                <a:lnTo>
                  <a:pt x="574" y="302"/>
                </a:lnTo>
                <a:cubicBezTo>
                  <a:pt x="574" y="302"/>
                  <a:pt x="573" y="301"/>
                  <a:pt x="573" y="300"/>
                </a:cubicBezTo>
                <a:lnTo>
                  <a:pt x="572" y="300"/>
                </a:lnTo>
                <a:lnTo>
                  <a:pt x="572" y="300"/>
                </a:lnTo>
                <a:lnTo>
                  <a:pt x="572" y="299"/>
                </a:lnTo>
                <a:lnTo>
                  <a:pt x="571" y="298"/>
                </a:lnTo>
                <a:lnTo>
                  <a:pt x="571" y="298"/>
                </a:lnTo>
                <a:lnTo>
                  <a:pt x="571" y="297"/>
                </a:lnTo>
                <a:lnTo>
                  <a:pt x="570" y="297"/>
                </a:lnTo>
                <a:lnTo>
                  <a:pt x="570" y="297"/>
                </a:lnTo>
                <a:cubicBezTo>
                  <a:pt x="568" y="292"/>
                  <a:pt x="566" y="286"/>
                  <a:pt x="566" y="280"/>
                </a:cubicBezTo>
                <a:cubicBezTo>
                  <a:pt x="566" y="274"/>
                  <a:pt x="567" y="269"/>
                  <a:pt x="570" y="265"/>
                </a:cubicBezTo>
                <a:cubicBezTo>
                  <a:pt x="564" y="254"/>
                  <a:pt x="552" y="247"/>
                  <a:pt x="539" y="247"/>
                </a:cubicBezTo>
                <a:cubicBezTo>
                  <a:pt x="520" y="247"/>
                  <a:pt x="504" y="262"/>
                  <a:pt x="504" y="282"/>
                </a:cubicBezTo>
                <a:cubicBezTo>
                  <a:pt x="504" y="309"/>
                  <a:pt x="508" y="313"/>
                  <a:pt x="472" y="313"/>
                </a:cubicBezTo>
                <a:cubicBezTo>
                  <a:pt x="462" y="313"/>
                  <a:pt x="453" y="317"/>
                  <a:pt x="446" y="324"/>
                </a:cubicBezTo>
                <a:cubicBezTo>
                  <a:pt x="441" y="331"/>
                  <a:pt x="437" y="339"/>
                  <a:pt x="437" y="348"/>
                </a:cubicBezTo>
                <a:cubicBezTo>
                  <a:pt x="437" y="373"/>
                  <a:pt x="440" y="378"/>
                  <a:pt x="413" y="378"/>
                </a:cubicBezTo>
                <a:cubicBezTo>
                  <a:pt x="411" y="378"/>
                  <a:pt x="408" y="378"/>
                  <a:pt x="406" y="378"/>
                </a:cubicBezTo>
                <a:cubicBezTo>
                  <a:pt x="387" y="378"/>
                  <a:pt x="372" y="393"/>
                  <a:pt x="372" y="412"/>
                </a:cubicBezTo>
                <a:cubicBezTo>
                  <a:pt x="372" y="437"/>
                  <a:pt x="375" y="442"/>
                  <a:pt x="348" y="443"/>
                </a:cubicBezTo>
                <a:cubicBezTo>
                  <a:pt x="346" y="442"/>
                  <a:pt x="343" y="442"/>
                  <a:pt x="341" y="442"/>
                </a:cubicBezTo>
                <a:cubicBezTo>
                  <a:pt x="322" y="442"/>
                  <a:pt x="306" y="457"/>
                  <a:pt x="306" y="476"/>
                </a:cubicBezTo>
                <a:cubicBezTo>
                  <a:pt x="306" y="503"/>
                  <a:pt x="310" y="507"/>
                  <a:pt x="275" y="507"/>
                </a:cubicBezTo>
                <a:cubicBezTo>
                  <a:pt x="250" y="507"/>
                  <a:pt x="241" y="522"/>
                  <a:pt x="241" y="541"/>
                </a:cubicBezTo>
                <a:cubicBezTo>
                  <a:pt x="241" y="569"/>
                  <a:pt x="266" y="567"/>
                  <a:pt x="281" y="567"/>
                </a:cubicBezTo>
                <a:cubicBezTo>
                  <a:pt x="286" y="567"/>
                  <a:pt x="290" y="568"/>
                  <a:pt x="293" y="569"/>
                </a:cubicBezTo>
                <a:lnTo>
                  <a:pt x="293" y="569"/>
                </a:lnTo>
                <a:lnTo>
                  <a:pt x="294" y="569"/>
                </a:lnTo>
                <a:lnTo>
                  <a:pt x="294" y="569"/>
                </a:lnTo>
                <a:lnTo>
                  <a:pt x="295" y="569"/>
                </a:lnTo>
                <a:lnTo>
                  <a:pt x="295" y="570"/>
                </a:lnTo>
                <a:lnTo>
                  <a:pt x="295" y="570"/>
                </a:lnTo>
                <a:lnTo>
                  <a:pt x="296" y="570"/>
                </a:lnTo>
                <a:lnTo>
                  <a:pt x="296" y="570"/>
                </a:lnTo>
                <a:lnTo>
                  <a:pt x="297" y="570"/>
                </a:lnTo>
                <a:lnTo>
                  <a:pt x="297" y="570"/>
                </a:lnTo>
                <a:lnTo>
                  <a:pt x="297" y="571"/>
                </a:lnTo>
                <a:lnTo>
                  <a:pt x="297" y="571"/>
                </a:lnTo>
                <a:lnTo>
                  <a:pt x="298" y="571"/>
                </a:lnTo>
                <a:lnTo>
                  <a:pt x="298" y="571"/>
                </a:lnTo>
                <a:lnTo>
                  <a:pt x="298" y="571"/>
                </a:lnTo>
                <a:lnTo>
                  <a:pt x="299" y="572"/>
                </a:lnTo>
                <a:lnTo>
                  <a:pt x="299" y="572"/>
                </a:lnTo>
                <a:lnTo>
                  <a:pt x="300" y="572"/>
                </a:lnTo>
                <a:lnTo>
                  <a:pt x="300" y="572"/>
                </a:lnTo>
                <a:lnTo>
                  <a:pt x="300" y="572"/>
                </a:lnTo>
                <a:lnTo>
                  <a:pt x="300" y="572"/>
                </a:lnTo>
                <a:lnTo>
                  <a:pt x="300" y="572"/>
                </a:lnTo>
                <a:cubicBezTo>
                  <a:pt x="301" y="573"/>
                  <a:pt x="301" y="573"/>
                  <a:pt x="302" y="573"/>
                </a:cubicBezTo>
                <a:lnTo>
                  <a:pt x="302" y="573"/>
                </a:lnTo>
                <a:lnTo>
                  <a:pt x="302" y="574"/>
                </a:lnTo>
                <a:lnTo>
                  <a:pt x="303" y="574"/>
                </a:lnTo>
                <a:lnTo>
                  <a:pt x="303" y="574"/>
                </a:lnTo>
                <a:lnTo>
                  <a:pt x="303" y="574"/>
                </a:lnTo>
                <a:lnTo>
                  <a:pt x="304" y="575"/>
                </a:lnTo>
                <a:lnTo>
                  <a:pt x="304" y="575"/>
                </a:lnTo>
                <a:lnTo>
                  <a:pt x="304" y="575"/>
                </a:lnTo>
                <a:lnTo>
                  <a:pt x="305" y="576"/>
                </a:lnTo>
                <a:cubicBezTo>
                  <a:pt x="305" y="576"/>
                  <a:pt x="305" y="576"/>
                  <a:pt x="306" y="577"/>
                </a:cubicBezTo>
                <a:lnTo>
                  <a:pt x="306" y="577"/>
                </a:lnTo>
                <a:lnTo>
                  <a:pt x="306" y="577"/>
                </a:lnTo>
                <a:lnTo>
                  <a:pt x="306" y="577"/>
                </a:lnTo>
                <a:lnTo>
                  <a:pt x="307" y="578"/>
                </a:lnTo>
                <a:lnTo>
                  <a:pt x="307" y="578"/>
                </a:lnTo>
                <a:lnTo>
                  <a:pt x="308" y="579"/>
                </a:lnTo>
                <a:lnTo>
                  <a:pt x="308" y="579"/>
                </a:lnTo>
                <a:lnTo>
                  <a:pt x="308" y="579"/>
                </a:lnTo>
                <a:lnTo>
                  <a:pt x="308" y="579"/>
                </a:lnTo>
                <a:lnTo>
                  <a:pt x="308" y="579"/>
                </a:lnTo>
                <a:lnTo>
                  <a:pt x="309" y="580"/>
                </a:lnTo>
                <a:lnTo>
                  <a:pt x="309" y="580"/>
                </a:lnTo>
                <a:lnTo>
                  <a:pt x="309" y="581"/>
                </a:lnTo>
                <a:lnTo>
                  <a:pt x="310" y="581"/>
                </a:lnTo>
                <a:lnTo>
                  <a:pt x="310" y="581"/>
                </a:lnTo>
                <a:lnTo>
                  <a:pt x="310" y="581"/>
                </a:lnTo>
                <a:lnTo>
                  <a:pt x="310" y="582"/>
                </a:lnTo>
                <a:lnTo>
                  <a:pt x="310" y="582"/>
                </a:lnTo>
                <a:lnTo>
                  <a:pt x="311" y="582"/>
                </a:lnTo>
                <a:lnTo>
                  <a:pt x="311" y="583"/>
                </a:lnTo>
                <a:lnTo>
                  <a:pt x="311" y="583"/>
                </a:lnTo>
                <a:lnTo>
                  <a:pt x="311" y="583"/>
                </a:lnTo>
                <a:lnTo>
                  <a:pt x="311" y="584"/>
                </a:lnTo>
                <a:lnTo>
                  <a:pt x="312" y="584"/>
                </a:lnTo>
                <a:lnTo>
                  <a:pt x="312" y="584"/>
                </a:lnTo>
                <a:lnTo>
                  <a:pt x="312" y="585"/>
                </a:lnTo>
                <a:lnTo>
                  <a:pt x="312" y="585"/>
                </a:lnTo>
                <a:lnTo>
                  <a:pt x="313" y="585"/>
                </a:lnTo>
                <a:lnTo>
                  <a:pt x="313" y="586"/>
                </a:lnTo>
                <a:lnTo>
                  <a:pt x="313" y="587"/>
                </a:lnTo>
                <a:lnTo>
                  <a:pt x="313" y="587"/>
                </a:lnTo>
                <a:lnTo>
                  <a:pt x="314" y="588"/>
                </a:lnTo>
                <a:lnTo>
                  <a:pt x="314" y="588"/>
                </a:lnTo>
                <a:lnTo>
                  <a:pt x="314" y="589"/>
                </a:lnTo>
                <a:lnTo>
                  <a:pt x="314" y="589"/>
                </a:lnTo>
                <a:lnTo>
                  <a:pt x="314" y="589"/>
                </a:lnTo>
                <a:lnTo>
                  <a:pt x="315" y="590"/>
                </a:lnTo>
                <a:lnTo>
                  <a:pt x="315" y="590"/>
                </a:lnTo>
                <a:lnTo>
                  <a:pt x="315" y="590"/>
                </a:lnTo>
                <a:lnTo>
                  <a:pt x="315" y="591"/>
                </a:lnTo>
                <a:lnTo>
                  <a:pt x="315" y="592"/>
                </a:lnTo>
                <a:lnTo>
                  <a:pt x="315" y="592"/>
                </a:lnTo>
                <a:lnTo>
                  <a:pt x="315" y="592"/>
                </a:lnTo>
                <a:lnTo>
                  <a:pt x="316" y="593"/>
                </a:lnTo>
                <a:lnTo>
                  <a:pt x="316" y="593"/>
                </a:lnTo>
                <a:lnTo>
                  <a:pt x="316" y="594"/>
                </a:lnTo>
                <a:lnTo>
                  <a:pt x="316" y="594"/>
                </a:lnTo>
                <a:lnTo>
                  <a:pt x="316" y="594"/>
                </a:lnTo>
                <a:lnTo>
                  <a:pt x="316" y="594"/>
                </a:lnTo>
                <a:lnTo>
                  <a:pt x="316" y="595"/>
                </a:lnTo>
                <a:lnTo>
                  <a:pt x="316" y="595"/>
                </a:lnTo>
                <a:lnTo>
                  <a:pt x="316" y="595"/>
                </a:lnTo>
                <a:lnTo>
                  <a:pt x="316" y="596"/>
                </a:lnTo>
                <a:lnTo>
                  <a:pt x="316" y="596"/>
                </a:lnTo>
                <a:lnTo>
                  <a:pt x="316" y="596"/>
                </a:lnTo>
                <a:lnTo>
                  <a:pt x="317" y="597"/>
                </a:lnTo>
                <a:lnTo>
                  <a:pt x="317" y="597"/>
                </a:lnTo>
                <a:lnTo>
                  <a:pt x="317" y="598"/>
                </a:lnTo>
                <a:lnTo>
                  <a:pt x="317" y="598"/>
                </a:lnTo>
                <a:lnTo>
                  <a:pt x="317" y="599"/>
                </a:lnTo>
                <a:lnTo>
                  <a:pt x="317" y="599"/>
                </a:lnTo>
                <a:lnTo>
                  <a:pt x="317" y="600"/>
                </a:lnTo>
                <a:lnTo>
                  <a:pt x="317" y="600"/>
                </a:lnTo>
                <a:lnTo>
                  <a:pt x="317" y="600"/>
                </a:lnTo>
                <a:lnTo>
                  <a:pt x="317" y="601"/>
                </a:lnTo>
                <a:lnTo>
                  <a:pt x="317" y="601"/>
                </a:lnTo>
                <a:lnTo>
                  <a:pt x="317" y="601"/>
                </a:lnTo>
                <a:lnTo>
                  <a:pt x="317" y="603"/>
                </a:lnTo>
                <a:lnTo>
                  <a:pt x="317" y="604"/>
                </a:lnTo>
                <a:lnTo>
                  <a:pt x="317" y="604"/>
                </a:lnTo>
                <a:lnTo>
                  <a:pt x="317" y="604"/>
                </a:lnTo>
                <a:lnTo>
                  <a:pt x="317" y="605"/>
                </a:lnTo>
                <a:lnTo>
                  <a:pt x="317" y="605"/>
                </a:lnTo>
                <a:lnTo>
                  <a:pt x="317" y="605"/>
                </a:lnTo>
                <a:lnTo>
                  <a:pt x="317" y="606"/>
                </a:lnTo>
                <a:lnTo>
                  <a:pt x="317" y="606"/>
                </a:lnTo>
                <a:cubicBezTo>
                  <a:pt x="317" y="607"/>
                  <a:pt x="317" y="607"/>
                  <a:pt x="317" y="608"/>
                </a:cubicBezTo>
                <a:lnTo>
                  <a:pt x="317" y="608"/>
                </a:lnTo>
                <a:lnTo>
                  <a:pt x="317" y="608"/>
                </a:lnTo>
                <a:lnTo>
                  <a:pt x="316" y="609"/>
                </a:lnTo>
                <a:lnTo>
                  <a:pt x="316" y="609"/>
                </a:lnTo>
                <a:lnTo>
                  <a:pt x="316" y="609"/>
                </a:lnTo>
                <a:cubicBezTo>
                  <a:pt x="316" y="609"/>
                  <a:pt x="316" y="610"/>
                  <a:pt x="316" y="611"/>
                </a:cubicBezTo>
                <a:lnTo>
                  <a:pt x="316" y="611"/>
                </a:lnTo>
                <a:lnTo>
                  <a:pt x="316" y="611"/>
                </a:lnTo>
                <a:lnTo>
                  <a:pt x="316" y="611"/>
                </a:lnTo>
                <a:lnTo>
                  <a:pt x="316" y="612"/>
                </a:lnTo>
                <a:lnTo>
                  <a:pt x="316" y="612"/>
                </a:lnTo>
                <a:lnTo>
                  <a:pt x="316" y="612"/>
                </a:lnTo>
                <a:cubicBezTo>
                  <a:pt x="315" y="613"/>
                  <a:pt x="315" y="613"/>
                  <a:pt x="315" y="614"/>
                </a:cubicBezTo>
                <a:lnTo>
                  <a:pt x="315" y="614"/>
                </a:lnTo>
                <a:lnTo>
                  <a:pt x="315" y="615"/>
                </a:lnTo>
                <a:lnTo>
                  <a:pt x="315" y="615"/>
                </a:lnTo>
                <a:lnTo>
                  <a:pt x="315" y="616"/>
                </a:lnTo>
                <a:lnTo>
                  <a:pt x="314" y="616"/>
                </a:lnTo>
                <a:lnTo>
                  <a:pt x="314" y="616"/>
                </a:lnTo>
                <a:lnTo>
                  <a:pt x="314" y="616"/>
                </a:lnTo>
                <a:lnTo>
                  <a:pt x="314" y="617"/>
                </a:lnTo>
                <a:lnTo>
                  <a:pt x="314" y="617"/>
                </a:lnTo>
                <a:lnTo>
                  <a:pt x="313" y="618"/>
                </a:lnTo>
                <a:lnTo>
                  <a:pt x="313" y="618"/>
                </a:lnTo>
                <a:lnTo>
                  <a:pt x="313" y="619"/>
                </a:lnTo>
                <a:lnTo>
                  <a:pt x="313" y="619"/>
                </a:lnTo>
                <a:lnTo>
                  <a:pt x="313" y="620"/>
                </a:lnTo>
                <a:lnTo>
                  <a:pt x="312" y="620"/>
                </a:lnTo>
                <a:lnTo>
                  <a:pt x="312" y="620"/>
                </a:lnTo>
                <a:lnTo>
                  <a:pt x="312" y="620"/>
                </a:lnTo>
                <a:lnTo>
                  <a:pt x="312" y="621"/>
                </a:lnTo>
                <a:lnTo>
                  <a:pt x="312" y="621"/>
                </a:lnTo>
                <a:lnTo>
                  <a:pt x="311" y="622"/>
                </a:lnTo>
                <a:lnTo>
                  <a:pt x="311" y="622"/>
                </a:lnTo>
                <a:lnTo>
                  <a:pt x="311" y="622"/>
                </a:lnTo>
                <a:cubicBezTo>
                  <a:pt x="311" y="622"/>
                  <a:pt x="311" y="623"/>
                  <a:pt x="310" y="623"/>
                </a:cubicBezTo>
                <a:lnTo>
                  <a:pt x="310" y="623"/>
                </a:lnTo>
                <a:lnTo>
                  <a:pt x="310" y="624"/>
                </a:lnTo>
                <a:lnTo>
                  <a:pt x="310" y="624"/>
                </a:lnTo>
                <a:lnTo>
                  <a:pt x="310" y="624"/>
                </a:lnTo>
                <a:lnTo>
                  <a:pt x="309" y="625"/>
                </a:lnTo>
                <a:lnTo>
                  <a:pt x="309" y="625"/>
                </a:lnTo>
                <a:lnTo>
                  <a:pt x="309" y="625"/>
                </a:lnTo>
                <a:lnTo>
                  <a:pt x="308" y="626"/>
                </a:lnTo>
                <a:lnTo>
                  <a:pt x="308" y="626"/>
                </a:lnTo>
                <a:lnTo>
                  <a:pt x="308" y="626"/>
                </a:lnTo>
                <a:lnTo>
                  <a:pt x="308" y="627"/>
                </a:lnTo>
                <a:lnTo>
                  <a:pt x="307" y="627"/>
                </a:lnTo>
                <a:lnTo>
                  <a:pt x="307" y="627"/>
                </a:lnTo>
                <a:lnTo>
                  <a:pt x="307" y="627"/>
                </a:lnTo>
                <a:lnTo>
                  <a:pt x="306" y="628"/>
                </a:lnTo>
                <a:lnTo>
                  <a:pt x="306" y="628"/>
                </a:lnTo>
                <a:lnTo>
                  <a:pt x="306" y="628"/>
                </a:lnTo>
                <a:lnTo>
                  <a:pt x="306" y="628"/>
                </a:lnTo>
                <a:lnTo>
                  <a:pt x="305" y="629"/>
                </a:lnTo>
                <a:lnTo>
                  <a:pt x="305" y="629"/>
                </a:lnTo>
                <a:lnTo>
                  <a:pt x="305" y="630"/>
                </a:lnTo>
                <a:lnTo>
                  <a:pt x="305" y="630"/>
                </a:lnTo>
                <a:lnTo>
                  <a:pt x="304" y="630"/>
                </a:lnTo>
                <a:lnTo>
                  <a:pt x="304" y="630"/>
                </a:lnTo>
                <a:lnTo>
                  <a:pt x="303" y="631"/>
                </a:lnTo>
                <a:lnTo>
                  <a:pt x="303" y="631"/>
                </a:lnTo>
                <a:lnTo>
                  <a:pt x="303" y="631"/>
                </a:lnTo>
                <a:lnTo>
                  <a:pt x="303" y="631"/>
                </a:lnTo>
                <a:lnTo>
                  <a:pt x="302" y="631"/>
                </a:lnTo>
                <a:lnTo>
                  <a:pt x="302" y="632"/>
                </a:lnTo>
                <a:lnTo>
                  <a:pt x="302" y="632"/>
                </a:lnTo>
                <a:cubicBezTo>
                  <a:pt x="301" y="632"/>
                  <a:pt x="300" y="633"/>
                  <a:pt x="300" y="633"/>
                </a:cubicBezTo>
                <a:lnTo>
                  <a:pt x="300" y="633"/>
                </a:lnTo>
                <a:lnTo>
                  <a:pt x="299" y="634"/>
                </a:lnTo>
                <a:lnTo>
                  <a:pt x="299" y="634"/>
                </a:lnTo>
                <a:lnTo>
                  <a:pt x="298" y="634"/>
                </a:lnTo>
                <a:lnTo>
                  <a:pt x="298" y="634"/>
                </a:lnTo>
                <a:lnTo>
                  <a:pt x="298" y="634"/>
                </a:lnTo>
                <a:lnTo>
                  <a:pt x="297" y="634"/>
                </a:lnTo>
                <a:lnTo>
                  <a:pt x="297" y="635"/>
                </a:lnTo>
                <a:lnTo>
                  <a:pt x="297" y="635"/>
                </a:lnTo>
                <a:lnTo>
                  <a:pt x="296" y="635"/>
                </a:lnTo>
                <a:lnTo>
                  <a:pt x="296" y="635"/>
                </a:lnTo>
                <a:lnTo>
                  <a:pt x="295" y="635"/>
                </a:lnTo>
                <a:lnTo>
                  <a:pt x="295" y="636"/>
                </a:lnTo>
                <a:lnTo>
                  <a:pt x="295" y="636"/>
                </a:lnTo>
                <a:lnTo>
                  <a:pt x="294" y="636"/>
                </a:lnTo>
                <a:lnTo>
                  <a:pt x="294" y="636"/>
                </a:lnTo>
                <a:lnTo>
                  <a:pt x="294" y="636"/>
                </a:lnTo>
                <a:cubicBezTo>
                  <a:pt x="290" y="638"/>
                  <a:pt x="286" y="638"/>
                  <a:pt x="281" y="638"/>
                </a:cubicBezTo>
                <a:cubicBezTo>
                  <a:pt x="280" y="638"/>
                  <a:pt x="279" y="638"/>
                  <a:pt x="278" y="638"/>
                </a:cubicBezTo>
                <a:cubicBezTo>
                  <a:pt x="273" y="638"/>
                  <a:pt x="269" y="636"/>
                  <a:pt x="265" y="634"/>
                </a:cubicBezTo>
                <a:cubicBezTo>
                  <a:pt x="259" y="631"/>
                  <a:pt x="251" y="622"/>
                  <a:pt x="249" y="618"/>
                </a:cubicBezTo>
                <a:cubicBezTo>
                  <a:pt x="247" y="614"/>
                  <a:pt x="246" y="609"/>
                  <a:pt x="246" y="604"/>
                </a:cubicBezTo>
                <a:lnTo>
                  <a:pt x="246" y="603"/>
                </a:lnTo>
                <a:cubicBezTo>
                  <a:pt x="246" y="583"/>
                  <a:pt x="238" y="570"/>
                  <a:pt x="215" y="570"/>
                </a:cubicBezTo>
                <a:cubicBezTo>
                  <a:pt x="196" y="570"/>
                  <a:pt x="181" y="585"/>
                  <a:pt x="181" y="604"/>
                </a:cubicBezTo>
                <a:cubicBezTo>
                  <a:pt x="181" y="623"/>
                  <a:pt x="196" y="638"/>
                  <a:pt x="215" y="638"/>
                </a:cubicBezTo>
                <a:cubicBezTo>
                  <a:pt x="260" y="638"/>
                  <a:pt x="258" y="697"/>
                  <a:pt x="216" y="697"/>
                </a:cubicBezTo>
                <a:lnTo>
                  <a:pt x="215" y="697"/>
                </a:lnTo>
                <a:cubicBezTo>
                  <a:pt x="200" y="697"/>
                  <a:pt x="187" y="707"/>
                  <a:pt x="183" y="720"/>
                </a:cubicBezTo>
                <a:lnTo>
                  <a:pt x="182" y="721"/>
                </a:lnTo>
                <a:lnTo>
                  <a:pt x="182" y="721"/>
                </a:lnTo>
                <a:lnTo>
                  <a:pt x="182" y="722"/>
                </a:lnTo>
                <a:lnTo>
                  <a:pt x="182" y="722"/>
                </a:lnTo>
                <a:lnTo>
                  <a:pt x="182" y="722"/>
                </a:lnTo>
                <a:lnTo>
                  <a:pt x="182" y="722"/>
                </a:lnTo>
                <a:lnTo>
                  <a:pt x="182" y="723"/>
                </a:lnTo>
                <a:lnTo>
                  <a:pt x="182" y="723"/>
                </a:lnTo>
                <a:lnTo>
                  <a:pt x="181" y="724"/>
                </a:lnTo>
                <a:lnTo>
                  <a:pt x="181" y="724"/>
                </a:lnTo>
                <a:lnTo>
                  <a:pt x="181" y="725"/>
                </a:lnTo>
                <a:lnTo>
                  <a:pt x="181" y="725"/>
                </a:lnTo>
                <a:lnTo>
                  <a:pt x="181" y="726"/>
                </a:lnTo>
                <a:lnTo>
                  <a:pt x="181" y="726"/>
                </a:lnTo>
                <a:lnTo>
                  <a:pt x="181" y="726"/>
                </a:lnTo>
                <a:lnTo>
                  <a:pt x="181" y="726"/>
                </a:lnTo>
                <a:lnTo>
                  <a:pt x="181" y="727"/>
                </a:lnTo>
                <a:lnTo>
                  <a:pt x="181" y="727"/>
                </a:lnTo>
                <a:lnTo>
                  <a:pt x="181" y="728"/>
                </a:lnTo>
                <a:lnTo>
                  <a:pt x="181" y="728"/>
                </a:lnTo>
                <a:lnTo>
                  <a:pt x="181" y="729"/>
                </a:lnTo>
                <a:lnTo>
                  <a:pt x="181" y="729"/>
                </a:lnTo>
                <a:lnTo>
                  <a:pt x="181" y="730"/>
                </a:lnTo>
                <a:lnTo>
                  <a:pt x="181" y="730"/>
                </a:lnTo>
                <a:lnTo>
                  <a:pt x="181" y="731"/>
                </a:lnTo>
                <a:lnTo>
                  <a:pt x="181" y="731"/>
                </a:lnTo>
                <a:lnTo>
                  <a:pt x="181" y="732"/>
                </a:lnTo>
                <a:lnTo>
                  <a:pt x="181" y="732"/>
                </a:lnTo>
                <a:lnTo>
                  <a:pt x="181" y="733"/>
                </a:lnTo>
                <a:lnTo>
                  <a:pt x="181" y="733"/>
                </a:lnTo>
                <a:lnTo>
                  <a:pt x="181" y="733"/>
                </a:lnTo>
                <a:lnTo>
                  <a:pt x="181" y="733"/>
                </a:lnTo>
                <a:lnTo>
                  <a:pt x="181" y="734"/>
                </a:lnTo>
                <a:lnTo>
                  <a:pt x="181" y="734"/>
                </a:lnTo>
                <a:lnTo>
                  <a:pt x="181" y="735"/>
                </a:lnTo>
                <a:lnTo>
                  <a:pt x="181" y="735"/>
                </a:lnTo>
                <a:lnTo>
                  <a:pt x="181" y="736"/>
                </a:lnTo>
                <a:lnTo>
                  <a:pt x="181" y="736"/>
                </a:lnTo>
                <a:lnTo>
                  <a:pt x="181" y="737"/>
                </a:lnTo>
                <a:lnTo>
                  <a:pt x="181" y="737"/>
                </a:lnTo>
                <a:lnTo>
                  <a:pt x="181" y="738"/>
                </a:lnTo>
                <a:lnTo>
                  <a:pt x="181" y="738"/>
                </a:lnTo>
                <a:lnTo>
                  <a:pt x="181" y="739"/>
                </a:lnTo>
                <a:lnTo>
                  <a:pt x="181" y="739"/>
                </a:lnTo>
                <a:lnTo>
                  <a:pt x="181" y="739"/>
                </a:lnTo>
                <a:lnTo>
                  <a:pt x="181" y="739"/>
                </a:lnTo>
                <a:lnTo>
                  <a:pt x="182" y="740"/>
                </a:lnTo>
                <a:lnTo>
                  <a:pt x="182" y="740"/>
                </a:lnTo>
                <a:lnTo>
                  <a:pt x="182" y="741"/>
                </a:lnTo>
                <a:lnTo>
                  <a:pt x="182" y="741"/>
                </a:lnTo>
                <a:lnTo>
                  <a:pt x="182" y="742"/>
                </a:lnTo>
                <a:lnTo>
                  <a:pt x="182" y="742"/>
                </a:lnTo>
                <a:lnTo>
                  <a:pt x="182" y="743"/>
                </a:lnTo>
                <a:lnTo>
                  <a:pt x="182" y="743"/>
                </a:lnTo>
                <a:lnTo>
                  <a:pt x="183" y="743"/>
                </a:lnTo>
                <a:cubicBezTo>
                  <a:pt x="187" y="757"/>
                  <a:pt x="200" y="766"/>
                  <a:pt x="215" y="766"/>
                </a:cubicBezTo>
                <a:lnTo>
                  <a:pt x="216" y="766"/>
                </a:lnTo>
                <a:cubicBezTo>
                  <a:pt x="258" y="766"/>
                  <a:pt x="261" y="827"/>
                  <a:pt x="216" y="827"/>
                </a:cubicBezTo>
                <a:lnTo>
                  <a:pt x="214" y="827"/>
                </a:lnTo>
                <a:cubicBezTo>
                  <a:pt x="197" y="827"/>
                  <a:pt x="183" y="840"/>
                  <a:pt x="181" y="856"/>
                </a:cubicBezTo>
                <a:lnTo>
                  <a:pt x="181" y="857"/>
                </a:lnTo>
                <a:lnTo>
                  <a:pt x="181" y="857"/>
                </a:lnTo>
                <a:lnTo>
                  <a:pt x="181" y="858"/>
                </a:lnTo>
                <a:lnTo>
                  <a:pt x="181" y="858"/>
                </a:lnTo>
                <a:lnTo>
                  <a:pt x="181" y="858"/>
                </a:lnTo>
                <a:lnTo>
                  <a:pt x="181" y="859"/>
                </a:lnTo>
                <a:lnTo>
                  <a:pt x="181" y="859"/>
                </a:lnTo>
                <a:lnTo>
                  <a:pt x="181" y="859"/>
                </a:lnTo>
                <a:lnTo>
                  <a:pt x="181" y="860"/>
                </a:lnTo>
                <a:lnTo>
                  <a:pt x="181" y="860"/>
                </a:lnTo>
                <a:lnTo>
                  <a:pt x="181" y="861"/>
                </a:lnTo>
                <a:lnTo>
                  <a:pt x="181" y="861"/>
                </a:lnTo>
                <a:lnTo>
                  <a:pt x="181" y="862"/>
                </a:lnTo>
                <a:lnTo>
                  <a:pt x="181" y="862"/>
                </a:lnTo>
                <a:lnTo>
                  <a:pt x="181" y="863"/>
                </a:lnTo>
                <a:lnTo>
                  <a:pt x="181" y="863"/>
                </a:lnTo>
                <a:lnTo>
                  <a:pt x="181" y="864"/>
                </a:lnTo>
                <a:lnTo>
                  <a:pt x="181" y="864"/>
                </a:lnTo>
                <a:lnTo>
                  <a:pt x="181" y="865"/>
                </a:lnTo>
                <a:lnTo>
                  <a:pt x="181" y="865"/>
                </a:lnTo>
                <a:lnTo>
                  <a:pt x="181" y="865"/>
                </a:lnTo>
                <a:lnTo>
                  <a:pt x="181" y="865"/>
                </a:lnTo>
                <a:lnTo>
                  <a:pt x="181" y="866"/>
                </a:lnTo>
                <a:cubicBezTo>
                  <a:pt x="183" y="882"/>
                  <a:pt x="197" y="895"/>
                  <a:pt x="214" y="895"/>
                </a:cubicBezTo>
                <a:lnTo>
                  <a:pt x="216" y="895"/>
                </a:lnTo>
                <a:cubicBezTo>
                  <a:pt x="249" y="895"/>
                  <a:pt x="246" y="899"/>
                  <a:pt x="246" y="926"/>
                </a:cubicBezTo>
                <a:lnTo>
                  <a:pt x="246" y="927"/>
                </a:lnTo>
                <a:lnTo>
                  <a:pt x="246" y="928"/>
                </a:lnTo>
                <a:cubicBezTo>
                  <a:pt x="246" y="954"/>
                  <a:pt x="249" y="958"/>
                  <a:pt x="214" y="958"/>
                </a:cubicBezTo>
                <a:cubicBezTo>
                  <a:pt x="196" y="958"/>
                  <a:pt x="181" y="974"/>
                  <a:pt x="181" y="992"/>
                </a:cubicBezTo>
                <a:cubicBezTo>
                  <a:pt x="181" y="1011"/>
                  <a:pt x="196" y="1026"/>
                  <a:pt x="214" y="1026"/>
                </a:cubicBezTo>
                <a:cubicBezTo>
                  <a:pt x="229" y="1026"/>
                  <a:pt x="242" y="1016"/>
                  <a:pt x="247" y="1003"/>
                </a:cubicBezTo>
                <a:cubicBezTo>
                  <a:pt x="246" y="1000"/>
                  <a:pt x="246" y="997"/>
                  <a:pt x="246" y="994"/>
                </a:cubicBezTo>
                <a:cubicBezTo>
                  <a:pt x="246" y="989"/>
                  <a:pt x="247" y="984"/>
                  <a:pt x="248" y="980"/>
                </a:cubicBezTo>
                <a:lnTo>
                  <a:pt x="248" y="980"/>
                </a:lnTo>
                <a:close/>
                <a:moveTo>
                  <a:pt x="757" y="1339"/>
                </a:moveTo>
                <a:cubicBezTo>
                  <a:pt x="750" y="1345"/>
                  <a:pt x="742" y="1348"/>
                  <a:pt x="733" y="1348"/>
                </a:cubicBezTo>
                <a:lnTo>
                  <a:pt x="733" y="1348"/>
                </a:lnTo>
                <a:lnTo>
                  <a:pt x="732" y="1348"/>
                </a:lnTo>
                <a:cubicBezTo>
                  <a:pt x="713" y="1348"/>
                  <a:pt x="697" y="1332"/>
                  <a:pt x="697" y="1313"/>
                </a:cubicBezTo>
                <a:lnTo>
                  <a:pt x="697" y="1312"/>
                </a:lnTo>
                <a:lnTo>
                  <a:pt x="697" y="1312"/>
                </a:lnTo>
                <a:cubicBezTo>
                  <a:pt x="697" y="1309"/>
                  <a:pt x="697" y="1306"/>
                  <a:pt x="698" y="1304"/>
                </a:cubicBezTo>
                <a:lnTo>
                  <a:pt x="698" y="1303"/>
                </a:lnTo>
                <a:lnTo>
                  <a:pt x="698" y="1303"/>
                </a:lnTo>
                <a:lnTo>
                  <a:pt x="698" y="1302"/>
                </a:lnTo>
                <a:lnTo>
                  <a:pt x="699" y="1302"/>
                </a:lnTo>
                <a:lnTo>
                  <a:pt x="699" y="1301"/>
                </a:lnTo>
                <a:lnTo>
                  <a:pt x="699" y="1301"/>
                </a:lnTo>
                <a:lnTo>
                  <a:pt x="699" y="1300"/>
                </a:lnTo>
                <a:lnTo>
                  <a:pt x="699" y="1300"/>
                </a:lnTo>
                <a:lnTo>
                  <a:pt x="699" y="1300"/>
                </a:lnTo>
                <a:lnTo>
                  <a:pt x="699" y="1299"/>
                </a:lnTo>
                <a:lnTo>
                  <a:pt x="700" y="1299"/>
                </a:lnTo>
                <a:lnTo>
                  <a:pt x="700" y="1299"/>
                </a:lnTo>
                <a:lnTo>
                  <a:pt x="700" y="1299"/>
                </a:lnTo>
                <a:lnTo>
                  <a:pt x="700" y="1298"/>
                </a:lnTo>
                <a:lnTo>
                  <a:pt x="700" y="1297"/>
                </a:lnTo>
                <a:lnTo>
                  <a:pt x="700" y="1297"/>
                </a:lnTo>
                <a:lnTo>
                  <a:pt x="701" y="1297"/>
                </a:lnTo>
                <a:lnTo>
                  <a:pt x="701" y="1296"/>
                </a:lnTo>
                <a:lnTo>
                  <a:pt x="701" y="1296"/>
                </a:lnTo>
                <a:lnTo>
                  <a:pt x="701" y="1296"/>
                </a:lnTo>
                <a:lnTo>
                  <a:pt x="701" y="1296"/>
                </a:lnTo>
                <a:lnTo>
                  <a:pt x="702" y="1295"/>
                </a:lnTo>
                <a:lnTo>
                  <a:pt x="702" y="1295"/>
                </a:lnTo>
                <a:lnTo>
                  <a:pt x="702" y="1294"/>
                </a:lnTo>
                <a:lnTo>
                  <a:pt x="702" y="1294"/>
                </a:lnTo>
                <a:lnTo>
                  <a:pt x="702" y="1294"/>
                </a:lnTo>
                <a:lnTo>
                  <a:pt x="703" y="1293"/>
                </a:lnTo>
                <a:lnTo>
                  <a:pt x="703" y="1293"/>
                </a:lnTo>
                <a:lnTo>
                  <a:pt x="703" y="1293"/>
                </a:lnTo>
                <a:lnTo>
                  <a:pt x="703" y="1292"/>
                </a:lnTo>
                <a:lnTo>
                  <a:pt x="703" y="1292"/>
                </a:lnTo>
                <a:lnTo>
                  <a:pt x="704" y="1292"/>
                </a:lnTo>
                <a:lnTo>
                  <a:pt x="704" y="1291"/>
                </a:lnTo>
                <a:lnTo>
                  <a:pt x="704" y="1291"/>
                </a:lnTo>
                <a:lnTo>
                  <a:pt x="704" y="1291"/>
                </a:lnTo>
                <a:lnTo>
                  <a:pt x="705" y="1291"/>
                </a:lnTo>
                <a:lnTo>
                  <a:pt x="705" y="1290"/>
                </a:lnTo>
                <a:lnTo>
                  <a:pt x="705" y="1290"/>
                </a:lnTo>
                <a:lnTo>
                  <a:pt x="705" y="1290"/>
                </a:lnTo>
                <a:lnTo>
                  <a:pt x="706" y="1289"/>
                </a:lnTo>
                <a:cubicBezTo>
                  <a:pt x="706" y="1289"/>
                  <a:pt x="707" y="1288"/>
                  <a:pt x="707" y="1287"/>
                </a:cubicBezTo>
                <a:lnTo>
                  <a:pt x="707" y="1287"/>
                </a:lnTo>
                <a:lnTo>
                  <a:pt x="708" y="1287"/>
                </a:lnTo>
                <a:lnTo>
                  <a:pt x="708" y="1287"/>
                </a:lnTo>
                <a:lnTo>
                  <a:pt x="709" y="1286"/>
                </a:lnTo>
                <a:lnTo>
                  <a:pt x="709" y="1286"/>
                </a:lnTo>
                <a:lnTo>
                  <a:pt x="709" y="1286"/>
                </a:lnTo>
                <a:lnTo>
                  <a:pt x="709" y="1285"/>
                </a:lnTo>
                <a:lnTo>
                  <a:pt x="710" y="1285"/>
                </a:lnTo>
                <a:lnTo>
                  <a:pt x="710" y="1285"/>
                </a:lnTo>
                <a:lnTo>
                  <a:pt x="711" y="1285"/>
                </a:lnTo>
                <a:lnTo>
                  <a:pt x="711" y="1285"/>
                </a:lnTo>
                <a:lnTo>
                  <a:pt x="711" y="1284"/>
                </a:lnTo>
                <a:lnTo>
                  <a:pt x="711" y="1284"/>
                </a:lnTo>
                <a:lnTo>
                  <a:pt x="712" y="1284"/>
                </a:lnTo>
                <a:lnTo>
                  <a:pt x="712" y="1284"/>
                </a:lnTo>
                <a:lnTo>
                  <a:pt x="712" y="1283"/>
                </a:lnTo>
                <a:cubicBezTo>
                  <a:pt x="712" y="1283"/>
                  <a:pt x="713" y="1283"/>
                  <a:pt x="713" y="1283"/>
                </a:cubicBezTo>
                <a:lnTo>
                  <a:pt x="713" y="1283"/>
                </a:lnTo>
                <a:lnTo>
                  <a:pt x="714" y="1282"/>
                </a:lnTo>
                <a:lnTo>
                  <a:pt x="714" y="1282"/>
                </a:lnTo>
                <a:lnTo>
                  <a:pt x="714" y="1282"/>
                </a:lnTo>
                <a:lnTo>
                  <a:pt x="715" y="1282"/>
                </a:lnTo>
                <a:lnTo>
                  <a:pt x="715" y="1282"/>
                </a:lnTo>
                <a:lnTo>
                  <a:pt x="715" y="1281"/>
                </a:lnTo>
                <a:lnTo>
                  <a:pt x="716" y="1281"/>
                </a:lnTo>
                <a:lnTo>
                  <a:pt x="716" y="1281"/>
                </a:lnTo>
                <a:lnTo>
                  <a:pt x="716" y="1281"/>
                </a:lnTo>
                <a:lnTo>
                  <a:pt x="717" y="1281"/>
                </a:lnTo>
                <a:lnTo>
                  <a:pt x="717" y="1280"/>
                </a:lnTo>
                <a:lnTo>
                  <a:pt x="719" y="1280"/>
                </a:lnTo>
                <a:lnTo>
                  <a:pt x="719" y="1280"/>
                </a:lnTo>
                <a:lnTo>
                  <a:pt x="719" y="1279"/>
                </a:lnTo>
                <a:lnTo>
                  <a:pt x="720" y="1279"/>
                </a:lnTo>
                <a:lnTo>
                  <a:pt x="720" y="1279"/>
                </a:lnTo>
                <a:lnTo>
                  <a:pt x="720" y="1279"/>
                </a:lnTo>
                <a:lnTo>
                  <a:pt x="721" y="1279"/>
                </a:lnTo>
                <a:lnTo>
                  <a:pt x="721" y="1279"/>
                </a:lnTo>
                <a:lnTo>
                  <a:pt x="721" y="1279"/>
                </a:lnTo>
                <a:lnTo>
                  <a:pt x="722" y="1279"/>
                </a:lnTo>
                <a:lnTo>
                  <a:pt x="722" y="1278"/>
                </a:lnTo>
                <a:lnTo>
                  <a:pt x="723" y="1278"/>
                </a:lnTo>
                <a:lnTo>
                  <a:pt x="723" y="1278"/>
                </a:lnTo>
                <a:lnTo>
                  <a:pt x="724" y="1278"/>
                </a:lnTo>
                <a:lnTo>
                  <a:pt x="724" y="1278"/>
                </a:lnTo>
                <a:lnTo>
                  <a:pt x="724" y="1278"/>
                </a:lnTo>
                <a:lnTo>
                  <a:pt x="725" y="1278"/>
                </a:lnTo>
                <a:lnTo>
                  <a:pt x="725" y="1278"/>
                </a:lnTo>
                <a:lnTo>
                  <a:pt x="725" y="1278"/>
                </a:lnTo>
                <a:lnTo>
                  <a:pt x="726" y="1278"/>
                </a:lnTo>
                <a:lnTo>
                  <a:pt x="726" y="1277"/>
                </a:lnTo>
                <a:lnTo>
                  <a:pt x="727" y="1277"/>
                </a:lnTo>
                <a:lnTo>
                  <a:pt x="727" y="1277"/>
                </a:lnTo>
                <a:lnTo>
                  <a:pt x="727" y="1277"/>
                </a:lnTo>
                <a:lnTo>
                  <a:pt x="728" y="1277"/>
                </a:lnTo>
                <a:lnTo>
                  <a:pt x="728" y="1277"/>
                </a:lnTo>
                <a:lnTo>
                  <a:pt x="729" y="1277"/>
                </a:lnTo>
                <a:lnTo>
                  <a:pt x="729" y="1277"/>
                </a:lnTo>
                <a:lnTo>
                  <a:pt x="730" y="1277"/>
                </a:lnTo>
                <a:lnTo>
                  <a:pt x="730" y="1277"/>
                </a:lnTo>
                <a:lnTo>
                  <a:pt x="730" y="1277"/>
                </a:lnTo>
                <a:lnTo>
                  <a:pt x="731" y="1277"/>
                </a:lnTo>
                <a:lnTo>
                  <a:pt x="731" y="1277"/>
                </a:lnTo>
                <a:lnTo>
                  <a:pt x="732" y="1277"/>
                </a:lnTo>
                <a:lnTo>
                  <a:pt x="732" y="1277"/>
                </a:lnTo>
                <a:lnTo>
                  <a:pt x="733" y="1277"/>
                </a:lnTo>
                <a:lnTo>
                  <a:pt x="733" y="1277"/>
                </a:lnTo>
                <a:lnTo>
                  <a:pt x="734" y="1277"/>
                </a:lnTo>
                <a:lnTo>
                  <a:pt x="734" y="1277"/>
                </a:lnTo>
                <a:lnTo>
                  <a:pt x="734" y="1277"/>
                </a:lnTo>
                <a:lnTo>
                  <a:pt x="735" y="1277"/>
                </a:lnTo>
                <a:lnTo>
                  <a:pt x="735" y="1277"/>
                </a:lnTo>
                <a:lnTo>
                  <a:pt x="735" y="1277"/>
                </a:lnTo>
                <a:lnTo>
                  <a:pt x="736" y="1277"/>
                </a:lnTo>
                <a:lnTo>
                  <a:pt x="736" y="1277"/>
                </a:lnTo>
                <a:lnTo>
                  <a:pt x="737" y="1277"/>
                </a:lnTo>
                <a:lnTo>
                  <a:pt x="737" y="1277"/>
                </a:lnTo>
                <a:lnTo>
                  <a:pt x="737" y="1277"/>
                </a:lnTo>
                <a:lnTo>
                  <a:pt x="738" y="1277"/>
                </a:lnTo>
                <a:lnTo>
                  <a:pt x="738" y="1277"/>
                </a:lnTo>
                <a:lnTo>
                  <a:pt x="739" y="1277"/>
                </a:lnTo>
                <a:lnTo>
                  <a:pt x="739" y="1277"/>
                </a:lnTo>
                <a:lnTo>
                  <a:pt x="739" y="1278"/>
                </a:lnTo>
                <a:lnTo>
                  <a:pt x="740" y="1278"/>
                </a:lnTo>
                <a:lnTo>
                  <a:pt x="740" y="1278"/>
                </a:lnTo>
                <a:lnTo>
                  <a:pt x="741" y="1278"/>
                </a:lnTo>
                <a:lnTo>
                  <a:pt x="741" y="1278"/>
                </a:lnTo>
                <a:lnTo>
                  <a:pt x="741" y="1278"/>
                </a:lnTo>
                <a:lnTo>
                  <a:pt x="742" y="1278"/>
                </a:lnTo>
                <a:lnTo>
                  <a:pt x="742" y="1278"/>
                </a:lnTo>
                <a:lnTo>
                  <a:pt x="742" y="1278"/>
                </a:lnTo>
                <a:lnTo>
                  <a:pt x="742" y="1278"/>
                </a:lnTo>
                <a:lnTo>
                  <a:pt x="743" y="1278"/>
                </a:lnTo>
                <a:lnTo>
                  <a:pt x="743" y="1279"/>
                </a:lnTo>
                <a:lnTo>
                  <a:pt x="744" y="1279"/>
                </a:lnTo>
                <a:lnTo>
                  <a:pt x="744" y="1279"/>
                </a:lnTo>
                <a:lnTo>
                  <a:pt x="744" y="1279"/>
                </a:lnTo>
                <a:lnTo>
                  <a:pt x="745" y="1279"/>
                </a:lnTo>
                <a:lnTo>
                  <a:pt x="745" y="1279"/>
                </a:lnTo>
                <a:lnTo>
                  <a:pt x="746" y="1279"/>
                </a:lnTo>
                <a:lnTo>
                  <a:pt x="746" y="1279"/>
                </a:lnTo>
                <a:lnTo>
                  <a:pt x="746" y="1280"/>
                </a:lnTo>
                <a:lnTo>
                  <a:pt x="747" y="1280"/>
                </a:lnTo>
                <a:lnTo>
                  <a:pt x="747" y="1280"/>
                </a:lnTo>
                <a:lnTo>
                  <a:pt x="747" y="1280"/>
                </a:lnTo>
                <a:lnTo>
                  <a:pt x="747" y="1280"/>
                </a:lnTo>
                <a:lnTo>
                  <a:pt x="748" y="1280"/>
                </a:lnTo>
                <a:lnTo>
                  <a:pt x="748" y="1280"/>
                </a:lnTo>
                <a:lnTo>
                  <a:pt x="748" y="1281"/>
                </a:lnTo>
                <a:lnTo>
                  <a:pt x="749" y="1281"/>
                </a:lnTo>
                <a:lnTo>
                  <a:pt x="749" y="1281"/>
                </a:lnTo>
                <a:lnTo>
                  <a:pt x="750" y="1281"/>
                </a:lnTo>
                <a:lnTo>
                  <a:pt x="750" y="1281"/>
                </a:lnTo>
                <a:lnTo>
                  <a:pt x="750" y="1282"/>
                </a:lnTo>
                <a:lnTo>
                  <a:pt x="750" y="1282"/>
                </a:lnTo>
                <a:lnTo>
                  <a:pt x="751" y="1282"/>
                </a:lnTo>
                <a:lnTo>
                  <a:pt x="751" y="1282"/>
                </a:lnTo>
                <a:lnTo>
                  <a:pt x="751" y="1282"/>
                </a:lnTo>
                <a:lnTo>
                  <a:pt x="752" y="1283"/>
                </a:lnTo>
                <a:lnTo>
                  <a:pt x="752" y="1283"/>
                </a:lnTo>
                <a:lnTo>
                  <a:pt x="752" y="1283"/>
                </a:lnTo>
                <a:lnTo>
                  <a:pt x="753" y="1283"/>
                </a:lnTo>
                <a:lnTo>
                  <a:pt x="753" y="1283"/>
                </a:lnTo>
                <a:lnTo>
                  <a:pt x="753" y="1284"/>
                </a:lnTo>
                <a:lnTo>
                  <a:pt x="753" y="1284"/>
                </a:lnTo>
                <a:lnTo>
                  <a:pt x="754" y="1284"/>
                </a:lnTo>
                <a:lnTo>
                  <a:pt x="754" y="1284"/>
                </a:lnTo>
                <a:lnTo>
                  <a:pt x="755" y="1285"/>
                </a:lnTo>
                <a:lnTo>
                  <a:pt x="755" y="1285"/>
                </a:lnTo>
                <a:lnTo>
                  <a:pt x="755" y="1285"/>
                </a:lnTo>
                <a:lnTo>
                  <a:pt x="755" y="1285"/>
                </a:lnTo>
                <a:lnTo>
                  <a:pt x="756" y="1286"/>
                </a:lnTo>
                <a:lnTo>
                  <a:pt x="756" y="1286"/>
                </a:lnTo>
                <a:lnTo>
                  <a:pt x="756" y="1286"/>
                </a:lnTo>
                <a:lnTo>
                  <a:pt x="757" y="1286"/>
                </a:lnTo>
                <a:lnTo>
                  <a:pt x="757" y="1286"/>
                </a:lnTo>
                <a:lnTo>
                  <a:pt x="757" y="1287"/>
                </a:lnTo>
                <a:lnTo>
                  <a:pt x="757" y="1287"/>
                </a:lnTo>
                <a:lnTo>
                  <a:pt x="758" y="1287"/>
                </a:lnTo>
                <a:lnTo>
                  <a:pt x="758" y="1287"/>
                </a:lnTo>
                <a:lnTo>
                  <a:pt x="758" y="1288"/>
                </a:lnTo>
                <a:lnTo>
                  <a:pt x="758" y="1288"/>
                </a:lnTo>
                <a:lnTo>
                  <a:pt x="759" y="1288"/>
                </a:lnTo>
                <a:lnTo>
                  <a:pt x="759" y="1289"/>
                </a:lnTo>
                <a:lnTo>
                  <a:pt x="759" y="1289"/>
                </a:lnTo>
                <a:lnTo>
                  <a:pt x="759" y="1289"/>
                </a:lnTo>
                <a:lnTo>
                  <a:pt x="760" y="1289"/>
                </a:lnTo>
                <a:lnTo>
                  <a:pt x="760" y="1290"/>
                </a:lnTo>
                <a:lnTo>
                  <a:pt x="760" y="1290"/>
                </a:lnTo>
                <a:lnTo>
                  <a:pt x="760" y="1290"/>
                </a:lnTo>
                <a:lnTo>
                  <a:pt x="761" y="1291"/>
                </a:lnTo>
                <a:lnTo>
                  <a:pt x="761" y="1291"/>
                </a:lnTo>
                <a:lnTo>
                  <a:pt x="761" y="1291"/>
                </a:lnTo>
                <a:lnTo>
                  <a:pt x="761" y="1292"/>
                </a:lnTo>
                <a:lnTo>
                  <a:pt x="762" y="1292"/>
                </a:lnTo>
                <a:lnTo>
                  <a:pt x="762" y="1292"/>
                </a:lnTo>
                <a:lnTo>
                  <a:pt x="762" y="1293"/>
                </a:lnTo>
                <a:lnTo>
                  <a:pt x="762" y="1293"/>
                </a:lnTo>
                <a:lnTo>
                  <a:pt x="763" y="1293"/>
                </a:lnTo>
                <a:lnTo>
                  <a:pt x="763" y="1293"/>
                </a:lnTo>
                <a:lnTo>
                  <a:pt x="763" y="1294"/>
                </a:lnTo>
                <a:lnTo>
                  <a:pt x="763" y="1294"/>
                </a:lnTo>
                <a:lnTo>
                  <a:pt x="763" y="1294"/>
                </a:lnTo>
                <a:lnTo>
                  <a:pt x="764" y="1295"/>
                </a:lnTo>
                <a:lnTo>
                  <a:pt x="764" y="1295"/>
                </a:lnTo>
                <a:lnTo>
                  <a:pt x="764" y="1295"/>
                </a:lnTo>
                <a:lnTo>
                  <a:pt x="764" y="1296"/>
                </a:lnTo>
                <a:lnTo>
                  <a:pt x="764" y="1296"/>
                </a:lnTo>
                <a:lnTo>
                  <a:pt x="764" y="1296"/>
                </a:lnTo>
                <a:lnTo>
                  <a:pt x="764" y="1296"/>
                </a:lnTo>
                <a:lnTo>
                  <a:pt x="765" y="1297"/>
                </a:lnTo>
                <a:lnTo>
                  <a:pt x="765" y="1297"/>
                </a:lnTo>
                <a:lnTo>
                  <a:pt x="765" y="1298"/>
                </a:lnTo>
                <a:lnTo>
                  <a:pt x="765" y="1298"/>
                </a:lnTo>
                <a:lnTo>
                  <a:pt x="765" y="1298"/>
                </a:lnTo>
                <a:cubicBezTo>
                  <a:pt x="767" y="1302"/>
                  <a:pt x="768" y="1307"/>
                  <a:pt x="768" y="1312"/>
                </a:cubicBezTo>
                <a:lnTo>
                  <a:pt x="768" y="1312"/>
                </a:lnTo>
                <a:lnTo>
                  <a:pt x="768" y="1312"/>
                </a:lnTo>
                <a:lnTo>
                  <a:pt x="768" y="1312"/>
                </a:lnTo>
                <a:lnTo>
                  <a:pt x="768" y="1313"/>
                </a:lnTo>
                <a:lnTo>
                  <a:pt x="768" y="1313"/>
                </a:lnTo>
                <a:lnTo>
                  <a:pt x="768" y="1314"/>
                </a:lnTo>
                <a:lnTo>
                  <a:pt x="768" y="1314"/>
                </a:lnTo>
                <a:lnTo>
                  <a:pt x="768" y="1314"/>
                </a:lnTo>
                <a:lnTo>
                  <a:pt x="768" y="1315"/>
                </a:lnTo>
                <a:lnTo>
                  <a:pt x="768" y="1315"/>
                </a:lnTo>
                <a:lnTo>
                  <a:pt x="768" y="1315"/>
                </a:lnTo>
                <a:lnTo>
                  <a:pt x="768" y="1315"/>
                </a:lnTo>
                <a:lnTo>
                  <a:pt x="768" y="1316"/>
                </a:lnTo>
                <a:lnTo>
                  <a:pt x="768" y="1316"/>
                </a:lnTo>
                <a:lnTo>
                  <a:pt x="768" y="1316"/>
                </a:lnTo>
                <a:lnTo>
                  <a:pt x="768" y="1317"/>
                </a:lnTo>
                <a:lnTo>
                  <a:pt x="768" y="1317"/>
                </a:lnTo>
                <a:lnTo>
                  <a:pt x="768" y="1317"/>
                </a:lnTo>
                <a:lnTo>
                  <a:pt x="768" y="1318"/>
                </a:lnTo>
                <a:lnTo>
                  <a:pt x="768" y="1318"/>
                </a:lnTo>
                <a:lnTo>
                  <a:pt x="768" y="1318"/>
                </a:lnTo>
                <a:lnTo>
                  <a:pt x="768" y="1318"/>
                </a:lnTo>
                <a:lnTo>
                  <a:pt x="768" y="1319"/>
                </a:lnTo>
                <a:lnTo>
                  <a:pt x="768" y="1319"/>
                </a:lnTo>
                <a:lnTo>
                  <a:pt x="768" y="1319"/>
                </a:lnTo>
                <a:lnTo>
                  <a:pt x="768" y="1320"/>
                </a:lnTo>
                <a:lnTo>
                  <a:pt x="768" y="1320"/>
                </a:lnTo>
                <a:lnTo>
                  <a:pt x="768" y="1320"/>
                </a:lnTo>
                <a:lnTo>
                  <a:pt x="767" y="1321"/>
                </a:lnTo>
                <a:lnTo>
                  <a:pt x="767" y="1321"/>
                </a:lnTo>
                <a:lnTo>
                  <a:pt x="767" y="1321"/>
                </a:lnTo>
                <a:lnTo>
                  <a:pt x="767" y="1322"/>
                </a:lnTo>
                <a:lnTo>
                  <a:pt x="767" y="1322"/>
                </a:lnTo>
                <a:lnTo>
                  <a:pt x="767" y="1322"/>
                </a:lnTo>
                <a:lnTo>
                  <a:pt x="767" y="1323"/>
                </a:lnTo>
                <a:lnTo>
                  <a:pt x="767" y="1323"/>
                </a:lnTo>
                <a:lnTo>
                  <a:pt x="767" y="1323"/>
                </a:lnTo>
                <a:lnTo>
                  <a:pt x="767" y="1323"/>
                </a:lnTo>
                <a:lnTo>
                  <a:pt x="767" y="1323"/>
                </a:lnTo>
                <a:lnTo>
                  <a:pt x="767" y="1324"/>
                </a:lnTo>
                <a:lnTo>
                  <a:pt x="766" y="1324"/>
                </a:lnTo>
                <a:lnTo>
                  <a:pt x="766" y="1325"/>
                </a:lnTo>
                <a:lnTo>
                  <a:pt x="766" y="1325"/>
                </a:lnTo>
                <a:lnTo>
                  <a:pt x="766" y="1325"/>
                </a:lnTo>
                <a:lnTo>
                  <a:pt x="766" y="1326"/>
                </a:lnTo>
                <a:lnTo>
                  <a:pt x="766" y="1326"/>
                </a:lnTo>
                <a:lnTo>
                  <a:pt x="766" y="1326"/>
                </a:lnTo>
                <a:lnTo>
                  <a:pt x="766" y="1327"/>
                </a:lnTo>
                <a:cubicBezTo>
                  <a:pt x="764" y="1331"/>
                  <a:pt x="761" y="1336"/>
                  <a:pt x="757" y="1339"/>
                </a:cubicBezTo>
                <a:lnTo>
                  <a:pt x="757" y="1339"/>
                </a:lnTo>
                <a:close/>
                <a:moveTo>
                  <a:pt x="825" y="1312"/>
                </a:moveTo>
                <a:lnTo>
                  <a:pt x="825" y="1312"/>
                </a:lnTo>
                <a:lnTo>
                  <a:pt x="825" y="1313"/>
                </a:lnTo>
                <a:cubicBezTo>
                  <a:pt x="825" y="1332"/>
                  <a:pt x="841" y="1348"/>
                  <a:pt x="860" y="1348"/>
                </a:cubicBezTo>
                <a:lnTo>
                  <a:pt x="860" y="1348"/>
                </a:lnTo>
                <a:lnTo>
                  <a:pt x="861" y="1348"/>
                </a:lnTo>
                <a:cubicBezTo>
                  <a:pt x="875" y="1348"/>
                  <a:pt x="887" y="1340"/>
                  <a:pt x="893" y="1328"/>
                </a:cubicBezTo>
                <a:lnTo>
                  <a:pt x="893" y="1328"/>
                </a:lnTo>
                <a:cubicBezTo>
                  <a:pt x="895" y="1323"/>
                  <a:pt x="896" y="1318"/>
                  <a:pt x="896" y="1313"/>
                </a:cubicBezTo>
                <a:cubicBezTo>
                  <a:pt x="896" y="1310"/>
                  <a:pt x="896" y="1308"/>
                  <a:pt x="895" y="1306"/>
                </a:cubicBezTo>
                <a:lnTo>
                  <a:pt x="895" y="1305"/>
                </a:lnTo>
                <a:lnTo>
                  <a:pt x="895" y="1305"/>
                </a:lnTo>
                <a:cubicBezTo>
                  <a:pt x="895" y="1304"/>
                  <a:pt x="895" y="1303"/>
                  <a:pt x="894" y="1302"/>
                </a:cubicBezTo>
                <a:lnTo>
                  <a:pt x="894" y="1301"/>
                </a:lnTo>
                <a:lnTo>
                  <a:pt x="894" y="1301"/>
                </a:lnTo>
                <a:cubicBezTo>
                  <a:pt x="894" y="1300"/>
                  <a:pt x="893" y="1299"/>
                  <a:pt x="893" y="1298"/>
                </a:cubicBezTo>
                <a:lnTo>
                  <a:pt x="893" y="1298"/>
                </a:lnTo>
                <a:lnTo>
                  <a:pt x="893" y="1298"/>
                </a:lnTo>
                <a:lnTo>
                  <a:pt x="893" y="1298"/>
                </a:lnTo>
                <a:lnTo>
                  <a:pt x="892" y="1297"/>
                </a:lnTo>
                <a:lnTo>
                  <a:pt x="892" y="1296"/>
                </a:lnTo>
                <a:lnTo>
                  <a:pt x="892" y="1296"/>
                </a:lnTo>
                <a:lnTo>
                  <a:pt x="892" y="1296"/>
                </a:lnTo>
                <a:lnTo>
                  <a:pt x="892" y="1296"/>
                </a:lnTo>
                <a:lnTo>
                  <a:pt x="891" y="1295"/>
                </a:lnTo>
                <a:lnTo>
                  <a:pt x="891" y="1295"/>
                </a:lnTo>
                <a:lnTo>
                  <a:pt x="891" y="1294"/>
                </a:lnTo>
                <a:lnTo>
                  <a:pt x="891" y="1294"/>
                </a:lnTo>
                <a:lnTo>
                  <a:pt x="891" y="1294"/>
                </a:lnTo>
                <a:lnTo>
                  <a:pt x="890" y="1293"/>
                </a:lnTo>
                <a:lnTo>
                  <a:pt x="890" y="1293"/>
                </a:lnTo>
                <a:lnTo>
                  <a:pt x="890" y="1293"/>
                </a:lnTo>
                <a:lnTo>
                  <a:pt x="890" y="1292"/>
                </a:lnTo>
                <a:lnTo>
                  <a:pt x="890" y="1292"/>
                </a:lnTo>
                <a:lnTo>
                  <a:pt x="889" y="1291"/>
                </a:lnTo>
                <a:lnTo>
                  <a:pt x="888" y="1291"/>
                </a:lnTo>
                <a:lnTo>
                  <a:pt x="888" y="1291"/>
                </a:lnTo>
                <a:lnTo>
                  <a:pt x="888" y="1290"/>
                </a:lnTo>
                <a:lnTo>
                  <a:pt x="888" y="1290"/>
                </a:lnTo>
                <a:lnTo>
                  <a:pt x="887" y="1289"/>
                </a:lnTo>
                <a:lnTo>
                  <a:pt x="887" y="1289"/>
                </a:lnTo>
                <a:lnTo>
                  <a:pt x="887" y="1289"/>
                </a:lnTo>
                <a:lnTo>
                  <a:pt x="887" y="1289"/>
                </a:lnTo>
                <a:lnTo>
                  <a:pt x="886" y="1288"/>
                </a:lnTo>
                <a:lnTo>
                  <a:pt x="886" y="1288"/>
                </a:lnTo>
                <a:lnTo>
                  <a:pt x="886" y="1288"/>
                </a:lnTo>
                <a:lnTo>
                  <a:pt x="886" y="1287"/>
                </a:lnTo>
                <a:lnTo>
                  <a:pt x="885" y="1287"/>
                </a:lnTo>
                <a:lnTo>
                  <a:pt x="885" y="1287"/>
                </a:lnTo>
                <a:lnTo>
                  <a:pt x="885" y="1287"/>
                </a:lnTo>
                <a:lnTo>
                  <a:pt x="884" y="1286"/>
                </a:lnTo>
                <a:lnTo>
                  <a:pt x="884" y="1286"/>
                </a:lnTo>
                <a:lnTo>
                  <a:pt x="884" y="1286"/>
                </a:lnTo>
                <a:lnTo>
                  <a:pt x="884" y="1286"/>
                </a:lnTo>
                <a:lnTo>
                  <a:pt x="883" y="1285"/>
                </a:lnTo>
                <a:lnTo>
                  <a:pt x="883" y="1285"/>
                </a:lnTo>
                <a:lnTo>
                  <a:pt x="883" y="1285"/>
                </a:lnTo>
                <a:lnTo>
                  <a:pt x="882" y="1285"/>
                </a:lnTo>
                <a:lnTo>
                  <a:pt x="882" y="1284"/>
                </a:lnTo>
                <a:lnTo>
                  <a:pt x="882" y="1284"/>
                </a:lnTo>
                <a:lnTo>
                  <a:pt x="881" y="1284"/>
                </a:lnTo>
                <a:lnTo>
                  <a:pt x="881" y="1284"/>
                </a:lnTo>
                <a:lnTo>
                  <a:pt x="881" y="1283"/>
                </a:lnTo>
                <a:lnTo>
                  <a:pt x="880" y="1283"/>
                </a:lnTo>
                <a:lnTo>
                  <a:pt x="880" y="1283"/>
                </a:lnTo>
                <a:lnTo>
                  <a:pt x="880" y="1283"/>
                </a:lnTo>
                <a:lnTo>
                  <a:pt x="879" y="1282"/>
                </a:lnTo>
                <a:lnTo>
                  <a:pt x="879" y="1282"/>
                </a:lnTo>
                <a:lnTo>
                  <a:pt x="879" y="1282"/>
                </a:lnTo>
                <a:lnTo>
                  <a:pt x="878" y="1282"/>
                </a:lnTo>
                <a:lnTo>
                  <a:pt x="878" y="1282"/>
                </a:lnTo>
                <a:lnTo>
                  <a:pt x="877" y="1281"/>
                </a:lnTo>
                <a:lnTo>
                  <a:pt x="877" y="1281"/>
                </a:lnTo>
                <a:lnTo>
                  <a:pt x="877" y="1281"/>
                </a:lnTo>
                <a:lnTo>
                  <a:pt x="877" y="1281"/>
                </a:lnTo>
                <a:lnTo>
                  <a:pt x="876" y="1281"/>
                </a:lnTo>
                <a:lnTo>
                  <a:pt x="876" y="1280"/>
                </a:lnTo>
                <a:lnTo>
                  <a:pt x="876" y="1280"/>
                </a:lnTo>
                <a:cubicBezTo>
                  <a:pt x="875" y="1280"/>
                  <a:pt x="874" y="1280"/>
                  <a:pt x="874" y="1279"/>
                </a:cubicBezTo>
                <a:lnTo>
                  <a:pt x="873" y="1279"/>
                </a:lnTo>
                <a:lnTo>
                  <a:pt x="873" y="1279"/>
                </a:lnTo>
                <a:lnTo>
                  <a:pt x="873" y="1279"/>
                </a:lnTo>
                <a:lnTo>
                  <a:pt x="873" y="1279"/>
                </a:lnTo>
                <a:lnTo>
                  <a:pt x="872" y="1279"/>
                </a:lnTo>
                <a:lnTo>
                  <a:pt x="872" y="1279"/>
                </a:lnTo>
                <a:lnTo>
                  <a:pt x="871" y="1279"/>
                </a:lnTo>
                <a:lnTo>
                  <a:pt x="871" y="1279"/>
                </a:lnTo>
                <a:lnTo>
                  <a:pt x="870" y="1278"/>
                </a:lnTo>
                <a:lnTo>
                  <a:pt x="870" y="1278"/>
                </a:lnTo>
                <a:lnTo>
                  <a:pt x="870" y="1278"/>
                </a:lnTo>
                <a:lnTo>
                  <a:pt x="869" y="1278"/>
                </a:lnTo>
                <a:lnTo>
                  <a:pt x="869" y="1278"/>
                </a:lnTo>
                <a:lnTo>
                  <a:pt x="869" y="1278"/>
                </a:lnTo>
                <a:lnTo>
                  <a:pt x="868" y="1278"/>
                </a:lnTo>
                <a:lnTo>
                  <a:pt x="868" y="1278"/>
                </a:lnTo>
                <a:lnTo>
                  <a:pt x="868" y="1278"/>
                </a:lnTo>
                <a:lnTo>
                  <a:pt x="867" y="1278"/>
                </a:lnTo>
                <a:lnTo>
                  <a:pt x="867" y="1277"/>
                </a:lnTo>
                <a:lnTo>
                  <a:pt x="867" y="1277"/>
                </a:lnTo>
                <a:lnTo>
                  <a:pt x="866" y="1277"/>
                </a:lnTo>
                <a:lnTo>
                  <a:pt x="866" y="1277"/>
                </a:lnTo>
                <a:lnTo>
                  <a:pt x="865" y="1277"/>
                </a:lnTo>
                <a:lnTo>
                  <a:pt x="865" y="1277"/>
                </a:lnTo>
                <a:lnTo>
                  <a:pt x="864" y="1277"/>
                </a:lnTo>
                <a:lnTo>
                  <a:pt x="864" y="1277"/>
                </a:lnTo>
                <a:lnTo>
                  <a:pt x="864" y="1277"/>
                </a:lnTo>
                <a:lnTo>
                  <a:pt x="863" y="1277"/>
                </a:lnTo>
                <a:lnTo>
                  <a:pt x="863" y="1277"/>
                </a:lnTo>
                <a:lnTo>
                  <a:pt x="862" y="1277"/>
                </a:lnTo>
                <a:lnTo>
                  <a:pt x="862" y="1277"/>
                </a:lnTo>
                <a:lnTo>
                  <a:pt x="861" y="1277"/>
                </a:lnTo>
                <a:lnTo>
                  <a:pt x="861" y="1277"/>
                </a:lnTo>
                <a:lnTo>
                  <a:pt x="860" y="1277"/>
                </a:lnTo>
                <a:lnTo>
                  <a:pt x="859" y="1277"/>
                </a:lnTo>
                <a:lnTo>
                  <a:pt x="859" y="1277"/>
                </a:lnTo>
                <a:lnTo>
                  <a:pt x="858" y="1277"/>
                </a:lnTo>
                <a:lnTo>
                  <a:pt x="858" y="1277"/>
                </a:lnTo>
                <a:lnTo>
                  <a:pt x="858" y="1277"/>
                </a:lnTo>
                <a:lnTo>
                  <a:pt x="857" y="1277"/>
                </a:lnTo>
                <a:lnTo>
                  <a:pt x="857" y="1277"/>
                </a:lnTo>
                <a:lnTo>
                  <a:pt x="857" y="1277"/>
                </a:lnTo>
                <a:lnTo>
                  <a:pt x="856" y="1277"/>
                </a:lnTo>
                <a:lnTo>
                  <a:pt x="856" y="1277"/>
                </a:lnTo>
                <a:lnTo>
                  <a:pt x="855" y="1277"/>
                </a:lnTo>
                <a:lnTo>
                  <a:pt x="855" y="1277"/>
                </a:lnTo>
                <a:lnTo>
                  <a:pt x="854" y="1277"/>
                </a:lnTo>
                <a:lnTo>
                  <a:pt x="854" y="1277"/>
                </a:lnTo>
                <a:lnTo>
                  <a:pt x="854" y="1278"/>
                </a:lnTo>
                <a:lnTo>
                  <a:pt x="853" y="1278"/>
                </a:lnTo>
                <a:lnTo>
                  <a:pt x="853" y="1278"/>
                </a:lnTo>
                <a:lnTo>
                  <a:pt x="852" y="1278"/>
                </a:lnTo>
                <a:lnTo>
                  <a:pt x="852" y="1278"/>
                </a:lnTo>
                <a:lnTo>
                  <a:pt x="851" y="1278"/>
                </a:lnTo>
                <a:lnTo>
                  <a:pt x="851" y="1278"/>
                </a:lnTo>
                <a:lnTo>
                  <a:pt x="851" y="1278"/>
                </a:lnTo>
                <a:lnTo>
                  <a:pt x="851" y="1278"/>
                </a:lnTo>
                <a:lnTo>
                  <a:pt x="850" y="1278"/>
                </a:lnTo>
                <a:lnTo>
                  <a:pt x="850" y="1279"/>
                </a:lnTo>
                <a:lnTo>
                  <a:pt x="849" y="1279"/>
                </a:lnTo>
                <a:lnTo>
                  <a:pt x="849" y="1279"/>
                </a:lnTo>
                <a:lnTo>
                  <a:pt x="849" y="1279"/>
                </a:lnTo>
                <a:lnTo>
                  <a:pt x="848" y="1279"/>
                </a:lnTo>
                <a:lnTo>
                  <a:pt x="848" y="1279"/>
                </a:lnTo>
                <a:lnTo>
                  <a:pt x="847" y="1279"/>
                </a:lnTo>
                <a:lnTo>
                  <a:pt x="847" y="1279"/>
                </a:lnTo>
                <a:lnTo>
                  <a:pt x="847" y="1280"/>
                </a:lnTo>
                <a:lnTo>
                  <a:pt x="846" y="1280"/>
                </a:lnTo>
                <a:lnTo>
                  <a:pt x="846" y="1280"/>
                </a:lnTo>
                <a:lnTo>
                  <a:pt x="846" y="1280"/>
                </a:lnTo>
                <a:lnTo>
                  <a:pt x="845" y="1280"/>
                </a:lnTo>
                <a:lnTo>
                  <a:pt x="845" y="1280"/>
                </a:lnTo>
                <a:lnTo>
                  <a:pt x="845" y="1281"/>
                </a:lnTo>
                <a:lnTo>
                  <a:pt x="844" y="1281"/>
                </a:lnTo>
                <a:lnTo>
                  <a:pt x="844" y="1281"/>
                </a:lnTo>
                <a:lnTo>
                  <a:pt x="843" y="1281"/>
                </a:lnTo>
                <a:lnTo>
                  <a:pt x="843" y="1281"/>
                </a:lnTo>
                <a:lnTo>
                  <a:pt x="843" y="1282"/>
                </a:lnTo>
                <a:lnTo>
                  <a:pt x="843" y="1282"/>
                </a:lnTo>
                <a:lnTo>
                  <a:pt x="842" y="1282"/>
                </a:lnTo>
                <a:lnTo>
                  <a:pt x="842" y="1282"/>
                </a:lnTo>
                <a:lnTo>
                  <a:pt x="841" y="1282"/>
                </a:lnTo>
                <a:lnTo>
                  <a:pt x="841" y="1283"/>
                </a:lnTo>
                <a:lnTo>
                  <a:pt x="841" y="1283"/>
                </a:lnTo>
                <a:lnTo>
                  <a:pt x="840" y="1283"/>
                </a:lnTo>
                <a:lnTo>
                  <a:pt x="840" y="1283"/>
                </a:lnTo>
                <a:lnTo>
                  <a:pt x="840" y="1284"/>
                </a:lnTo>
                <a:lnTo>
                  <a:pt x="840" y="1284"/>
                </a:lnTo>
                <a:lnTo>
                  <a:pt x="839" y="1284"/>
                </a:lnTo>
                <a:lnTo>
                  <a:pt x="839" y="1284"/>
                </a:lnTo>
                <a:lnTo>
                  <a:pt x="838" y="1285"/>
                </a:lnTo>
                <a:lnTo>
                  <a:pt x="838" y="1285"/>
                </a:lnTo>
                <a:lnTo>
                  <a:pt x="838" y="1285"/>
                </a:lnTo>
                <a:lnTo>
                  <a:pt x="837" y="1285"/>
                </a:lnTo>
                <a:lnTo>
                  <a:pt x="837" y="1286"/>
                </a:lnTo>
                <a:lnTo>
                  <a:pt x="837" y="1286"/>
                </a:lnTo>
                <a:lnTo>
                  <a:pt x="836" y="1286"/>
                </a:lnTo>
                <a:lnTo>
                  <a:pt x="836" y="1286"/>
                </a:lnTo>
                <a:lnTo>
                  <a:pt x="836" y="1287"/>
                </a:lnTo>
                <a:lnTo>
                  <a:pt x="836" y="1287"/>
                </a:lnTo>
                <a:lnTo>
                  <a:pt x="835" y="1287"/>
                </a:lnTo>
                <a:lnTo>
                  <a:pt x="835" y="1288"/>
                </a:lnTo>
                <a:lnTo>
                  <a:pt x="834" y="1288"/>
                </a:lnTo>
                <a:lnTo>
                  <a:pt x="834" y="1288"/>
                </a:lnTo>
                <a:lnTo>
                  <a:pt x="834" y="1289"/>
                </a:lnTo>
                <a:lnTo>
                  <a:pt x="834" y="1289"/>
                </a:lnTo>
                <a:lnTo>
                  <a:pt x="833" y="1289"/>
                </a:lnTo>
                <a:lnTo>
                  <a:pt x="833" y="1289"/>
                </a:lnTo>
                <a:lnTo>
                  <a:pt x="833" y="1290"/>
                </a:lnTo>
                <a:lnTo>
                  <a:pt x="833" y="1290"/>
                </a:lnTo>
                <a:lnTo>
                  <a:pt x="832" y="1290"/>
                </a:lnTo>
                <a:lnTo>
                  <a:pt x="832" y="1290"/>
                </a:lnTo>
                <a:cubicBezTo>
                  <a:pt x="832" y="1291"/>
                  <a:pt x="832" y="1292"/>
                  <a:pt x="831" y="1292"/>
                </a:cubicBezTo>
                <a:lnTo>
                  <a:pt x="831" y="1293"/>
                </a:lnTo>
                <a:lnTo>
                  <a:pt x="831" y="1293"/>
                </a:lnTo>
                <a:lnTo>
                  <a:pt x="830" y="1293"/>
                </a:lnTo>
                <a:cubicBezTo>
                  <a:pt x="830" y="1294"/>
                  <a:pt x="830" y="1294"/>
                  <a:pt x="829" y="1295"/>
                </a:cubicBezTo>
                <a:lnTo>
                  <a:pt x="829" y="1296"/>
                </a:lnTo>
                <a:lnTo>
                  <a:pt x="829" y="1296"/>
                </a:lnTo>
                <a:lnTo>
                  <a:pt x="829" y="1296"/>
                </a:lnTo>
                <a:lnTo>
                  <a:pt x="828" y="1296"/>
                </a:lnTo>
                <a:lnTo>
                  <a:pt x="828" y="1297"/>
                </a:lnTo>
                <a:lnTo>
                  <a:pt x="828" y="1298"/>
                </a:lnTo>
                <a:lnTo>
                  <a:pt x="828" y="1298"/>
                </a:lnTo>
                <a:lnTo>
                  <a:pt x="828" y="1298"/>
                </a:lnTo>
                <a:lnTo>
                  <a:pt x="828" y="1298"/>
                </a:lnTo>
                <a:lnTo>
                  <a:pt x="827" y="1300"/>
                </a:lnTo>
                <a:lnTo>
                  <a:pt x="827" y="1300"/>
                </a:lnTo>
                <a:lnTo>
                  <a:pt x="827" y="1300"/>
                </a:lnTo>
                <a:lnTo>
                  <a:pt x="827" y="1301"/>
                </a:lnTo>
                <a:lnTo>
                  <a:pt x="826" y="1301"/>
                </a:lnTo>
                <a:lnTo>
                  <a:pt x="826" y="1302"/>
                </a:lnTo>
                <a:lnTo>
                  <a:pt x="826" y="1302"/>
                </a:lnTo>
                <a:lnTo>
                  <a:pt x="826" y="1303"/>
                </a:lnTo>
                <a:lnTo>
                  <a:pt x="826" y="1303"/>
                </a:lnTo>
                <a:cubicBezTo>
                  <a:pt x="825" y="1306"/>
                  <a:pt x="825" y="1309"/>
                  <a:pt x="825" y="1312"/>
                </a:cubicBezTo>
                <a:close/>
                <a:moveTo>
                  <a:pt x="1319" y="769"/>
                </a:moveTo>
                <a:lnTo>
                  <a:pt x="1319" y="769"/>
                </a:lnTo>
                <a:cubicBezTo>
                  <a:pt x="1313" y="769"/>
                  <a:pt x="1308" y="768"/>
                  <a:pt x="1303" y="766"/>
                </a:cubicBezTo>
                <a:lnTo>
                  <a:pt x="1302" y="765"/>
                </a:lnTo>
                <a:lnTo>
                  <a:pt x="1302" y="765"/>
                </a:lnTo>
                <a:lnTo>
                  <a:pt x="1302" y="765"/>
                </a:lnTo>
                <a:lnTo>
                  <a:pt x="1302" y="765"/>
                </a:lnTo>
                <a:lnTo>
                  <a:pt x="1301" y="764"/>
                </a:lnTo>
                <a:lnTo>
                  <a:pt x="1301" y="764"/>
                </a:lnTo>
                <a:lnTo>
                  <a:pt x="1300" y="764"/>
                </a:lnTo>
                <a:lnTo>
                  <a:pt x="1300" y="764"/>
                </a:lnTo>
                <a:lnTo>
                  <a:pt x="1300" y="764"/>
                </a:lnTo>
                <a:lnTo>
                  <a:pt x="1299" y="763"/>
                </a:lnTo>
                <a:lnTo>
                  <a:pt x="1299" y="763"/>
                </a:lnTo>
                <a:lnTo>
                  <a:pt x="1299" y="763"/>
                </a:lnTo>
                <a:lnTo>
                  <a:pt x="1299" y="763"/>
                </a:lnTo>
                <a:lnTo>
                  <a:pt x="1298" y="763"/>
                </a:lnTo>
                <a:lnTo>
                  <a:pt x="1298" y="762"/>
                </a:lnTo>
                <a:lnTo>
                  <a:pt x="1298" y="762"/>
                </a:lnTo>
                <a:lnTo>
                  <a:pt x="1297" y="762"/>
                </a:lnTo>
                <a:lnTo>
                  <a:pt x="1297" y="762"/>
                </a:lnTo>
                <a:lnTo>
                  <a:pt x="1297" y="762"/>
                </a:lnTo>
                <a:lnTo>
                  <a:pt x="1297" y="761"/>
                </a:lnTo>
                <a:lnTo>
                  <a:pt x="1296" y="761"/>
                </a:lnTo>
                <a:lnTo>
                  <a:pt x="1296" y="761"/>
                </a:lnTo>
                <a:lnTo>
                  <a:pt x="1296" y="761"/>
                </a:lnTo>
                <a:lnTo>
                  <a:pt x="1295" y="760"/>
                </a:lnTo>
                <a:lnTo>
                  <a:pt x="1295" y="760"/>
                </a:lnTo>
                <a:lnTo>
                  <a:pt x="1295" y="760"/>
                </a:lnTo>
                <a:lnTo>
                  <a:pt x="1295" y="760"/>
                </a:lnTo>
                <a:lnTo>
                  <a:pt x="1295" y="760"/>
                </a:lnTo>
                <a:lnTo>
                  <a:pt x="1294" y="759"/>
                </a:lnTo>
                <a:lnTo>
                  <a:pt x="1294" y="759"/>
                </a:lnTo>
                <a:lnTo>
                  <a:pt x="1294" y="759"/>
                </a:lnTo>
                <a:lnTo>
                  <a:pt x="1293" y="759"/>
                </a:lnTo>
                <a:lnTo>
                  <a:pt x="1293" y="758"/>
                </a:lnTo>
                <a:lnTo>
                  <a:pt x="1293" y="758"/>
                </a:lnTo>
                <a:lnTo>
                  <a:pt x="1293" y="758"/>
                </a:lnTo>
                <a:lnTo>
                  <a:pt x="1292" y="757"/>
                </a:lnTo>
                <a:lnTo>
                  <a:pt x="1292" y="757"/>
                </a:lnTo>
                <a:lnTo>
                  <a:pt x="1292" y="757"/>
                </a:lnTo>
                <a:lnTo>
                  <a:pt x="1292" y="757"/>
                </a:lnTo>
                <a:lnTo>
                  <a:pt x="1292" y="757"/>
                </a:lnTo>
                <a:lnTo>
                  <a:pt x="1291" y="756"/>
                </a:lnTo>
                <a:lnTo>
                  <a:pt x="1291" y="756"/>
                </a:lnTo>
                <a:lnTo>
                  <a:pt x="1291" y="756"/>
                </a:lnTo>
                <a:lnTo>
                  <a:pt x="1291" y="755"/>
                </a:lnTo>
                <a:lnTo>
                  <a:pt x="1290" y="755"/>
                </a:lnTo>
                <a:lnTo>
                  <a:pt x="1290" y="755"/>
                </a:lnTo>
                <a:lnTo>
                  <a:pt x="1290" y="755"/>
                </a:lnTo>
                <a:lnTo>
                  <a:pt x="1290" y="754"/>
                </a:lnTo>
                <a:lnTo>
                  <a:pt x="1290" y="754"/>
                </a:lnTo>
                <a:lnTo>
                  <a:pt x="1289" y="753"/>
                </a:lnTo>
                <a:lnTo>
                  <a:pt x="1289" y="753"/>
                </a:lnTo>
                <a:lnTo>
                  <a:pt x="1289" y="753"/>
                </a:lnTo>
                <a:lnTo>
                  <a:pt x="1289" y="753"/>
                </a:lnTo>
                <a:lnTo>
                  <a:pt x="1288" y="752"/>
                </a:lnTo>
                <a:lnTo>
                  <a:pt x="1288" y="752"/>
                </a:lnTo>
                <a:lnTo>
                  <a:pt x="1288" y="752"/>
                </a:lnTo>
                <a:lnTo>
                  <a:pt x="1288" y="751"/>
                </a:lnTo>
                <a:lnTo>
                  <a:pt x="1288" y="751"/>
                </a:lnTo>
                <a:lnTo>
                  <a:pt x="1287" y="750"/>
                </a:lnTo>
                <a:lnTo>
                  <a:pt x="1287" y="750"/>
                </a:lnTo>
                <a:lnTo>
                  <a:pt x="1287" y="750"/>
                </a:lnTo>
                <a:lnTo>
                  <a:pt x="1287" y="750"/>
                </a:lnTo>
                <a:lnTo>
                  <a:pt x="1287" y="749"/>
                </a:lnTo>
                <a:lnTo>
                  <a:pt x="1286" y="749"/>
                </a:lnTo>
                <a:lnTo>
                  <a:pt x="1286" y="749"/>
                </a:lnTo>
                <a:lnTo>
                  <a:pt x="1286" y="748"/>
                </a:lnTo>
                <a:lnTo>
                  <a:pt x="1286" y="748"/>
                </a:lnTo>
                <a:lnTo>
                  <a:pt x="1286" y="747"/>
                </a:lnTo>
                <a:lnTo>
                  <a:pt x="1286" y="747"/>
                </a:lnTo>
                <a:lnTo>
                  <a:pt x="1286" y="747"/>
                </a:lnTo>
                <a:lnTo>
                  <a:pt x="1285" y="746"/>
                </a:lnTo>
                <a:lnTo>
                  <a:pt x="1285" y="746"/>
                </a:lnTo>
                <a:lnTo>
                  <a:pt x="1285" y="746"/>
                </a:lnTo>
                <a:lnTo>
                  <a:pt x="1285" y="746"/>
                </a:lnTo>
                <a:lnTo>
                  <a:pt x="1285" y="745"/>
                </a:lnTo>
                <a:lnTo>
                  <a:pt x="1285" y="745"/>
                </a:lnTo>
                <a:lnTo>
                  <a:pt x="1285" y="745"/>
                </a:lnTo>
                <a:lnTo>
                  <a:pt x="1285" y="744"/>
                </a:lnTo>
                <a:lnTo>
                  <a:pt x="1285" y="744"/>
                </a:lnTo>
                <a:lnTo>
                  <a:pt x="1284" y="744"/>
                </a:lnTo>
                <a:lnTo>
                  <a:pt x="1284" y="743"/>
                </a:lnTo>
                <a:lnTo>
                  <a:pt x="1284" y="743"/>
                </a:lnTo>
                <a:lnTo>
                  <a:pt x="1284" y="742"/>
                </a:lnTo>
                <a:lnTo>
                  <a:pt x="1284" y="742"/>
                </a:lnTo>
                <a:lnTo>
                  <a:pt x="1284" y="742"/>
                </a:lnTo>
                <a:lnTo>
                  <a:pt x="1284" y="742"/>
                </a:lnTo>
                <a:lnTo>
                  <a:pt x="1284" y="741"/>
                </a:lnTo>
                <a:lnTo>
                  <a:pt x="1284" y="741"/>
                </a:lnTo>
                <a:lnTo>
                  <a:pt x="1284" y="741"/>
                </a:lnTo>
                <a:lnTo>
                  <a:pt x="1284" y="740"/>
                </a:lnTo>
                <a:lnTo>
                  <a:pt x="1284" y="740"/>
                </a:lnTo>
                <a:lnTo>
                  <a:pt x="1283" y="740"/>
                </a:lnTo>
                <a:lnTo>
                  <a:pt x="1283" y="739"/>
                </a:lnTo>
                <a:lnTo>
                  <a:pt x="1283" y="739"/>
                </a:lnTo>
                <a:lnTo>
                  <a:pt x="1283" y="739"/>
                </a:lnTo>
                <a:lnTo>
                  <a:pt x="1283" y="738"/>
                </a:lnTo>
                <a:lnTo>
                  <a:pt x="1283" y="738"/>
                </a:lnTo>
                <a:lnTo>
                  <a:pt x="1283" y="737"/>
                </a:lnTo>
                <a:lnTo>
                  <a:pt x="1283" y="737"/>
                </a:lnTo>
                <a:lnTo>
                  <a:pt x="1283" y="737"/>
                </a:lnTo>
                <a:lnTo>
                  <a:pt x="1283" y="736"/>
                </a:lnTo>
                <a:lnTo>
                  <a:pt x="1283" y="736"/>
                </a:lnTo>
                <a:lnTo>
                  <a:pt x="1283" y="735"/>
                </a:lnTo>
                <a:lnTo>
                  <a:pt x="1283" y="735"/>
                </a:lnTo>
                <a:lnTo>
                  <a:pt x="1283" y="735"/>
                </a:lnTo>
                <a:lnTo>
                  <a:pt x="1283" y="734"/>
                </a:lnTo>
                <a:lnTo>
                  <a:pt x="1283" y="734"/>
                </a:lnTo>
                <a:lnTo>
                  <a:pt x="1283" y="733"/>
                </a:lnTo>
                <a:lnTo>
                  <a:pt x="1283" y="733"/>
                </a:lnTo>
                <a:lnTo>
                  <a:pt x="1283" y="732"/>
                </a:lnTo>
                <a:lnTo>
                  <a:pt x="1283" y="732"/>
                </a:lnTo>
                <a:lnTo>
                  <a:pt x="1283" y="731"/>
                </a:lnTo>
                <a:lnTo>
                  <a:pt x="1283" y="731"/>
                </a:lnTo>
                <a:lnTo>
                  <a:pt x="1283" y="731"/>
                </a:lnTo>
                <a:lnTo>
                  <a:pt x="1283" y="731"/>
                </a:lnTo>
                <a:lnTo>
                  <a:pt x="1283" y="730"/>
                </a:lnTo>
                <a:lnTo>
                  <a:pt x="1283" y="730"/>
                </a:lnTo>
                <a:lnTo>
                  <a:pt x="1283" y="729"/>
                </a:lnTo>
                <a:lnTo>
                  <a:pt x="1283" y="729"/>
                </a:lnTo>
                <a:lnTo>
                  <a:pt x="1283" y="728"/>
                </a:lnTo>
                <a:lnTo>
                  <a:pt x="1283" y="728"/>
                </a:lnTo>
                <a:lnTo>
                  <a:pt x="1283" y="728"/>
                </a:lnTo>
                <a:lnTo>
                  <a:pt x="1283" y="727"/>
                </a:lnTo>
                <a:lnTo>
                  <a:pt x="1283" y="727"/>
                </a:lnTo>
                <a:lnTo>
                  <a:pt x="1284" y="726"/>
                </a:lnTo>
                <a:lnTo>
                  <a:pt x="1284" y="726"/>
                </a:lnTo>
                <a:lnTo>
                  <a:pt x="1284" y="726"/>
                </a:lnTo>
                <a:lnTo>
                  <a:pt x="1284" y="725"/>
                </a:lnTo>
                <a:lnTo>
                  <a:pt x="1284" y="725"/>
                </a:lnTo>
                <a:lnTo>
                  <a:pt x="1284" y="724"/>
                </a:lnTo>
                <a:lnTo>
                  <a:pt x="1284" y="724"/>
                </a:lnTo>
                <a:cubicBezTo>
                  <a:pt x="1284" y="724"/>
                  <a:pt x="1284" y="723"/>
                  <a:pt x="1285" y="723"/>
                </a:cubicBezTo>
                <a:lnTo>
                  <a:pt x="1285" y="723"/>
                </a:lnTo>
                <a:lnTo>
                  <a:pt x="1285" y="723"/>
                </a:lnTo>
                <a:lnTo>
                  <a:pt x="1285" y="722"/>
                </a:lnTo>
                <a:lnTo>
                  <a:pt x="1285" y="722"/>
                </a:lnTo>
                <a:lnTo>
                  <a:pt x="1285" y="721"/>
                </a:lnTo>
                <a:lnTo>
                  <a:pt x="1285" y="721"/>
                </a:lnTo>
                <a:lnTo>
                  <a:pt x="1285" y="721"/>
                </a:lnTo>
                <a:lnTo>
                  <a:pt x="1285" y="720"/>
                </a:lnTo>
                <a:lnTo>
                  <a:pt x="1285" y="720"/>
                </a:lnTo>
                <a:lnTo>
                  <a:pt x="1286" y="719"/>
                </a:lnTo>
                <a:lnTo>
                  <a:pt x="1286" y="719"/>
                </a:lnTo>
                <a:lnTo>
                  <a:pt x="1286" y="719"/>
                </a:lnTo>
                <a:lnTo>
                  <a:pt x="1286" y="719"/>
                </a:lnTo>
                <a:lnTo>
                  <a:pt x="1286" y="718"/>
                </a:lnTo>
                <a:lnTo>
                  <a:pt x="1286" y="718"/>
                </a:lnTo>
                <a:lnTo>
                  <a:pt x="1287" y="718"/>
                </a:lnTo>
                <a:lnTo>
                  <a:pt x="1287" y="717"/>
                </a:lnTo>
                <a:lnTo>
                  <a:pt x="1287" y="717"/>
                </a:lnTo>
                <a:lnTo>
                  <a:pt x="1287" y="716"/>
                </a:lnTo>
                <a:lnTo>
                  <a:pt x="1287" y="716"/>
                </a:lnTo>
                <a:lnTo>
                  <a:pt x="1287" y="716"/>
                </a:lnTo>
                <a:lnTo>
                  <a:pt x="1288" y="716"/>
                </a:lnTo>
                <a:lnTo>
                  <a:pt x="1288" y="715"/>
                </a:lnTo>
                <a:lnTo>
                  <a:pt x="1288" y="715"/>
                </a:lnTo>
                <a:lnTo>
                  <a:pt x="1288" y="715"/>
                </a:lnTo>
                <a:lnTo>
                  <a:pt x="1288" y="714"/>
                </a:lnTo>
                <a:lnTo>
                  <a:pt x="1289" y="714"/>
                </a:lnTo>
                <a:lnTo>
                  <a:pt x="1289" y="714"/>
                </a:lnTo>
                <a:lnTo>
                  <a:pt x="1289" y="713"/>
                </a:lnTo>
                <a:lnTo>
                  <a:pt x="1289" y="713"/>
                </a:lnTo>
                <a:lnTo>
                  <a:pt x="1290" y="713"/>
                </a:lnTo>
                <a:lnTo>
                  <a:pt x="1290" y="713"/>
                </a:lnTo>
                <a:lnTo>
                  <a:pt x="1290" y="712"/>
                </a:lnTo>
                <a:lnTo>
                  <a:pt x="1290" y="712"/>
                </a:lnTo>
                <a:lnTo>
                  <a:pt x="1290" y="712"/>
                </a:lnTo>
                <a:lnTo>
                  <a:pt x="1291" y="711"/>
                </a:lnTo>
                <a:lnTo>
                  <a:pt x="1291" y="711"/>
                </a:lnTo>
                <a:lnTo>
                  <a:pt x="1291" y="711"/>
                </a:lnTo>
                <a:lnTo>
                  <a:pt x="1292" y="710"/>
                </a:lnTo>
                <a:lnTo>
                  <a:pt x="1292" y="710"/>
                </a:lnTo>
                <a:lnTo>
                  <a:pt x="1292" y="710"/>
                </a:lnTo>
                <a:lnTo>
                  <a:pt x="1292" y="710"/>
                </a:lnTo>
                <a:lnTo>
                  <a:pt x="1292" y="709"/>
                </a:lnTo>
                <a:lnTo>
                  <a:pt x="1293" y="709"/>
                </a:lnTo>
                <a:lnTo>
                  <a:pt x="1293" y="709"/>
                </a:lnTo>
                <a:lnTo>
                  <a:pt x="1293" y="709"/>
                </a:lnTo>
                <a:lnTo>
                  <a:pt x="1293" y="708"/>
                </a:lnTo>
                <a:lnTo>
                  <a:pt x="1293" y="708"/>
                </a:lnTo>
                <a:lnTo>
                  <a:pt x="1294" y="708"/>
                </a:lnTo>
                <a:lnTo>
                  <a:pt x="1294" y="707"/>
                </a:lnTo>
                <a:lnTo>
                  <a:pt x="1294" y="707"/>
                </a:lnTo>
                <a:lnTo>
                  <a:pt x="1295" y="707"/>
                </a:lnTo>
                <a:lnTo>
                  <a:pt x="1295" y="707"/>
                </a:lnTo>
                <a:lnTo>
                  <a:pt x="1295" y="706"/>
                </a:lnTo>
                <a:lnTo>
                  <a:pt x="1295" y="706"/>
                </a:lnTo>
                <a:lnTo>
                  <a:pt x="1296" y="706"/>
                </a:lnTo>
                <a:lnTo>
                  <a:pt x="1296" y="706"/>
                </a:lnTo>
                <a:lnTo>
                  <a:pt x="1297" y="705"/>
                </a:lnTo>
                <a:lnTo>
                  <a:pt x="1297" y="705"/>
                </a:lnTo>
                <a:lnTo>
                  <a:pt x="1297" y="705"/>
                </a:lnTo>
                <a:lnTo>
                  <a:pt x="1297" y="705"/>
                </a:lnTo>
                <a:lnTo>
                  <a:pt x="1297" y="705"/>
                </a:lnTo>
                <a:lnTo>
                  <a:pt x="1298" y="704"/>
                </a:lnTo>
                <a:lnTo>
                  <a:pt x="1298" y="704"/>
                </a:lnTo>
                <a:lnTo>
                  <a:pt x="1298" y="704"/>
                </a:lnTo>
                <a:lnTo>
                  <a:pt x="1299" y="704"/>
                </a:lnTo>
                <a:lnTo>
                  <a:pt x="1299" y="704"/>
                </a:lnTo>
                <a:lnTo>
                  <a:pt x="1299" y="703"/>
                </a:lnTo>
                <a:lnTo>
                  <a:pt x="1300" y="703"/>
                </a:lnTo>
                <a:lnTo>
                  <a:pt x="1300" y="703"/>
                </a:lnTo>
                <a:lnTo>
                  <a:pt x="1300" y="703"/>
                </a:lnTo>
                <a:lnTo>
                  <a:pt x="1301" y="702"/>
                </a:lnTo>
                <a:lnTo>
                  <a:pt x="1301" y="702"/>
                </a:lnTo>
                <a:lnTo>
                  <a:pt x="1302" y="702"/>
                </a:lnTo>
                <a:lnTo>
                  <a:pt x="1302" y="702"/>
                </a:lnTo>
                <a:lnTo>
                  <a:pt x="1302" y="702"/>
                </a:lnTo>
                <a:lnTo>
                  <a:pt x="1302" y="701"/>
                </a:lnTo>
                <a:lnTo>
                  <a:pt x="1303" y="701"/>
                </a:lnTo>
                <a:lnTo>
                  <a:pt x="1303" y="701"/>
                </a:lnTo>
                <a:lnTo>
                  <a:pt x="1304" y="701"/>
                </a:lnTo>
                <a:lnTo>
                  <a:pt x="1304" y="701"/>
                </a:lnTo>
                <a:lnTo>
                  <a:pt x="1304" y="701"/>
                </a:lnTo>
                <a:lnTo>
                  <a:pt x="1305" y="700"/>
                </a:lnTo>
                <a:lnTo>
                  <a:pt x="1305" y="700"/>
                </a:lnTo>
                <a:lnTo>
                  <a:pt x="1305" y="700"/>
                </a:lnTo>
                <a:cubicBezTo>
                  <a:pt x="1309" y="698"/>
                  <a:pt x="1314" y="698"/>
                  <a:pt x="1319" y="698"/>
                </a:cubicBezTo>
                <a:lnTo>
                  <a:pt x="1319" y="698"/>
                </a:lnTo>
                <a:lnTo>
                  <a:pt x="1319" y="698"/>
                </a:lnTo>
                <a:lnTo>
                  <a:pt x="1319" y="698"/>
                </a:lnTo>
                <a:lnTo>
                  <a:pt x="1320" y="698"/>
                </a:lnTo>
                <a:lnTo>
                  <a:pt x="1320" y="698"/>
                </a:lnTo>
                <a:lnTo>
                  <a:pt x="1320" y="698"/>
                </a:lnTo>
                <a:cubicBezTo>
                  <a:pt x="1326" y="698"/>
                  <a:pt x="1331" y="699"/>
                  <a:pt x="1336" y="702"/>
                </a:cubicBezTo>
                <a:lnTo>
                  <a:pt x="1336" y="702"/>
                </a:lnTo>
                <a:cubicBezTo>
                  <a:pt x="1341" y="705"/>
                  <a:pt x="1345" y="708"/>
                  <a:pt x="1348" y="713"/>
                </a:cubicBezTo>
                <a:lnTo>
                  <a:pt x="1348" y="713"/>
                </a:lnTo>
                <a:cubicBezTo>
                  <a:pt x="1352" y="719"/>
                  <a:pt x="1354" y="726"/>
                  <a:pt x="1354" y="733"/>
                </a:cubicBezTo>
                <a:cubicBezTo>
                  <a:pt x="1354" y="741"/>
                  <a:pt x="1352" y="749"/>
                  <a:pt x="1347" y="755"/>
                </a:cubicBezTo>
                <a:lnTo>
                  <a:pt x="1347" y="755"/>
                </a:lnTo>
                <a:cubicBezTo>
                  <a:pt x="1346" y="757"/>
                  <a:pt x="1345" y="758"/>
                  <a:pt x="1343" y="759"/>
                </a:cubicBezTo>
                <a:lnTo>
                  <a:pt x="1343" y="759"/>
                </a:lnTo>
                <a:cubicBezTo>
                  <a:pt x="1340" y="762"/>
                  <a:pt x="1336" y="765"/>
                  <a:pt x="1332" y="766"/>
                </a:cubicBezTo>
                <a:lnTo>
                  <a:pt x="1332" y="766"/>
                </a:lnTo>
                <a:lnTo>
                  <a:pt x="1332" y="766"/>
                </a:lnTo>
                <a:lnTo>
                  <a:pt x="1332" y="766"/>
                </a:lnTo>
                <a:lnTo>
                  <a:pt x="1332" y="767"/>
                </a:lnTo>
                <a:lnTo>
                  <a:pt x="1331" y="767"/>
                </a:lnTo>
                <a:lnTo>
                  <a:pt x="1331" y="767"/>
                </a:lnTo>
                <a:lnTo>
                  <a:pt x="1330" y="767"/>
                </a:lnTo>
                <a:lnTo>
                  <a:pt x="1330" y="767"/>
                </a:lnTo>
                <a:cubicBezTo>
                  <a:pt x="1327" y="768"/>
                  <a:pt x="1323" y="769"/>
                  <a:pt x="1319" y="769"/>
                </a:cubicBezTo>
                <a:lnTo>
                  <a:pt x="1319" y="769"/>
                </a:lnTo>
                <a:close/>
                <a:moveTo>
                  <a:pt x="893" y="265"/>
                </a:moveTo>
                <a:cubicBezTo>
                  <a:pt x="888" y="254"/>
                  <a:pt x="878" y="247"/>
                  <a:pt x="866" y="245"/>
                </a:cubicBezTo>
                <a:lnTo>
                  <a:pt x="866" y="245"/>
                </a:lnTo>
                <a:lnTo>
                  <a:pt x="866" y="245"/>
                </a:lnTo>
                <a:lnTo>
                  <a:pt x="864" y="245"/>
                </a:lnTo>
                <a:lnTo>
                  <a:pt x="864" y="244"/>
                </a:lnTo>
                <a:lnTo>
                  <a:pt x="863" y="244"/>
                </a:lnTo>
                <a:lnTo>
                  <a:pt x="863" y="244"/>
                </a:lnTo>
                <a:lnTo>
                  <a:pt x="862" y="244"/>
                </a:lnTo>
                <a:lnTo>
                  <a:pt x="862" y="244"/>
                </a:lnTo>
                <a:lnTo>
                  <a:pt x="862" y="244"/>
                </a:lnTo>
                <a:lnTo>
                  <a:pt x="862" y="244"/>
                </a:lnTo>
                <a:lnTo>
                  <a:pt x="861" y="244"/>
                </a:lnTo>
                <a:lnTo>
                  <a:pt x="861" y="244"/>
                </a:lnTo>
                <a:lnTo>
                  <a:pt x="861" y="244"/>
                </a:lnTo>
                <a:lnTo>
                  <a:pt x="861" y="244"/>
                </a:lnTo>
                <a:lnTo>
                  <a:pt x="860" y="244"/>
                </a:lnTo>
                <a:lnTo>
                  <a:pt x="860" y="244"/>
                </a:lnTo>
                <a:lnTo>
                  <a:pt x="860" y="244"/>
                </a:lnTo>
                <a:lnTo>
                  <a:pt x="860" y="244"/>
                </a:lnTo>
                <a:lnTo>
                  <a:pt x="860" y="244"/>
                </a:lnTo>
                <a:lnTo>
                  <a:pt x="860" y="244"/>
                </a:lnTo>
                <a:lnTo>
                  <a:pt x="859" y="244"/>
                </a:lnTo>
                <a:lnTo>
                  <a:pt x="859" y="244"/>
                </a:lnTo>
                <a:lnTo>
                  <a:pt x="859" y="244"/>
                </a:lnTo>
                <a:lnTo>
                  <a:pt x="859" y="244"/>
                </a:lnTo>
                <a:lnTo>
                  <a:pt x="858" y="244"/>
                </a:lnTo>
                <a:lnTo>
                  <a:pt x="858" y="244"/>
                </a:lnTo>
                <a:lnTo>
                  <a:pt x="858" y="244"/>
                </a:lnTo>
                <a:lnTo>
                  <a:pt x="858" y="244"/>
                </a:lnTo>
                <a:lnTo>
                  <a:pt x="858" y="244"/>
                </a:lnTo>
                <a:lnTo>
                  <a:pt x="857" y="244"/>
                </a:lnTo>
                <a:lnTo>
                  <a:pt x="857" y="244"/>
                </a:lnTo>
                <a:lnTo>
                  <a:pt x="857" y="244"/>
                </a:lnTo>
                <a:lnTo>
                  <a:pt x="857" y="244"/>
                </a:lnTo>
                <a:lnTo>
                  <a:pt x="856" y="245"/>
                </a:lnTo>
                <a:lnTo>
                  <a:pt x="856" y="245"/>
                </a:lnTo>
                <a:lnTo>
                  <a:pt x="856" y="245"/>
                </a:lnTo>
                <a:lnTo>
                  <a:pt x="856" y="245"/>
                </a:lnTo>
                <a:lnTo>
                  <a:pt x="856" y="245"/>
                </a:lnTo>
                <a:lnTo>
                  <a:pt x="855" y="245"/>
                </a:lnTo>
                <a:lnTo>
                  <a:pt x="855" y="245"/>
                </a:lnTo>
                <a:lnTo>
                  <a:pt x="855" y="245"/>
                </a:lnTo>
                <a:lnTo>
                  <a:pt x="855" y="245"/>
                </a:lnTo>
                <a:lnTo>
                  <a:pt x="854" y="245"/>
                </a:lnTo>
                <a:lnTo>
                  <a:pt x="854" y="245"/>
                </a:lnTo>
                <a:lnTo>
                  <a:pt x="854" y="245"/>
                </a:lnTo>
                <a:lnTo>
                  <a:pt x="854" y="245"/>
                </a:lnTo>
                <a:lnTo>
                  <a:pt x="853" y="245"/>
                </a:lnTo>
                <a:lnTo>
                  <a:pt x="853" y="245"/>
                </a:lnTo>
                <a:lnTo>
                  <a:pt x="853" y="245"/>
                </a:lnTo>
                <a:lnTo>
                  <a:pt x="853" y="245"/>
                </a:lnTo>
                <a:lnTo>
                  <a:pt x="852" y="245"/>
                </a:lnTo>
                <a:lnTo>
                  <a:pt x="852" y="245"/>
                </a:lnTo>
                <a:lnTo>
                  <a:pt x="852" y="245"/>
                </a:lnTo>
                <a:lnTo>
                  <a:pt x="852" y="245"/>
                </a:lnTo>
                <a:lnTo>
                  <a:pt x="852" y="245"/>
                </a:lnTo>
                <a:lnTo>
                  <a:pt x="852" y="245"/>
                </a:lnTo>
                <a:lnTo>
                  <a:pt x="851" y="245"/>
                </a:lnTo>
                <a:lnTo>
                  <a:pt x="851" y="246"/>
                </a:lnTo>
                <a:lnTo>
                  <a:pt x="851" y="246"/>
                </a:lnTo>
                <a:lnTo>
                  <a:pt x="851" y="246"/>
                </a:lnTo>
                <a:lnTo>
                  <a:pt x="850" y="246"/>
                </a:lnTo>
                <a:lnTo>
                  <a:pt x="850" y="246"/>
                </a:lnTo>
                <a:lnTo>
                  <a:pt x="850" y="246"/>
                </a:lnTo>
                <a:lnTo>
                  <a:pt x="849" y="246"/>
                </a:lnTo>
                <a:lnTo>
                  <a:pt x="849" y="246"/>
                </a:lnTo>
                <a:lnTo>
                  <a:pt x="849" y="246"/>
                </a:lnTo>
                <a:lnTo>
                  <a:pt x="849" y="246"/>
                </a:lnTo>
                <a:lnTo>
                  <a:pt x="848" y="246"/>
                </a:lnTo>
                <a:lnTo>
                  <a:pt x="848" y="247"/>
                </a:lnTo>
                <a:lnTo>
                  <a:pt x="847" y="247"/>
                </a:lnTo>
                <a:lnTo>
                  <a:pt x="846" y="247"/>
                </a:lnTo>
                <a:lnTo>
                  <a:pt x="846" y="247"/>
                </a:lnTo>
                <a:cubicBezTo>
                  <a:pt x="844" y="248"/>
                  <a:pt x="843" y="249"/>
                  <a:pt x="841" y="250"/>
                </a:cubicBezTo>
                <a:lnTo>
                  <a:pt x="841" y="250"/>
                </a:lnTo>
                <a:cubicBezTo>
                  <a:pt x="837" y="252"/>
                  <a:pt x="834" y="256"/>
                  <a:pt x="831" y="260"/>
                </a:cubicBezTo>
                <a:lnTo>
                  <a:pt x="831" y="260"/>
                </a:lnTo>
                <a:cubicBezTo>
                  <a:pt x="827" y="266"/>
                  <a:pt x="825" y="273"/>
                  <a:pt x="825" y="280"/>
                </a:cubicBezTo>
                <a:cubicBezTo>
                  <a:pt x="825" y="284"/>
                  <a:pt x="825" y="288"/>
                  <a:pt x="827" y="292"/>
                </a:cubicBezTo>
                <a:lnTo>
                  <a:pt x="827" y="292"/>
                </a:lnTo>
                <a:lnTo>
                  <a:pt x="827" y="293"/>
                </a:lnTo>
                <a:lnTo>
                  <a:pt x="827" y="293"/>
                </a:lnTo>
                <a:lnTo>
                  <a:pt x="827" y="294"/>
                </a:lnTo>
                <a:lnTo>
                  <a:pt x="827" y="294"/>
                </a:lnTo>
                <a:lnTo>
                  <a:pt x="827" y="294"/>
                </a:lnTo>
                <a:lnTo>
                  <a:pt x="828" y="295"/>
                </a:lnTo>
                <a:lnTo>
                  <a:pt x="828" y="295"/>
                </a:lnTo>
                <a:lnTo>
                  <a:pt x="828" y="295"/>
                </a:lnTo>
                <a:lnTo>
                  <a:pt x="828" y="296"/>
                </a:lnTo>
                <a:lnTo>
                  <a:pt x="828" y="296"/>
                </a:lnTo>
                <a:lnTo>
                  <a:pt x="828" y="296"/>
                </a:lnTo>
                <a:lnTo>
                  <a:pt x="829" y="297"/>
                </a:lnTo>
                <a:lnTo>
                  <a:pt x="829" y="297"/>
                </a:lnTo>
                <a:lnTo>
                  <a:pt x="829" y="297"/>
                </a:lnTo>
                <a:lnTo>
                  <a:pt x="829" y="298"/>
                </a:lnTo>
                <a:lnTo>
                  <a:pt x="829" y="298"/>
                </a:lnTo>
                <a:lnTo>
                  <a:pt x="830" y="298"/>
                </a:lnTo>
                <a:lnTo>
                  <a:pt x="830" y="299"/>
                </a:lnTo>
                <a:lnTo>
                  <a:pt x="830" y="299"/>
                </a:lnTo>
                <a:lnTo>
                  <a:pt x="830" y="299"/>
                </a:lnTo>
                <a:lnTo>
                  <a:pt x="830" y="300"/>
                </a:lnTo>
                <a:lnTo>
                  <a:pt x="831" y="300"/>
                </a:lnTo>
                <a:lnTo>
                  <a:pt x="831" y="300"/>
                </a:lnTo>
                <a:lnTo>
                  <a:pt x="831" y="301"/>
                </a:lnTo>
                <a:lnTo>
                  <a:pt x="831" y="301"/>
                </a:lnTo>
                <a:lnTo>
                  <a:pt x="832" y="301"/>
                </a:lnTo>
                <a:lnTo>
                  <a:pt x="832" y="302"/>
                </a:lnTo>
                <a:lnTo>
                  <a:pt x="832" y="302"/>
                </a:lnTo>
                <a:lnTo>
                  <a:pt x="832" y="302"/>
                </a:lnTo>
                <a:lnTo>
                  <a:pt x="832" y="302"/>
                </a:lnTo>
                <a:lnTo>
                  <a:pt x="833" y="303"/>
                </a:lnTo>
                <a:lnTo>
                  <a:pt x="833" y="303"/>
                </a:lnTo>
                <a:lnTo>
                  <a:pt x="833" y="303"/>
                </a:lnTo>
                <a:lnTo>
                  <a:pt x="833" y="303"/>
                </a:lnTo>
                <a:lnTo>
                  <a:pt x="834" y="304"/>
                </a:lnTo>
                <a:lnTo>
                  <a:pt x="834" y="304"/>
                </a:lnTo>
                <a:lnTo>
                  <a:pt x="834" y="304"/>
                </a:lnTo>
                <a:lnTo>
                  <a:pt x="834" y="305"/>
                </a:lnTo>
                <a:lnTo>
                  <a:pt x="835" y="305"/>
                </a:lnTo>
                <a:lnTo>
                  <a:pt x="835" y="305"/>
                </a:lnTo>
                <a:lnTo>
                  <a:pt x="835" y="305"/>
                </a:lnTo>
                <a:lnTo>
                  <a:pt x="836" y="306"/>
                </a:lnTo>
                <a:lnTo>
                  <a:pt x="836" y="306"/>
                </a:lnTo>
                <a:lnTo>
                  <a:pt x="836" y="306"/>
                </a:lnTo>
                <a:lnTo>
                  <a:pt x="836" y="306"/>
                </a:lnTo>
                <a:lnTo>
                  <a:pt x="837" y="307"/>
                </a:lnTo>
                <a:lnTo>
                  <a:pt x="837" y="307"/>
                </a:lnTo>
                <a:lnTo>
                  <a:pt x="837" y="307"/>
                </a:lnTo>
                <a:lnTo>
                  <a:pt x="838" y="308"/>
                </a:lnTo>
                <a:lnTo>
                  <a:pt x="838" y="308"/>
                </a:lnTo>
                <a:lnTo>
                  <a:pt x="838" y="308"/>
                </a:lnTo>
                <a:lnTo>
                  <a:pt x="838" y="308"/>
                </a:lnTo>
                <a:lnTo>
                  <a:pt x="839" y="308"/>
                </a:lnTo>
                <a:lnTo>
                  <a:pt x="839" y="309"/>
                </a:lnTo>
                <a:lnTo>
                  <a:pt x="839" y="309"/>
                </a:lnTo>
                <a:lnTo>
                  <a:pt x="840" y="309"/>
                </a:lnTo>
                <a:lnTo>
                  <a:pt x="840" y="309"/>
                </a:lnTo>
                <a:lnTo>
                  <a:pt x="840" y="310"/>
                </a:lnTo>
                <a:lnTo>
                  <a:pt x="840" y="310"/>
                </a:lnTo>
                <a:lnTo>
                  <a:pt x="841" y="310"/>
                </a:lnTo>
                <a:lnTo>
                  <a:pt x="841" y="310"/>
                </a:lnTo>
                <a:lnTo>
                  <a:pt x="841" y="310"/>
                </a:lnTo>
                <a:lnTo>
                  <a:pt x="842" y="311"/>
                </a:lnTo>
                <a:lnTo>
                  <a:pt x="842" y="311"/>
                </a:lnTo>
                <a:lnTo>
                  <a:pt x="842" y="311"/>
                </a:lnTo>
                <a:lnTo>
                  <a:pt x="843" y="311"/>
                </a:lnTo>
                <a:lnTo>
                  <a:pt x="843" y="311"/>
                </a:lnTo>
                <a:lnTo>
                  <a:pt x="843" y="311"/>
                </a:lnTo>
                <a:lnTo>
                  <a:pt x="844" y="312"/>
                </a:lnTo>
                <a:lnTo>
                  <a:pt x="844" y="312"/>
                </a:lnTo>
                <a:lnTo>
                  <a:pt x="844" y="312"/>
                </a:lnTo>
                <a:lnTo>
                  <a:pt x="845" y="312"/>
                </a:lnTo>
                <a:lnTo>
                  <a:pt x="845" y="312"/>
                </a:lnTo>
                <a:lnTo>
                  <a:pt x="846" y="313"/>
                </a:lnTo>
                <a:lnTo>
                  <a:pt x="846" y="313"/>
                </a:lnTo>
                <a:lnTo>
                  <a:pt x="846" y="313"/>
                </a:lnTo>
                <a:lnTo>
                  <a:pt x="847" y="313"/>
                </a:lnTo>
                <a:lnTo>
                  <a:pt x="847" y="313"/>
                </a:lnTo>
                <a:lnTo>
                  <a:pt x="847" y="313"/>
                </a:lnTo>
                <a:lnTo>
                  <a:pt x="848" y="314"/>
                </a:lnTo>
                <a:lnTo>
                  <a:pt x="848" y="314"/>
                </a:lnTo>
                <a:lnTo>
                  <a:pt x="849" y="314"/>
                </a:lnTo>
                <a:lnTo>
                  <a:pt x="849" y="314"/>
                </a:lnTo>
                <a:lnTo>
                  <a:pt x="850" y="314"/>
                </a:lnTo>
                <a:lnTo>
                  <a:pt x="850" y="314"/>
                </a:lnTo>
                <a:lnTo>
                  <a:pt x="851" y="314"/>
                </a:lnTo>
                <a:lnTo>
                  <a:pt x="851" y="314"/>
                </a:lnTo>
                <a:lnTo>
                  <a:pt x="851" y="315"/>
                </a:lnTo>
                <a:lnTo>
                  <a:pt x="851" y="315"/>
                </a:lnTo>
                <a:lnTo>
                  <a:pt x="852" y="315"/>
                </a:lnTo>
                <a:lnTo>
                  <a:pt x="852" y="315"/>
                </a:lnTo>
                <a:lnTo>
                  <a:pt x="853" y="315"/>
                </a:lnTo>
                <a:lnTo>
                  <a:pt x="853" y="315"/>
                </a:lnTo>
                <a:lnTo>
                  <a:pt x="853" y="315"/>
                </a:lnTo>
                <a:lnTo>
                  <a:pt x="853" y="315"/>
                </a:lnTo>
                <a:lnTo>
                  <a:pt x="854" y="315"/>
                </a:lnTo>
                <a:lnTo>
                  <a:pt x="854" y="315"/>
                </a:lnTo>
                <a:lnTo>
                  <a:pt x="855" y="315"/>
                </a:lnTo>
                <a:lnTo>
                  <a:pt x="855" y="315"/>
                </a:lnTo>
                <a:lnTo>
                  <a:pt x="855" y="315"/>
                </a:lnTo>
                <a:lnTo>
                  <a:pt x="856" y="316"/>
                </a:lnTo>
                <a:lnTo>
                  <a:pt x="857" y="316"/>
                </a:lnTo>
                <a:lnTo>
                  <a:pt x="857" y="316"/>
                </a:lnTo>
                <a:lnTo>
                  <a:pt x="857" y="316"/>
                </a:lnTo>
                <a:lnTo>
                  <a:pt x="858" y="316"/>
                </a:lnTo>
                <a:lnTo>
                  <a:pt x="858" y="316"/>
                </a:lnTo>
                <a:lnTo>
                  <a:pt x="858" y="316"/>
                </a:lnTo>
                <a:lnTo>
                  <a:pt x="859" y="316"/>
                </a:lnTo>
                <a:lnTo>
                  <a:pt x="859" y="316"/>
                </a:lnTo>
                <a:lnTo>
                  <a:pt x="860" y="316"/>
                </a:lnTo>
                <a:lnTo>
                  <a:pt x="862" y="316"/>
                </a:lnTo>
                <a:lnTo>
                  <a:pt x="862" y="316"/>
                </a:lnTo>
                <a:lnTo>
                  <a:pt x="862" y="316"/>
                </a:lnTo>
                <a:lnTo>
                  <a:pt x="863" y="316"/>
                </a:lnTo>
                <a:lnTo>
                  <a:pt x="863" y="316"/>
                </a:lnTo>
                <a:lnTo>
                  <a:pt x="863" y="316"/>
                </a:lnTo>
                <a:lnTo>
                  <a:pt x="864" y="316"/>
                </a:lnTo>
                <a:lnTo>
                  <a:pt x="864" y="316"/>
                </a:lnTo>
                <a:lnTo>
                  <a:pt x="865" y="316"/>
                </a:lnTo>
                <a:lnTo>
                  <a:pt x="865" y="316"/>
                </a:lnTo>
                <a:lnTo>
                  <a:pt x="866" y="315"/>
                </a:lnTo>
                <a:lnTo>
                  <a:pt x="866" y="315"/>
                </a:lnTo>
                <a:lnTo>
                  <a:pt x="866" y="315"/>
                </a:lnTo>
                <a:lnTo>
                  <a:pt x="867" y="315"/>
                </a:lnTo>
                <a:lnTo>
                  <a:pt x="867" y="315"/>
                </a:lnTo>
                <a:lnTo>
                  <a:pt x="868" y="315"/>
                </a:lnTo>
                <a:lnTo>
                  <a:pt x="868" y="315"/>
                </a:lnTo>
                <a:lnTo>
                  <a:pt x="868" y="315"/>
                </a:lnTo>
                <a:lnTo>
                  <a:pt x="868" y="315"/>
                </a:lnTo>
                <a:lnTo>
                  <a:pt x="869" y="315"/>
                </a:lnTo>
                <a:lnTo>
                  <a:pt x="869" y="315"/>
                </a:lnTo>
                <a:lnTo>
                  <a:pt x="870" y="314"/>
                </a:lnTo>
                <a:lnTo>
                  <a:pt x="870" y="314"/>
                </a:lnTo>
                <a:lnTo>
                  <a:pt x="871" y="314"/>
                </a:lnTo>
                <a:lnTo>
                  <a:pt x="871" y="314"/>
                </a:lnTo>
                <a:lnTo>
                  <a:pt x="871" y="314"/>
                </a:lnTo>
                <a:lnTo>
                  <a:pt x="872" y="314"/>
                </a:lnTo>
                <a:lnTo>
                  <a:pt x="872" y="314"/>
                </a:lnTo>
                <a:lnTo>
                  <a:pt x="873" y="314"/>
                </a:lnTo>
                <a:lnTo>
                  <a:pt x="873" y="314"/>
                </a:lnTo>
                <a:lnTo>
                  <a:pt x="873" y="313"/>
                </a:lnTo>
                <a:lnTo>
                  <a:pt x="873" y="313"/>
                </a:lnTo>
                <a:lnTo>
                  <a:pt x="874" y="313"/>
                </a:lnTo>
                <a:lnTo>
                  <a:pt x="874" y="313"/>
                </a:lnTo>
                <a:lnTo>
                  <a:pt x="874" y="313"/>
                </a:lnTo>
                <a:lnTo>
                  <a:pt x="875" y="313"/>
                </a:lnTo>
                <a:lnTo>
                  <a:pt x="875" y="312"/>
                </a:lnTo>
                <a:lnTo>
                  <a:pt x="876" y="312"/>
                </a:lnTo>
                <a:lnTo>
                  <a:pt x="876" y="312"/>
                </a:lnTo>
                <a:lnTo>
                  <a:pt x="877" y="312"/>
                </a:lnTo>
                <a:lnTo>
                  <a:pt x="877" y="312"/>
                </a:lnTo>
                <a:lnTo>
                  <a:pt x="877" y="312"/>
                </a:lnTo>
                <a:lnTo>
                  <a:pt x="877" y="311"/>
                </a:lnTo>
                <a:lnTo>
                  <a:pt x="878" y="311"/>
                </a:lnTo>
                <a:lnTo>
                  <a:pt x="878" y="311"/>
                </a:lnTo>
                <a:lnTo>
                  <a:pt x="878" y="311"/>
                </a:lnTo>
                <a:lnTo>
                  <a:pt x="879" y="311"/>
                </a:lnTo>
                <a:lnTo>
                  <a:pt x="879" y="310"/>
                </a:lnTo>
                <a:lnTo>
                  <a:pt x="880" y="310"/>
                </a:lnTo>
                <a:lnTo>
                  <a:pt x="880" y="310"/>
                </a:lnTo>
                <a:lnTo>
                  <a:pt x="881" y="309"/>
                </a:lnTo>
                <a:lnTo>
                  <a:pt x="881" y="309"/>
                </a:lnTo>
                <a:lnTo>
                  <a:pt x="881" y="309"/>
                </a:lnTo>
                <a:lnTo>
                  <a:pt x="882" y="309"/>
                </a:lnTo>
                <a:lnTo>
                  <a:pt x="882" y="308"/>
                </a:lnTo>
                <a:lnTo>
                  <a:pt x="882" y="308"/>
                </a:lnTo>
                <a:lnTo>
                  <a:pt x="883" y="308"/>
                </a:lnTo>
                <a:lnTo>
                  <a:pt x="883" y="308"/>
                </a:lnTo>
                <a:lnTo>
                  <a:pt x="883" y="308"/>
                </a:lnTo>
                <a:lnTo>
                  <a:pt x="884" y="307"/>
                </a:lnTo>
                <a:lnTo>
                  <a:pt x="884" y="307"/>
                </a:lnTo>
                <a:lnTo>
                  <a:pt x="884" y="307"/>
                </a:lnTo>
                <a:lnTo>
                  <a:pt x="884" y="306"/>
                </a:lnTo>
                <a:lnTo>
                  <a:pt x="885" y="306"/>
                </a:lnTo>
                <a:lnTo>
                  <a:pt x="885" y="306"/>
                </a:lnTo>
                <a:lnTo>
                  <a:pt x="885" y="306"/>
                </a:lnTo>
                <a:lnTo>
                  <a:pt x="886" y="305"/>
                </a:lnTo>
                <a:lnTo>
                  <a:pt x="886" y="305"/>
                </a:lnTo>
                <a:lnTo>
                  <a:pt x="886" y="305"/>
                </a:lnTo>
                <a:lnTo>
                  <a:pt x="886" y="305"/>
                </a:lnTo>
                <a:lnTo>
                  <a:pt x="887" y="304"/>
                </a:lnTo>
                <a:lnTo>
                  <a:pt x="887" y="304"/>
                </a:lnTo>
                <a:lnTo>
                  <a:pt x="887" y="304"/>
                </a:lnTo>
                <a:lnTo>
                  <a:pt x="887" y="303"/>
                </a:lnTo>
                <a:lnTo>
                  <a:pt x="888" y="303"/>
                </a:lnTo>
                <a:lnTo>
                  <a:pt x="888" y="303"/>
                </a:lnTo>
                <a:lnTo>
                  <a:pt x="888" y="302"/>
                </a:lnTo>
                <a:lnTo>
                  <a:pt x="888" y="302"/>
                </a:lnTo>
                <a:lnTo>
                  <a:pt x="889" y="302"/>
                </a:lnTo>
                <a:lnTo>
                  <a:pt x="889" y="301"/>
                </a:lnTo>
                <a:lnTo>
                  <a:pt x="889" y="301"/>
                </a:lnTo>
                <a:lnTo>
                  <a:pt x="889" y="301"/>
                </a:lnTo>
                <a:lnTo>
                  <a:pt x="889" y="301"/>
                </a:lnTo>
                <a:lnTo>
                  <a:pt x="890" y="300"/>
                </a:lnTo>
                <a:lnTo>
                  <a:pt x="890" y="300"/>
                </a:lnTo>
                <a:lnTo>
                  <a:pt x="890" y="300"/>
                </a:lnTo>
                <a:lnTo>
                  <a:pt x="890" y="299"/>
                </a:lnTo>
                <a:lnTo>
                  <a:pt x="891" y="299"/>
                </a:lnTo>
                <a:lnTo>
                  <a:pt x="891" y="299"/>
                </a:lnTo>
                <a:lnTo>
                  <a:pt x="891" y="298"/>
                </a:lnTo>
                <a:lnTo>
                  <a:pt x="891" y="298"/>
                </a:lnTo>
                <a:lnTo>
                  <a:pt x="891" y="298"/>
                </a:lnTo>
                <a:lnTo>
                  <a:pt x="892" y="297"/>
                </a:lnTo>
                <a:lnTo>
                  <a:pt x="892" y="297"/>
                </a:lnTo>
                <a:lnTo>
                  <a:pt x="892" y="297"/>
                </a:lnTo>
                <a:lnTo>
                  <a:pt x="892" y="296"/>
                </a:lnTo>
                <a:lnTo>
                  <a:pt x="892" y="296"/>
                </a:lnTo>
                <a:lnTo>
                  <a:pt x="893" y="296"/>
                </a:lnTo>
                <a:lnTo>
                  <a:pt x="893" y="295"/>
                </a:lnTo>
                <a:lnTo>
                  <a:pt x="893" y="295"/>
                </a:lnTo>
                <a:lnTo>
                  <a:pt x="893" y="295"/>
                </a:lnTo>
                <a:lnTo>
                  <a:pt x="893" y="294"/>
                </a:lnTo>
                <a:lnTo>
                  <a:pt x="893" y="294"/>
                </a:lnTo>
                <a:lnTo>
                  <a:pt x="894" y="293"/>
                </a:lnTo>
                <a:lnTo>
                  <a:pt x="894" y="293"/>
                </a:lnTo>
                <a:lnTo>
                  <a:pt x="894" y="293"/>
                </a:lnTo>
                <a:lnTo>
                  <a:pt x="894" y="292"/>
                </a:lnTo>
                <a:lnTo>
                  <a:pt x="894" y="292"/>
                </a:lnTo>
                <a:lnTo>
                  <a:pt x="894" y="291"/>
                </a:lnTo>
                <a:lnTo>
                  <a:pt x="894" y="291"/>
                </a:lnTo>
                <a:lnTo>
                  <a:pt x="894" y="291"/>
                </a:lnTo>
                <a:lnTo>
                  <a:pt x="895" y="291"/>
                </a:lnTo>
                <a:lnTo>
                  <a:pt x="895" y="290"/>
                </a:lnTo>
                <a:cubicBezTo>
                  <a:pt x="896" y="287"/>
                  <a:pt x="896" y="284"/>
                  <a:pt x="896" y="281"/>
                </a:cubicBezTo>
                <a:lnTo>
                  <a:pt x="896" y="281"/>
                </a:lnTo>
                <a:lnTo>
                  <a:pt x="896" y="280"/>
                </a:lnTo>
                <a:lnTo>
                  <a:pt x="896" y="280"/>
                </a:lnTo>
                <a:lnTo>
                  <a:pt x="896" y="280"/>
                </a:lnTo>
                <a:lnTo>
                  <a:pt x="896" y="280"/>
                </a:lnTo>
                <a:lnTo>
                  <a:pt x="896" y="279"/>
                </a:lnTo>
                <a:lnTo>
                  <a:pt x="896" y="279"/>
                </a:lnTo>
                <a:lnTo>
                  <a:pt x="896" y="279"/>
                </a:lnTo>
                <a:lnTo>
                  <a:pt x="896" y="278"/>
                </a:lnTo>
                <a:lnTo>
                  <a:pt x="896" y="278"/>
                </a:lnTo>
                <a:lnTo>
                  <a:pt x="896" y="278"/>
                </a:lnTo>
                <a:lnTo>
                  <a:pt x="896" y="278"/>
                </a:lnTo>
                <a:lnTo>
                  <a:pt x="896" y="278"/>
                </a:lnTo>
                <a:lnTo>
                  <a:pt x="896" y="277"/>
                </a:lnTo>
                <a:lnTo>
                  <a:pt x="896" y="277"/>
                </a:lnTo>
                <a:lnTo>
                  <a:pt x="896" y="277"/>
                </a:lnTo>
                <a:lnTo>
                  <a:pt x="896" y="277"/>
                </a:lnTo>
                <a:lnTo>
                  <a:pt x="896" y="277"/>
                </a:lnTo>
                <a:lnTo>
                  <a:pt x="896" y="276"/>
                </a:lnTo>
                <a:lnTo>
                  <a:pt x="896" y="276"/>
                </a:lnTo>
                <a:lnTo>
                  <a:pt x="896" y="276"/>
                </a:lnTo>
                <a:lnTo>
                  <a:pt x="896" y="276"/>
                </a:lnTo>
                <a:lnTo>
                  <a:pt x="896" y="276"/>
                </a:lnTo>
                <a:lnTo>
                  <a:pt x="896" y="275"/>
                </a:lnTo>
                <a:lnTo>
                  <a:pt x="896" y="275"/>
                </a:lnTo>
                <a:lnTo>
                  <a:pt x="896" y="275"/>
                </a:lnTo>
                <a:lnTo>
                  <a:pt x="896" y="275"/>
                </a:lnTo>
                <a:lnTo>
                  <a:pt x="896" y="275"/>
                </a:lnTo>
                <a:lnTo>
                  <a:pt x="896" y="275"/>
                </a:lnTo>
                <a:lnTo>
                  <a:pt x="896" y="274"/>
                </a:lnTo>
                <a:lnTo>
                  <a:pt x="896" y="274"/>
                </a:lnTo>
                <a:lnTo>
                  <a:pt x="896" y="274"/>
                </a:lnTo>
                <a:lnTo>
                  <a:pt x="896" y="274"/>
                </a:lnTo>
                <a:lnTo>
                  <a:pt x="896" y="274"/>
                </a:lnTo>
                <a:lnTo>
                  <a:pt x="895" y="273"/>
                </a:lnTo>
                <a:lnTo>
                  <a:pt x="895" y="273"/>
                </a:lnTo>
                <a:lnTo>
                  <a:pt x="895" y="273"/>
                </a:lnTo>
                <a:lnTo>
                  <a:pt x="895" y="272"/>
                </a:lnTo>
                <a:lnTo>
                  <a:pt x="895" y="272"/>
                </a:lnTo>
                <a:lnTo>
                  <a:pt x="895" y="272"/>
                </a:lnTo>
                <a:lnTo>
                  <a:pt x="895" y="272"/>
                </a:lnTo>
                <a:lnTo>
                  <a:pt x="895" y="271"/>
                </a:lnTo>
                <a:lnTo>
                  <a:pt x="895" y="271"/>
                </a:lnTo>
                <a:lnTo>
                  <a:pt x="895" y="271"/>
                </a:lnTo>
                <a:lnTo>
                  <a:pt x="895" y="271"/>
                </a:lnTo>
                <a:lnTo>
                  <a:pt x="895" y="271"/>
                </a:lnTo>
                <a:lnTo>
                  <a:pt x="895" y="270"/>
                </a:lnTo>
                <a:lnTo>
                  <a:pt x="895" y="270"/>
                </a:lnTo>
                <a:lnTo>
                  <a:pt x="895" y="270"/>
                </a:lnTo>
                <a:lnTo>
                  <a:pt x="895" y="270"/>
                </a:lnTo>
                <a:lnTo>
                  <a:pt x="894" y="269"/>
                </a:lnTo>
                <a:lnTo>
                  <a:pt x="894" y="269"/>
                </a:lnTo>
                <a:lnTo>
                  <a:pt x="894" y="269"/>
                </a:lnTo>
                <a:lnTo>
                  <a:pt x="894" y="269"/>
                </a:lnTo>
                <a:lnTo>
                  <a:pt x="894" y="269"/>
                </a:lnTo>
                <a:lnTo>
                  <a:pt x="894" y="268"/>
                </a:lnTo>
                <a:lnTo>
                  <a:pt x="894" y="268"/>
                </a:lnTo>
                <a:lnTo>
                  <a:pt x="894" y="268"/>
                </a:lnTo>
                <a:lnTo>
                  <a:pt x="894" y="268"/>
                </a:lnTo>
                <a:lnTo>
                  <a:pt x="894" y="267"/>
                </a:lnTo>
                <a:lnTo>
                  <a:pt x="894" y="267"/>
                </a:lnTo>
                <a:lnTo>
                  <a:pt x="893" y="266"/>
                </a:lnTo>
                <a:lnTo>
                  <a:pt x="893" y="266"/>
                </a:lnTo>
                <a:lnTo>
                  <a:pt x="893" y="266"/>
                </a:lnTo>
                <a:lnTo>
                  <a:pt x="893" y="266"/>
                </a:lnTo>
                <a:lnTo>
                  <a:pt x="893" y="265"/>
                </a:lnTo>
                <a:lnTo>
                  <a:pt x="893" y="265"/>
                </a:lnTo>
                <a:lnTo>
                  <a:pt x="893" y="265"/>
                </a:lnTo>
                <a:close/>
                <a:moveTo>
                  <a:pt x="699" y="267"/>
                </a:moveTo>
                <a:cubicBezTo>
                  <a:pt x="702" y="259"/>
                  <a:pt x="708" y="253"/>
                  <a:pt x="716" y="249"/>
                </a:cubicBezTo>
                <a:lnTo>
                  <a:pt x="716" y="249"/>
                </a:lnTo>
                <a:cubicBezTo>
                  <a:pt x="716" y="248"/>
                  <a:pt x="717" y="248"/>
                  <a:pt x="717" y="248"/>
                </a:cubicBezTo>
                <a:lnTo>
                  <a:pt x="718" y="248"/>
                </a:lnTo>
                <a:lnTo>
                  <a:pt x="719" y="247"/>
                </a:lnTo>
                <a:lnTo>
                  <a:pt x="719" y="247"/>
                </a:lnTo>
                <a:lnTo>
                  <a:pt x="720" y="247"/>
                </a:lnTo>
                <a:lnTo>
                  <a:pt x="720" y="247"/>
                </a:lnTo>
                <a:lnTo>
                  <a:pt x="721" y="246"/>
                </a:lnTo>
                <a:lnTo>
                  <a:pt x="721" y="246"/>
                </a:lnTo>
                <a:lnTo>
                  <a:pt x="721" y="246"/>
                </a:lnTo>
                <a:lnTo>
                  <a:pt x="722" y="246"/>
                </a:lnTo>
                <a:lnTo>
                  <a:pt x="722" y="246"/>
                </a:lnTo>
                <a:lnTo>
                  <a:pt x="722" y="246"/>
                </a:lnTo>
                <a:lnTo>
                  <a:pt x="722" y="246"/>
                </a:lnTo>
                <a:lnTo>
                  <a:pt x="722" y="246"/>
                </a:lnTo>
                <a:lnTo>
                  <a:pt x="723" y="246"/>
                </a:lnTo>
                <a:lnTo>
                  <a:pt x="723" y="246"/>
                </a:lnTo>
                <a:lnTo>
                  <a:pt x="723" y="246"/>
                </a:lnTo>
                <a:lnTo>
                  <a:pt x="723" y="246"/>
                </a:lnTo>
                <a:lnTo>
                  <a:pt x="723" y="246"/>
                </a:lnTo>
                <a:lnTo>
                  <a:pt x="724" y="245"/>
                </a:lnTo>
                <a:lnTo>
                  <a:pt x="724" y="245"/>
                </a:lnTo>
                <a:lnTo>
                  <a:pt x="724" y="245"/>
                </a:lnTo>
                <a:lnTo>
                  <a:pt x="724" y="245"/>
                </a:lnTo>
                <a:lnTo>
                  <a:pt x="725" y="245"/>
                </a:lnTo>
                <a:lnTo>
                  <a:pt x="725" y="245"/>
                </a:lnTo>
                <a:lnTo>
                  <a:pt x="725" y="245"/>
                </a:lnTo>
                <a:lnTo>
                  <a:pt x="725" y="245"/>
                </a:lnTo>
                <a:lnTo>
                  <a:pt x="726" y="245"/>
                </a:lnTo>
                <a:lnTo>
                  <a:pt x="726" y="245"/>
                </a:lnTo>
                <a:lnTo>
                  <a:pt x="726" y="245"/>
                </a:lnTo>
                <a:lnTo>
                  <a:pt x="726" y="245"/>
                </a:lnTo>
                <a:lnTo>
                  <a:pt x="726" y="245"/>
                </a:lnTo>
                <a:lnTo>
                  <a:pt x="727" y="245"/>
                </a:lnTo>
                <a:lnTo>
                  <a:pt x="727" y="245"/>
                </a:lnTo>
                <a:lnTo>
                  <a:pt x="727" y="245"/>
                </a:lnTo>
                <a:lnTo>
                  <a:pt x="727" y="245"/>
                </a:lnTo>
                <a:lnTo>
                  <a:pt x="727" y="245"/>
                </a:lnTo>
                <a:lnTo>
                  <a:pt x="728" y="245"/>
                </a:lnTo>
                <a:lnTo>
                  <a:pt x="728" y="245"/>
                </a:lnTo>
                <a:lnTo>
                  <a:pt x="728" y="245"/>
                </a:lnTo>
                <a:lnTo>
                  <a:pt x="728" y="245"/>
                </a:lnTo>
                <a:lnTo>
                  <a:pt x="729" y="245"/>
                </a:lnTo>
                <a:lnTo>
                  <a:pt x="729" y="244"/>
                </a:lnTo>
                <a:lnTo>
                  <a:pt x="729" y="244"/>
                </a:lnTo>
                <a:lnTo>
                  <a:pt x="729" y="244"/>
                </a:lnTo>
                <a:lnTo>
                  <a:pt x="729" y="244"/>
                </a:lnTo>
                <a:lnTo>
                  <a:pt x="730" y="244"/>
                </a:lnTo>
                <a:lnTo>
                  <a:pt x="730" y="244"/>
                </a:lnTo>
                <a:lnTo>
                  <a:pt x="730" y="244"/>
                </a:lnTo>
                <a:lnTo>
                  <a:pt x="730" y="244"/>
                </a:lnTo>
                <a:lnTo>
                  <a:pt x="731" y="244"/>
                </a:lnTo>
                <a:lnTo>
                  <a:pt x="731" y="244"/>
                </a:lnTo>
                <a:lnTo>
                  <a:pt x="731" y="244"/>
                </a:lnTo>
                <a:lnTo>
                  <a:pt x="731" y="244"/>
                </a:lnTo>
                <a:lnTo>
                  <a:pt x="731" y="244"/>
                </a:lnTo>
                <a:lnTo>
                  <a:pt x="732" y="244"/>
                </a:lnTo>
                <a:lnTo>
                  <a:pt x="732" y="244"/>
                </a:lnTo>
                <a:lnTo>
                  <a:pt x="732" y="244"/>
                </a:lnTo>
                <a:lnTo>
                  <a:pt x="732" y="244"/>
                </a:lnTo>
                <a:lnTo>
                  <a:pt x="733" y="244"/>
                </a:lnTo>
                <a:cubicBezTo>
                  <a:pt x="752" y="244"/>
                  <a:pt x="768" y="260"/>
                  <a:pt x="768" y="280"/>
                </a:cubicBezTo>
                <a:cubicBezTo>
                  <a:pt x="768" y="286"/>
                  <a:pt x="767" y="292"/>
                  <a:pt x="764" y="297"/>
                </a:cubicBezTo>
                <a:lnTo>
                  <a:pt x="764" y="298"/>
                </a:lnTo>
                <a:lnTo>
                  <a:pt x="764" y="298"/>
                </a:lnTo>
                <a:lnTo>
                  <a:pt x="763" y="298"/>
                </a:lnTo>
                <a:lnTo>
                  <a:pt x="763" y="299"/>
                </a:lnTo>
                <a:lnTo>
                  <a:pt x="763" y="299"/>
                </a:lnTo>
                <a:lnTo>
                  <a:pt x="763" y="299"/>
                </a:lnTo>
                <a:lnTo>
                  <a:pt x="763" y="299"/>
                </a:lnTo>
                <a:lnTo>
                  <a:pt x="762" y="300"/>
                </a:lnTo>
                <a:lnTo>
                  <a:pt x="762" y="300"/>
                </a:lnTo>
                <a:lnTo>
                  <a:pt x="762" y="300"/>
                </a:lnTo>
                <a:lnTo>
                  <a:pt x="762" y="301"/>
                </a:lnTo>
                <a:lnTo>
                  <a:pt x="762" y="301"/>
                </a:lnTo>
                <a:lnTo>
                  <a:pt x="761" y="301"/>
                </a:lnTo>
                <a:lnTo>
                  <a:pt x="761" y="301"/>
                </a:lnTo>
                <a:lnTo>
                  <a:pt x="761" y="302"/>
                </a:lnTo>
                <a:lnTo>
                  <a:pt x="761" y="302"/>
                </a:lnTo>
                <a:lnTo>
                  <a:pt x="761" y="302"/>
                </a:lnTo>
                <a:lnTo>
                  <a:pt x="760" y="303"/>
                </a:lnTo>
                <a:lnTo>
                  <a:pt x="760" y="303"/>
                </a:lnTo>
                <a:lnTo>
                  <a:pt x="760" y="303"/>
                </a:lnTo>
                <a:lnTo>
                  <a:pt x="760" y="303"/>
                </a:lnTo>
                <a:lnTo>
                  <a:pt x="760" y="303"/>
                </a:lnTo>
                <a:lnTo>
                  <a:pt x="759" y="304"/>
                </a:lnTo>
                <a:lnTo>
                  <a:pt x="759" y="304"/>
                </a:lnTo>
                <a:lnTo>
                  <a:pt x="759" y="304"/>
                </a:lnTo>
                <a:lnTo>
                  <a:pt x="758" y="305"/>
                </a:lnTo>
                <a:lnTo>
                  <a:pt x="758" y="305"/>
                </a:lnTo>
                <a:lnTo>
                  <a:pt x="758" y="305"/>
                </a:lnTo>
                <a:lnTo>
                  <a:pt x="758" y="305"/>
                </a:lnTo>
                <a:lnTo>
                  <a:pt x="758" y="306"/>
                </a:lnTo>
                <a:lnTo>
                  <a:pt x="757" y="306"/>
                </a:lnTo>
                <a:lnTo>
                  <a:pt x="757" y="306"/>
                </a:lnTo>
                <a:lnTo>
                  <a:pt x="757" y="306"/>
                </a:lnTo>
                <a:lnTo>
                  <a:pt x="757" y="306"/>
                </a:lnTo>
                <a:lnTo>
                  <a:pt x="756" y="307"/>
                </a:lnTo>
                <a:lnTo>
                  <a:pt x="756" y="307"/>
                </a:lnTo>
                <a:lnTo>
                  <a:pt x="756" y="307"/>
                </a:lnTo>
                <a:lnTo>
                  <a:pt x="755" y="308"/>
                </a:lnTo>
                <a:lnTo>
                  <a:pt x="755" y="308"/>
                </a:lnTo>
                <a:lnTo>
                  <a:pt x="755" y="308"/>
                </a:lnTo>
                <a:lnTo>
                  <a:pt x="755" y="308"/>
                </a:lnTo>
                <a:lnTo>
                  <a:pt x="754" y="308"/>
                </a:lnTo>
                <a:lnTo>
                  <a:pt x="754" y="309"/>
                </a:lnTo>
                <a:lnTo>
                  <a:pt x="753" y="309"/>
                </a:lnTo>
                <a:lnTo>
                  <a:pt x="753" y="309"/>
                </a:lnTo>
                <a:lnTo>
                  <a:pt x="753" y="309"/>
                </a:lnTo>
                <a:lnTo>
                  <a:pt x="753" y="310"/>
                </a:lnTo>
                <a:lnTo>
                  <a:pt x="752" y="310"/>
                </a:lnTo>
                <a:lnTo>
                  <a:pt x="752" y="310"/>
                </a:lnTo>
                <a:lnTo>
                  <a:pt x="752" y="310"/>
                </a:lnTo>
                <a:lnTo>
                  <a:pt x="751" y="310"/>
                </a:lnTo>
                <a:lnTo>
                  <a:pt x="751" y="311"/>
                </a:lnTo>
                <a:lnTo>
                  <a:pt x="751" y="311"/>
                </a:lnTo>
                <a:lnTo>
                  <a:pt x="750" y="311"/>
                </a:lnTo>
                <a:lnTo>
                  <a:pt x="750" y="311"/>
                </a:lnTo>
                <a:lnTo>
                  <a:pt x="750" y="311"/>
                </a:lnTo>
                <a:lnTo>
                  <a:pt x="750" y="311"/>
                </a:lnTo>
                <a:lnTo>
                  <a:pt x="749" y="312"/>
                </a:lnTo>
                <a:lnTo>
                  <a:pt x="749" y="312"/>
                </a:lnTo>
                <a:lnTo>
                  <a:pt x="749" y="312"/>
                </a:lnTo>
                <a:lnTo>
                  <a:pt x="749" y="312"/>
                </a:lnTo>
                <a:lnTo>
                  <a:pt x="748" y="312"/>
                </a:lnTo>
                <a:lnTo>
                  <a:pt x="748" y="312"/>
                </a:lnTo>
                <a:lnTo>
                  <a:pt x="748" y="312"/>
                </a:lnTo>
                <a:lnTo>
                  <a:pt x="747" y="313"/>
                </a:lnTo>
                <a:lnTo>
                  <a:pt x="747" y="313"/>
                </a:lnTo>
                <a:lnTo>
                  <a:pt x="747" y="313"/>
                </a:lnTo>
                <a:lnTo>
                  <a:pt x="746" y="313"/>
                </a:lnTo>
                <a:lnTo>
                  <a:pt x="746" y="313"/>
                </a:lnTo>
                <a:lnTo>
                  <a:pt x="746" y="313"/>
                </a:lnTo>
                <a:lnTo>
                  <a:pt x="746" y="313"/>
                </a:lnTo>
                <a:lnTo>
                  <a:pt x="745" y="314"/>
                </a:lnTo>
                <a:lnTo>
                  <a:pt x="745" y="314"/>
                </a:lnTo>
                <a:lnTo>
                  <a:pt x="745" y="314"/>
                </a:lnTo>
                <a:lnTo>
                  <a:pt x="744" y="314"/>
                </a:lnTo>
                <a:lnTo>
                  <a:pt x="744" y="314"/>
                </a:lnTo>
                <a:lnTo>
                  <a:pt x="743" y="314"/>
                </a:lnTo>
                <a:lnTo>
                  <a:pt x="743" y="314"/>
                </a:lnTo>
                <a:lnTo>
                  <a:pt x="742" y="314"/>
                </a:lnTo>
                <a:lnTo>
                  <a:pt x="742" y="314"/>
                </a:lnTo>
                <a:lnTo>
                  <a:pt x="742" y="314"/>
                </a:lnTo>
                <a:lnTo>
                  <a:pt x="742" y="315"/>
                </a:lnTo>
                <a:lnTo>
                  <a:pt x="741" y="315"/>
                </a:lnTo>
                <a:lnTo>
                  <a:pt x="741" y="315"/>
                </a:lnTo>
                <a:lnTo>
                  <a:pt x="741" y="315"/>
                </a:lnTo>
                <a:lnTo>
                  <a:pt x="741" y="315"/>
                </a:lnTo>
                <a:lnTo>
                  <a:pt x="740" y="315"/>
                </a:lnTo>
                <a:lnTo>
                  <a:pt x="740" y="315"/>
                </a:lnTo>
                <a:lnTo>
                  <a:pt x="739" y="315"/>
                </a:lnTo>
                <a:lnTo>
                  <a:pt x="739" y="315"/>
                </a:lnTo>
                <a:lnTo>
                  <a:pt x="739" y="315"/>
                </a:lnTo>
                <a:lnTo>
                  <a:pt x="738" y="315"/>
                </a:lnTo>
                <a:lnTo>
                  <a:pt x="738" y="315"/>
                </a:lnTo>
                <a:lnTo>
                  <a:pt x="738" y="315"/>
                </a:lnTo>
                <a:lnTo>
                  <a:pt x="737" y="316"/>
                </a:lnTo>
                <a:lnTo>
                  <a:pt x="737" y="316"/>
                </a:lnTo>
                <a:lnTo>
                  <a:pt x="736" y="316"/>
                </a:lnTo>
                <a:lnTo>
                  <a:pt x="736" y="316"/>
                </a:lnTo>
                <a:lnTo>
                  <a:pt x="736" y="316"/>
                </a:lnTo>
                <a:lnTo>
                  <a:pt x="735" y="316"/>
                </a:lnTo>
                <a:lnTo>
                  <a:pt x="735" y="316"/>
                </a:lnTo>
                <a:lnTo>
                  <a:pt x="734" y="316"/>
                </a:lnTo>
                <a:lnTo>
                  <a:pt x="734" y="316"/>
                </a:lnTo>
                <a:lnTo>
                  <a:pt x="734" y="316"/>
                </a:lnTo>
                <a:lnTo>
                  <a:pt x="733" y="316"/>
                </a:lnTo>
                <a:lnTo>
                  <a:pt x="733" y="316"/>
                </a:lnTo>
                <a:lnTo>
                  <a:pt x="733" y="316"/>
                </a:lnTo>
                <a:lnTo>
                  <a:pt x="731" y="316"/>
                </a:lnTo>
                <a:lnTo>
                  <a:pt x="731" y="316"/>
                </a:lnTo>
                <a:lnTo>
                  <a:pt x="731" y="316"/>
                </a:lnTo>
                <a:lnTo>
                  <a:pt x="730" y="316"/>
                </a:lnTo>
                <a:lnTo>
                  <a:pt x="730" y="316"/>
                </a:lnTo>
                <a:lnTo>
                  <a:pt x="730" y="316"/>
                </a:lnTo>
                <a:lnTo>
                  <a:pt x="729" y="316"/>
                </a:lnTo>
                <a:lnTo>
                  <a:pt x="729" y="316"/>
                </a:lnTo>
                <a:lnTo>
                  <a:pt x="728" y="316"/>
                </a:lnTo>
                <a:lnTo>
                  <a:pt x="728" y="316"/>
                </a:lnTo>
                <a:lnTo>
                  <a:pt x="728" y="315"/>
                </a:lnTo>
                <a:lnTo>
                  <a:pt x="727" y="315"/>
                </a:lnTo>
                <a:lnTo>
                  <a:pt x="727" y="315"/>
                </a:lnTo>
                <a:lnTo>
                  <a:pt x="726" y="315"/>
                </a:lnTo>
                <a:lnTo>
                  <a:pt x="726" y="315"/>
                </a:lnTo>
                <a:lnTo>
                  <a:pt x="725" y="315"/>
                </a:lnTo>
                <a:lnTo>
                  <a:pt x="725" y="315"/>
                </a:lnTo>
                <a:lnTo>
                  <a:pt x="725" y="315"/>
                </a:lnTo>
                <a:lnTo>
                  <a:pt x="725" y="315"/>
                </a:lnTo>
                <a:lnTo>
                  <a:pt x="724" y="315"/>
                </a:lnTo>
                <a:lnTo>
                  <a:pt x="724" y="315"/>
                </a:lnTo>
                <a:lnTo>
                  <a:pt x="723" y="315"/>
                </a:lnTo>
                <a:lnTo>
                  <a:pt x="723" y="314"/>
                </a:lnTo>
                <a:lnTo>
                  <a:pt x="723" y="314"/>
                </a:lnTo>
                <a:lnTo>
                  <a:pt x="722" y="314"/>
                </a:lnTo>
                <a:lnTo>
                  <a:pt x="722" y="314"/>
                </a:lnTo>
                <a:lnTo>
                  <a:pt x="721" y="314"/>
                </a:lnTo>
                <a:lnTo>
                  <a:pt x="721" y="314"/>
                </a:lnTo>
                <a:lnTo>
                  <a:pt x="721" y="314"/>
                </a:lnTo>
                <a:lnTo>
                  <a:pt x="720" y="314"/>
                </a:lnTo>
                <a:lnTo>
                  <a:pt x="720" y="314"/>
                </a:lnTo>
                <a:lnTo>
                  <a:pt x="719" y="313"/>
                </a:lnTo>
                <a:lnTo>
                  <a:pt x="719" y="313"/>
                </a:lnTo>
                <a:lnTo>
                  <a:pt x="719" y="313"/>
                </a:lnTo>
                <a:lnTo>
                  <a:pt x="719" y="313"/>
                </a:lnTo>
                <a:lnTo>
                  <a:pt x="718" y="313"/>
                </a:lnTo>
                <a:lnTo>
                  <a:pt x="718" y="313"/>
                </a:lnTo>
                <a:lnTo>
                  <a:pt x="717" y="312"/>
                </a:lnTo>
                <a:lnTo>
                  <a:pt x="717" y="312"/>
                </a:lnTo>
                <a:lnTo>
                  <a:pt x="717" y="312"/>
                </a:lnTo>
                <a:lnTo>
                  <a:pt x="716" y="312"/>
                </a:lnTo>
                <a:lnTo>
                  <a:pt x="716" y="312"/>
                </a:lnTo>
                <a:lnTo>
                  <a:pt x="716" y="312"/>
                </a:lnTo>
                <a:lnTo>
                  <a:pt x="716" y="311"/>
                </a:lnTo>
                <a:lnTo>
                  <a:pt x="715" y="311"/>
                </a:lnTo>
                <a:lnTo>
                  <a:pt x="715" y="311"/>
                </a:lnTo>
                <a:lnTo>
                  <a:pt x="714" y="311"/>
                </a:lnTo>
                <a:lnTo>
                  <a:pt x="714" y="311"/>
                </a:lnTo>
                <a:lnTo>
                  <a:pt x="714" y="311"/>
                </a:lnTo>
                <a:lnTo>
                  <a:pt x="713" y="310"/>
                </a:lnTo>
                <a:lnTo>
                  <a:pt x="713" y="310"/>
                </a:lnTo>
                <a:lnTo>
                  <a:pt x="713" y="310"/>
                </a:lnTo>
                <a:lnTo>
                  <a:pt x="712" y="309"/>
                </a:lnTo>
                <a:lnTo>
                  <a:pt x="712" y="309"/>
                </a:lnTo>
                <a:lnTo>
                  <a:pt x="712" y="309"/>
                </a:lnTo>
                <a:lnTo>
                  <a:pt x="711" y="309"/>
                </a:lnTo>
                <a:lnTo>
                  <a:pt x="711" y="309"/>
                </a:lnTo>
                <a:lnTo>
                  <a:pt x="711" y="308"/>
                </a:lnTo>
                <a:lnTo>
                  <a:pt x="711" y="308"/>
                </a:lnTo>
                <a:lnTo>
                  <a:pt x="710" y="308"/>
                </a:lnTo>
                <a:lnTo>
                  <a:pt x="709" y="307"/>
                </a:lnTo>
                <a:lnTo>
                  <a:pt x="709" y="307"/>
                </a:lnTo>
                <a:lnTo>
                  <a:pt x="709" y="307"/>
                </a:lnTo>
                <a:lnTo>
                  <a:pt x="709" y="306"/>
                </a:lnTo>
                <a:lnTo>
                  <a:pt x="708" y="306"/>
                </a:lnTo>
                <a:lnTo>
                  <a:pt x="708" y="306"/>
                </a:lnTo>
                <a:lnTo>
                  <a:pt x="708" y="306"/>
                </a:lnTo>
                <a:lnTo>
                  <a:pt x="707" y="305"/>
                </a:lnTo>
                <a:lnTo>
                  <a:pt x="707" y="305"/>
                </a:lnTo>
                <a:lnTo>
                  <a:pt x="707" y="305"/>
                </a:lnTo>
                <a:lnTo>
                  <a:pt x="707" y="305"/>
                </a:lnTo>
                <a:lnTo>
                  <a:pt x="707" y="304"/>
                </a:lnTo>
                <a:lnTo>
                  <a:pt x="706" y="304"/>
                </a:lnTo>
                <a:lnTo>
                  <a:pt x="706" y="304"/>
                </a:lnTo>
                <a:lnTo>
                  <a:pt x="706" y="303"/>
                </a:lnTo>
                <a:lnTo>
                  <a:pt x="706" y="303"/>
                </a:lnTo>
                <a:lnTo>
                  <a:pt x="706" y="303"/>
                </a:lnTo>
                <a:lnTo>
                  <a:pt x="704" y="302"/>
                </a:lnTo>
                <a:lnTo>
                  <a:pt x="704" y="302"/>
                </a:lnTo>
                <a:lnTo>
                  <a:pt x="704" y="302"/>
                </a:lnTo>
                <a:lnTo>
                  <a:pt x="704" y="301"/>
                </a:lnTo>
                <a:lnTo>
                  <a:pt x="704" y="301"/>
                </a:lnTo>
                <a:lnTo>
                  <a:pt x="703" y="301"/>
                </a:lnTo>
                <a:lnTo>
                  <a:pt x="703" y="301"/>
                </a:lnTo>
                <a:lnTo>
                  <a:pt x="703" y="300"/>
                </a:lnTo>
                <a:lnTo>
                  <a:pt x="703" y="300"/>
                </a:lnTo>
                <a:lnTo>
                  <a:pt x="702" y="299"/>
                </a:lnTo>
                <a:lnTo>
                  <a:pt x="702" y="299"/>
                </a:lnTo>
                <a:lnTo>
                  <a:pt x="702" y="299"/>
                </a:lnTo>
                <a:lnTo>
                  <a:pt x="702" y="299"/>
                </a:lnTo>
                <a:lnTo>
                  <a:pt x="702" y="299"/>
                </a:lnTo>
                <a:lnTo>
                  <a:pt x="702" y="298"/>
                </a:lnTo>
                <a:lnTo>
                  <a:pt x="702" y="298"/>
                </a:lnTo>
                <a:lnTo>
                  <a:pt x="701" y="298"/>
                </a:lnTo>
                <a:lnTo>
                  <a:pt x="701" y="297"/>
                </a:lnTo>
                <a:lnTo>
                  <a:pt x="701" y="297"/>
                </a:lnTo>
                <a:lnTo>
                  <a:pt x="701" y="296"/>
                </a:lnTo>
                <a:lnTo>
                  <a:pt x="701" y="296"/>
                </a:lnTo>
                <a:lnTo>
                  <a:pt x="700" y="296"/>
                </a:lnTo>
                <a:lnTo>
                  <a:pt x="700" y="296"/>
                </a:lnTo>
                <a:lnTo>
                  <a:pt x="700" y="295"/>
                </a:lnTo>
                <a:lnTo>
                  <a:pt x="700" y="295"/>
                </a:lnTo>
                <a:lnTo>
                  <a:pt x="700" y="294"/>
                </a:lnTo>
                <a:lnTo>
                  <a:pt x="700" y="294"/>
                </a:lnTo>
                <a:lnTo>
                  <a:pt x="699" y="294"/>
                </a:lnTo>
                <a:lnTo>
                  <a:pt x="699" y="293"/>
                </a:lnTo>
                <a:lnTo>
                  <a:pt x="699" y="293"/>
                </a:lnTo>
                <a:lnTo>
                  <a:pt x="699" y="292"/>
                </a:lnTo>
                <a:lnTo>
                  <a:pt x="699" y="292"/>
                </a:lnTo>
                <a:lnTo>
                  <a:pt x="699" y="292"/>
                </a:lnTo>
                <a:lnTo>
                  <a:pt x="699" y="292"/>
                </a:lnTo>
                <a:cubicBezTo>
                  <a:pt x="697" y="288"/>
                  <a:pt x="697" y="284"/>
                  <a:pt x="697" y="280"/>
                </a:cubicBezTo>
                <a:cubicBezTo>
                  <a:pt x="697" y="275"/>
                  <a:pt x="698" y="271"/>
                  <a:pt x="699" y="267"/>
                </a:cubicBezTo>
                <a:lnTo>
                  <a:pt x="699" y="267"/>
                </a:lnTo>
                <a:close/>
                <a:moveTo>
                  <a:pt x="1354" y="861"/>
                </a:moveTo>
                <a:cubicBezTo>
                  <a:pt x="1354" y="841"/>
                  <a:pt x="1338" y="825"/>
                  <a:pt x="1319" y="825"/>
                </a:cubicBezTo>
                <a:cubicBezTo>
                  <a:pt x="1299" y="825"/>
                  <a:pt x="1283" y="841"/>
                  <a:pt x="1283" y="861"/>
                </a:cubicBezTo>
                <a:cubicBezTo>
                  <a:pt x="1283" y="881"/>
                  <a:pt x="1299" y="897"/>
                  <a:pt x="1319" y="897"/>
                </a:cubicBezTo>
                <a:cubicBezTo>
                  <a:pt x="1338" y="897"/>
                  <a:pt x="1354" y="881"/>
                  <a:pt x="1354" y="861"/>
                </a:cubicBezTo>
                <a:close/>
                <a:moveTo>
                  <a:pt x="520" y="1280"/>
                </a:moveTo>
                <a:lnTo>
                  <a:pt x="520" y="1280"/>
                </a:lnTo>
                <a:lnTo>
                  <a:pt x="520" y="1280"/>
                </a:lnTo>
                <a:lnTo>
                  <a:pt x="520" y="1279"/>
                </a:lnTo>
                <a:lnTo>
                  <a:pt x="520" y="1279"/>
                </a:lnTo>
                <a:lnTo>
                  <a:pt x="519" y="1279"/>
                </a:lnTo>
                <a:lnTo>
                  <a:pt x="519" y="1279"/>
                </a:lnTo>
                <a:lnTo>
                  <a:pt x="519" y="1279"/>
                </a:lnTo>
                <a:lnTo>
                  <a:pt x="518" y="1278"/>
                </a:lnTo>
                <a:lnTo>
                  <a:pt x="518" y="1278"/>
                </a:lnTo>
                <a:lnTo>
                  <a:pt x="517" y="1278"/>
                </a:lnTo>
                <a:lnTo>
                  <a:pt x="517" y="1278"/>
                </a:lnTo>
                <a:lnTo>
                  <a:pt x="517" y="1278"/>
                </a:lnTo>
                <a:lnTo>
                  <a:pt x="517" y="1278"/>
                </a:lnTo>
                <a:lnTo>
                  <a:pt x="517" y="1278"/>
                </a:lnTo>
                <a:lnTo>
                  <a:pt x="517" y="1277"/>
                </a:lnTo>
                <a:lnTo>
                  <a:pt x="517" y="1277"/>
                </a:lnTo>
                <a:lnTo>
                  <a:pt x="516" y="1277"/>
                </a:lnTo>
                <a:lnTo>
                  <a:pt x="516" y="1277"/>
                </a:lnTo>
                <a:lnTo>
                  <a:pt x="516" y="1277"/>
                </a:lnTo>
                <a:lnTo>
                  <a:pt x="516" y="1277"/>
                </a:lnTo>
                <a:lnTo>
                  <a:pt x="515" y="1276"/>
                </a:lnTo>
                <a:lnTo>
                  <a:pt x="515" y="1276"/>
                </a:lnTo>
                <a:lnTo>
                  <a:pt x="515" y="1276"/>
                </a:lnTo>
                <a:lnTo>
                  <a:pt x="515" y="1276"/>
                </a:lnTo>
                <a:lnTo>
                  <a:pt x="515" y="1276"/>
                </a:lnTo>
                <a:lnTo>
                  <a:pt x="515" y="1276"/>
                </a:lnTo>
                <a:lnTo>
                  <a:pt x="515" y="1276"/>
                </a:lnTo>
                <a:lnTo>
                  <a:pt x="514" y="1276"/>
                </a:lnTo>
                <a:lnTo>
                  <a:pt x="514" y="1275"/>
                </a:lnTo>
                <a:lnTo>
                  <a:pt x="514" y="1275"/>
                </a:lnTo>
                <a:lnTo>
                  <a:pt x="513" y="1275"/>
                </a:lnTo>
                <a:lnTo>
                  <a:pt x="513" y="1275"/>
                </a:lnTo>
                <a:lnTo>
                  <a:pt x="513" y="1274"/>
                </a:lnTo>
                <a:lnTo>
                  <a:pt x="513" y="1274"/>
                </a:lnTo>
                <a:lnTo>
                  <a:pt x="513" y="1274"/>
                </a:lnTo>
                <a:lnTo>
                  <a:pt x="513" y="1274"/>
                </a:lnTo>
                <a:lnTo>
                  <a:pt x="512" y="1274"/>
                </a:lnTo>
                <a:lnTo>
                  <a:pt x="512" y="1273"/>
                </a:lnTo>
                <a:lnTo>
                  <a:pt x="512" y="1273"/>
                </a:lnTo>
                <a:lnTo>
                  <a:pt x="512" y="1273"/>
                </a:lnTo>
                <a:lnTo>
                  <a:pt x="512" y="1273"/>
                </a:lnTo>
                <a:lnTo>
                  <a:pt x="512" y="1273"/>
                </a:lnTo>
                <a:lnTo>
                  <a:pt x="511" y="1273"/>
                </a:lnTo>
                <a:lnTo>
                  <a:pt x="511" y="1272"/>
                </a:lnTo>
                <a:lnTo>
                  <a:pt x="511" y="1272"/>
                </a:lnTo>
                <a:lnTo>
                  <a:pt x="511" y="1272"/>
                </a:lnTo>
                <a:lnTo>
                  <a:pt x="511" y="1272"/>
                </a:lnTo>
                <a:lnTo>
                  <a:pt x="511" y="1272"/>
                </a:lnTo>
                <a:lnTo>
                  <a:pt x="510" y="1272"/>
                </a:lnTo>
                <a:lnTo>
                  <a:pt x="510" y="1272"/>
                </a:lnTo>
                <a:lnTo>
                  <a:pt x="510" y="1271"/>
                </a:lnTo>
                <a:lnTo>
                  <a:pt x="510" y="1271"/>
                </a:lnTo>
                <a:lnTo>
                  <a:pt x="510" y="1271"/>
                </a:lnTo>
                <a:lnTo>
                  <a:pt x="510" y="1271"/>
                </a:lnTo>
                <a:lnTo>
                  <a:pt x="510" y="1270"/>
                </a:lnTo>
                <a:lnTo>
                  <a:pt x="509" y="1270"/>
                </a:lnTo>
                <a:lnTo>
                  <a:pt x="509" y="1270"/>
                </a:lnTo>
                <a:lnTo>
                  <a:pt x="509" y="1270"/>
                </a:lnTo>
                <a:lnTo>
                  <a:pt x="509" y="1270"/>
                </a:lnTo>
                <a:lnTo>
                  <a:pt x="509" y="1269"/>
                </a:lnTo>
                <a:lnTo>
                  <a:pt x="509" y="1269"/>
                </a:lnTo>
                <a:lnTo>
                  <a:pt x="509" y="1269"/>
                </a:lnTo>
                <a:lnTo>
                  <a:pt x="509" y="1269"/>
                </a:lnTo>
                <a:lnTo>
                  <a:pt x="508" y="1269"/>
                </a:lnTo>
                <a:lnTo>
                  <a:pt x="508" y="1269"/>
                </a:lnTo>
                <a:lnTo>
                  <a:pt x="508" y="1269"/>
                </a:lnTo>
                <a:lnTo>
                  <a:pt x="508" y="1268"/>
                </a:lnTo>
                <a:lnTo>
                  <a:pt x="508" y="1268"/>
                </a:lnTo>
                <a:lnTo>
                  <a:pt x="508" y="1268"/>
                </a:lnTo>
                <a:lnTo>
                  <a:pt x="508" y="1268"/>
                </a:lnTo>
                <a:lnTo>
                  <a:pt x="508" y="1268"/>
                </a:lnTo>
                <a:lnTo>
                  <a:pt x="508" y="1267"/>
                </a:lnTo>
                <a:cubicBezTo>
                  <a:pt x="504" y="1262"/>
                  <a:pt x="502" y="1256"/>
                  <a:pt x="502" y="1249"/>
                </a:cubicBezTo>
                <a:cubicBezTo>
                  <a:pt x="502" y="1245"/>
                  <a:pt x="503" y="1241"/>
                  <a:pt x="504" y="1237"/>
                </a:cubicBezTo>
                <a:lnTo>
                  <a:pt x="504" y="1237"/>
                </a:lnTo>
                <a:lnTo>
                  <a:pt x="505" y="1237"/>
                </a:lnTo>
                <a:lnTo>
                  <a:pt x="505" y="1236"/>
                </a:lnTo>
                <a:lnTo>
                  <a:pt x="505" y="1235"/>
                </a:lnTo>
                <a:lnTo>
                  <a:pt x="505" y="1235"/>
                </a:lnTo>
                <a:lnTo>
                  <a:pt x="505" y="1235"/>
                </a:lnTo>
                <a:lnTo>
                  <a:pt x="505" y="1234"/>
                </a:lnTo>
                <a:lnTo>
                  <a:pt x="506" y="1234"/>
                </a:lnTo>
                <a:cubicBezTo>
                  <a:pt x="506" y="1233"/>
                  <a:pt x="507" y="1232"/>
                  <a:pt x="507" y="1231"/>
                </a:cubicBezTo>
                <a:lnTo>
                  <a:pt x="507" y="1230"/>
                </a:lnTo>
                <a:lnTo>
                  <a:pt x="508" y="1229"/>
                </a:lnTo>
                <a:lnTo>
                  <a:pt x="508" y="1229"/>
                </a:lnTo>
                <a:lnTo>
                  <a:pt x="509" y="1229"/>
                </a:lnTo>
                <a:lnTo>
                  <a:pt x="509" y="1229"/>
                </a:lnTo>
                <a:lnTo>
                  <a:pt x="509" y="1228"/>
                </a:lnTo>
                <a:lnTo>
                  <a:pt x="509" y="1227"/>
                </a:lnTo>
                <a:lnTo>
                  <a:pt x="510" y="1226"/>
                </a:lnTo>
                <a:lnTo>
                  <a:pt x="510" y="1226"/>
                </a:lnTo>
                <a:lnTo>
                  <a:pt x="510" y="1226"/>
                </a:lnTo>
                <a:lnTo>
                  <a:pt x="511" y="1226"/>
                </a:lnTo>
                <a:lnTo>
                  <a:pt x="511" y="1225"/>
                </a:lnTo>
                <a:lnTo>
                  <a:pt x="511" y="1225"/>
                </a:lnTo>
                <a:lnTo>
                  <a:pt x="512" y="1225"/>
                </a:lnTo>
                <a:lnTo>
                  <a:pt x="512" y="1225"/>
                </a:lnTo>
                <a:lnTo>
                  <a:pt x="512" y="1224"/>
                </a:lnTo>
                <a:lnTo>
                  <a:pt x="512" y="1224"/>
                </a:lnTo>
                <a:lnTo>
                  <a:pt x="512" y="1224"/>
                </a:lnTo>
                <a:lnTo>
                  <a:pt x="513" y="1224"/>
                </a:lnTo>
                <a:lnTo>
                  <a:pt x="513" y="1223"/>
                </a:lnTo>
                <a:lnTo>
                  <a:pt x="513" y="1223"/>
                </a:lnTo>
                <a:lnTo>
                  <a:pt x="513" y="1223"/>
                </a:lnTo>
                <a:lnTo>
                  <a:pt x="514" y="1222"/>
                </a:lnTo>
                <a:lnTo>
                  <a:pt x="514" y="1222"/>
                </a:lnTo>
                <a:lnTo>
                  <a:pt x="514" y="1222"/>
                </a:lnTo>
                <a:lnTo>
                  <a:pt x="515" y="1222"/>
                </a:lnTo>
                <a:lnTo>
                  <a:pt x="515" y="1222"/>
                </a:lnTo>
                <a:lnTo>
                  <a:pt x="515" y="1221"/>
                </a:lnTo>
                <a:lnTo>
                  <a:pt x="516" y="1221"/>
                </a:lnTo>
                <a:lnTo>
                  <a:pt x="516" y="1221"/>
                </a:lnTo>
                <a:lnTo>
                  <a:pt x="516" y="1221"/>
                </a:lnTo>
                <a:lnTo>
                  <a:pt x="517" y="1220"/>
                </a:lnTo>
                <a:lnTo>
                  <a:pt x="517" y="1220"/>
                </a:lnTo>
                <a:lnTo>
                  <a:pt x="517" y="1220"/>
                </a:lnTo>
                <a:lnTo>
                  <a:pt x="518" y="1219"/>
                </a:lnTo>
                <a:lnTo>
                  <a:pt x="518" y="1219"/>
                </a:lnTo>
                <a:lnTo>
                  <a:pt x="518" y="1219"/>
                </a:lnTo>
                <a:lnTo>
                  <a:pt x="519" y="1219"/>
                </a:lnTo>
                <a:lnTo>
                  <a:pt x="519" y="1219"/>
                </a:lnTo>
                <a:lnTo>
                  <a:pt x="519" y="1218"/>
                </a:lnTo>
                <a:lnTo>
                  <a:pt x="520" y="1218"/>
                </a:lnTo>
                <a:lnTo>
                  <a:pt x="520" y="1218"/>
                </a:lnTo>
                <a:lnTo>
                  <a:pt x="520" y="1218"/>
                </a:lnTo>
                <a:lnTo>
                  <a:pt x="521" y="1218"/>
                </a:lnTo>
                <a:lnTo>
                  <a:pt x="521" y="1217"/>
                </a:lnTo>
                <a:lnTo>
                  <a:pt x="521" y="1217"/>
                </a:lnTo>
                <a:lnTo>
                  <a:pt x="522" y="1217"/>
                </a:lnTo>
                <a:lnTo>
                  <a:pt x="522" y="1217"/>
                </a:lnTo>
                <a:lnTo>
                  <a:pt x="522" y="1217"/>
                </a:lnTo>
                <a:lnTo>
                  <a:pt x="523" y="1217"/>
                </a:lnTo>
                <a:lnTo>
                  <a:pt x="523" y="1216"/>
                </a:lnTo>
                <a:lnTo>
                  <a:pt x="523" y="1216"/>
                </a:lnTo>
                <a:lnTo>
                  <a:pt x="524" y="1216"/>
                </a:lnTo>
                <a:lnTo>
                  <a:pt x="524" y="1216"/>
                </a:lnTo>
                <a:lnTo>
                  <a:pt x="524" y="1216"/>
                </a:lnTo>
                <a:lnTo>
                  <a:pt x="525" y="1216"/>
                </a:lnTo>
                <a:lnTo>
                  <a:pt x="525" y="1216"/>
                </a:lnTo>
                <a:lnTo>
                  <a:pt x="525" y="1215"/>
                </a:lnTo>
                <a:lnTo>
                  <a:pt x="527" y="1215"/>
                </a:lnTo>
                <a:lnTo>
                  <a:pt x="527" y="1215"/>
                </a:lnTo>
                <a:lnTo>
                  <a:pt x="527" y="1215"/>
                </a:lnTo>
                <a:lnTo>
                  <a:pt x="527" y="1215"/>
                </a:lnTo>
                <a:lnTo>
                  <a:pt x="528" y="1215"/>
                </a:lnTo>
                <a:lnTo>
                  <a:pt x="528" y="1214"/>
                </a:lnTo>
                <a:lnTo>
                  <a:pt x="528" y="1214"/>
                </a:lnTo>
                <a:lnTo>
                  <a:pt x="529" y="1214"/>
                </a:lnTo>
                <a:lnTo>
                  <a:pt x="529" y="1214"/>
                </a:lnTo>
                <a:lnTo>
                  <a:pt x="530" y="1214"/>
                </a:lnTo>
                <a:lnTo>
                  <a:pt x="530" y="1214"/>
                </a:lnTo>
                <a:lnTo>
                  <a:pt x="530" y="1214"/>
                </a:lnTo>
                <a:lnTo>
                  <a:pt x="531" y="1214"/>
                </a:lnTo>
                <a:lnTo>
                  <a:pt x="531" y="1214"/>
                </a:lnTo>
                <a:lnTo>
                  <a:pt x="532" y="1214"/>
                </a:lnTo>
                <a:lnTo>
                  <a:pt x="532" y="1214"/>
                </a:lnTo>
                <a:lnTo>
                  <a:pt x="532" y="1214"/>
                </a:lnTo>
                <a:lnTo>
                  <a:pt x="533" y="1213"/>
                </a:lnTo>
                <a:lnTo>
                  <a:pt x="533" y="1213"/>
                </a:lnTo>
                <a:lnTo>
                  <a:pt x="534" y="1213"/>
                </a:lnTo>
                <a:lnTo>
                  <a:pt x="534" y="1213"/>
                </a:lnTo>
                <a:lnTo>
                  <a:pt x="534" y="1213"/>
                </a:lnTo>
                <a:lnTo>
                  <a:pt x="534" y="1213"/>
                </a:lnTo>
                <a:lnTo>
                  <a:pt x="535" y="1213"/>
                </a:lnTo>
                <a:lnTo>
                  <a:pt x="535" y="1213"/>
                </a:lnTo>
                <a:lnTo>
                  <a:pt x="536" y="1213"/>
                </a:lnTo>
                <a:lnTo>
                  <a:pt x="536" y="1213"/>
                </a:lnTo>
                <a:lnTo>
                  <a:pt x="537" y="1213"/>
                </a:lnTo>
                <a:lnTo>
                  <a:pt x="537" y="1213"/>
                </a:lnTo>
                <a:lnTo>
                  <a:pt x="538" y="1213"/>
                </a:lnTo>
                <a:cubicBezTo>
                  <a:pt x="558" y="1213"/>
                  <a:pt x="574" y="1229"/>
                  <a:pt x="574" y="1249"/>
                </a:cubicBezTo>
                <a:lnTo>
                  <a:pt x="574" y="1250"/>
                </a:lnTo>
                <a:lnTo>
                  <a:pt x="574" y="1250"/>
                </a:lnTo>
                <a:lnTo>
                  <a:pt x="574" y="1251"/>
                </a:lnTo>
                <a:lnTo>
                  <a:pt x="574" y="1251"/>
                </a:lnTo>
                <a:lnTo>
                  <a:pt x="574" y="1252"/>
                </a:lnTo>
                <a:lnTo>
                  <a:pt x="574" y="1252"/>
                </a:lnTo>
                <a:lnTo>
                  <a:pt x="574" y="1252"/>
                </a:lnTo>
                <a:lnTo>
                  <a:pt x="574" y="1252"/>
                </a:lnTo>
                <a:lnTo>
                  <a:pt x="574" y="1253"/>
                </a:lnTo>
                <a:lnTo>
                  <a:pt x="573" y="1253"/>
                </a:lnTo>
                <a:lnTo>
                  <a:pt x="573" y="1254"/>
                </a:lnTo>
                <a:lnTo>
                  <a:pt x="573" y="1254"/>
                </a:lnTo>
                <a:lnTo>
                  <a:pt x="573" y="1254"/>
                </a:lnTo>
                <a:lnTo>
                  <a:pt x="573" y="1255"/>
                </a:lnTo>
                <a:lnTo>
                  <a:pt x="573" y="1255"/>
                </a:lnTo>
                <a:lnTo>
                  <a:pt x="573" y="1256"/>
                </a:lnTo>
                <a:lnTo>
                  <a:pt x="573" y="1256"/>
                </a:lnTo>
                <a:lnTo>
                  <a:pt x="573" y="1257"/>
                </a:lnTo>
                <a:lnTo>
                  <a:pt x="573" y="1257"/>
                </a:lnTo>
                <a:lnTo>
                  <a:pt x="573" y="1257"/>
                </a:lnTo>
                <a:lnTo>
                  <a:pt x="573" y="1258"/>
                </a:lnTo>
                <a:lnTo>
                  <a:pt x="573" y="1258"/>
                </a:lnTo>
                <a:lnTo>
                  <a:pt x="572" y="1259"/>
                </a:lnTo>
                <a:lnTo>
                  <a:pt x="572" y="1259"/>
                </a:lnTo>
                <a:lnTo>
                  <a:pt x="572" y="1259"/>
                </a:lnTo>
                <a:lnTo>
                  <a:pt x="572" y="1259"/>
                </a:lnTo>
                <a:lnTo>
                  <a:pt x="572" y="1260"/>
                </a:lnTo>
                <a:lnTo>
                  <a:pt x="572" y="1260"/>
                </a:lnTo>
                <a:lnTo>
                  <a:pt x="572" y="1261"/>
                </a:lnTo>
                <a:lnTo>
                  <a:pt x="572" y="1261"/>
                </a:lnTo>
                <a:lnTo>
                  <a:pt x="571" y="1262"/>
                </a:lnTo>
                <a:lnTo>
                  <a:pt x="571" y="1262"/>
                </a:lnTo>
                <a:lnTo>
                  <a:pt x="571" y="1262"/>
                </a:lnTo>
                <a:lnTo>
                  <a:pt x="571" y="1263"/>
                </a:lnTo>
                <a:lnTo>
                  <a:pt x="571" y="1263"/>
                </a:lnTo>
                <a:lnTo>
                  <a:pt x="571" y="1263"/>
                </a:lnTo>
                <a:lnTo>
                  <a:pt x="570" y="1264"/>
                </a:lnTo>
                <a:lnTo>
                  <a:pt x="570" y="1264"/>
                </a:lnTo>
                <a:lnTo>
                  <a:pt x="570" y="1264"/>
                </a:lnTo>
                <a:lnTo>
                  <a:pt x="570" y="1265"/>
                </a:lnTo>
                <a:lnTo>
                  <a:pt x="570" y="1265"/>
                </a:lnTo>
                <a:lnTo>
                  <a:pt x="570" y="1266"/>
                </a:lnTo>
                <a:lnTo>
                  <a:pt x="569" y="1266"/>
                </a:lnTo>
                <a:lnTo>
                  <a:pt x="569" y="1266"/>
                </a:lnTo>
                <a:lnTo>
                  <a:pt x="569" y="1267"/>
                </a:lnTo>
                <a:lnTo>
                  <a:pt x="569" y="1267"/>
                </a:lnTo>
                <a:lnTo>
                  <a:pt x="569" y="1267"/>
                </a:lnTo>
                <a:lnTo>
                  <a:pt x="569" y="1267"/>
                </a:lnTo>
                <a:lnTo>
                  <a:pt x="568" y="1268"/>
                </a:lnTo>
                <a:lnTo>
                  <a:pt x="568" y="1268"/>
                </a:lnTo>
                <a:lnTo>
                  <a:pt x="568" y="1269"/>
                </a:lnTo>
                <a:lnTo>
                  <a:pt x="568" y="1269"/>
                </a:lnTo>
                <a:lnTo>
                  <a:pt x="567" y="1269"/>
                </a:lnTo>
                <a:lnTo>
                  <a:pt x="567" y="1269"/>
                </a:lnTo>
                <a:lnTo>
                  <a:pt x="567" y="1270"/>
                </a:lnTo>
                <a:lnTo>
                  <a:pt x="567" y="1270"/>
                </a:lnTo>
                <a:lnTo>
                  <a:pt x="567" y="1270"/>
                </a:lnTo>
                <a:lnTo>
                  <a:pt x="566" y="1271"/>
                </a:lnTo>
                <a:lnTo>
                  <a:pt x="566" y="1271"/>
                </a:lnTo>
                <a:lnTo>
                  <a:pt x="566" y="1271"/>
                </a:lnTo>
                <a:lnTo>
                  <a:pt x="566" y="1271"/>
                </a:lnTo>
                <a:lnTo>
                  <a:pt x="565" y="1272"/>
                </a:lnTo>
                <a:lnTo>
                  <a:pt x="565" y="1272"/>
                </a:lnTo>
                <a:lnTo>
                  <a:pt x="565" y="1272"/>
                </a:lnTo>
                <a:lnTo>
                  <a:pt x="564" y="1273"/>
                </a:lnTo>
                <a:lnTo>
                  <a:pt x="564" y="1273"/>
                </a:lnTo>
                <a:lnTo>
                  <a:pt x="564" y="1273"/>
                </a:lnTo>
                <a:lnTo>
                  <a:pt x="564" y="1273"/>
                </a:lnTo>
                <a:lnTo>
                  <a:pt x="563" y="1274"/>
                </a:lnTo>
                <a:lnTo>
                  <a:pt x="563" y="1274"/>
                </a:lnTo>
                <a:lnTo>
                  <a:pt x="563" y="1274"/>
                </a:lnTo>
                <a:lnTo>
                  <a:pt x="563" y="1275"/>
                </a:lnTo>
                <a:lnTo>
                  <a:pt x="563" y="1275"/>
                </a:lnTo>
                <a:lnTo>
                  <a:pt x="562" y="1275"/>
                </a:lnTo>
                <a:lnTo>
                  <a:pt x="562" y="1275"/>
                </a:lnTo>
                <a:lnTo>
                  <a:pt x="562" y="1276"/>
                </a:lnTo>
                <a:lnTo>
                  <a:pt x="561" y="1276"/>
                </a:lnTo>
                <a:lnTo>
                  <a:pt x="561" y="1276"/>
                </a:lnTo>
                <a:lnTo>
                  <a:pt x="561" y="1276"/>
                </a:lnTo>
                <a:lnTo>
                  <a:pt x="560" y="1277"/>
                </a:lnTo>
                <a:lnTo>
                  <a:pt x="560" y="1277"/>
                </a:lnTo>
                <a:lnTo>
                  <a:pt x="560" y="1277"/>
                </a:lnTo>
                <a:lnTo>
                  <a:pt x="559" y="1277"/>
                </a:lnTo>
                <a:lnTo>
                  <a:pt x="559" y="1277"/>
                </a:lnTo>
                <a:lnTo>
                  <a:pt x="559" y="1278"/>
                </a:lnTo>
                <a:lnTo>
                  <a:pt x="558" y="1278"/>
                </a:lnTo>
                <a:lnTo>
                  <a:pt x="558" y="1278"/>
                </a:lnTo>
                <a:lnTo>
                  <a:pt x="558" y="1278"/>
                </a:lnTo>
                <a:lnTo>
                  <a:pt x="558" y="1279"/>
                </a:lnTo>
                <a:lnTo>
                  <a:pt x="558" y="1279"/>
                </a:lnTo>
                <a:lnTo>
                  <a:pt x="557" y="1279"/>
                </a:lnTo>
                <a:lnTo>
                  <a:pt x="557" y="1279"/>
                </a:lnTo>
                <a:lnTo>
                  <a:pt x="557" y="1279"/>
                </a:lnTo>
                <a:lnTo>
                  <a:pt x="556" y="1280"/>
                </a:lnTo>
                <a:lnTo>
                  <a:pt x="556" y="1280"/>
                </a:lnTo>
                <a:lnTo>
                  <a:pt x="555" y="1280"/>
                </a:lnTo>
                <a:lnTo>
                  <a:pt x="555" y="1280"/>
                </a:lnTo>
                <a:lnTo>
                  <a:pt x="555" y="1280"/>
                </a:lnTo>
                <a:lnTo>
                  <a:pt x="554" y="1281"/>
                </a:lnTo>
                <a:lnTo>
                  <a:pt x="554" y="1281"/>
                </a:lnTo>
                <a:lnTo>
                  <a:pt x="554" y="1281"/>
                </a:lnTo>
                <a:lnTo>
                  <a:pt x="553" y="1281"/>
                </a:lnTo>
                <a:lnTo>
                  <a:pt x="553" y="1281"/>
                </a:lnTo>
                <a:lnTo>
                  <a:pt x="553" y="1281"/>
                </a:lnTo>
                <a:lnTo>
                  <a:pt x="552" y="1282"/>
                </a:lnTo>
                <a:lnTo>
                  <a:pt x="552" y="1282"/>
                </a:lnTo>
                <a:lnTo>
                  <a:pt x="552" y="1282"/>
                </a:lnTo>
                <a:lnTo>
                  <a:pt x="551" y="1282"/>
                </a:lnTo>
                <a:lnTo>
                  <a:pt x="551" y="1282"/>
                </a:lnTo>
                <a:lnTo>
                  <a:pt x="550" y="1282"/>
                </a:lnTo>
                <a:lnTo>
                  <a:pt x="550" y="1282"/>
                </a:lnTo>
                <a:lnTo>
                  <a:pt x="550" y="1283"/>
                </a:lnTo>
                <a:cubicBezTo>
                  <a:pt x="546" y="1284"/>
                  <a:pt x="542" y="1285"/>
                  <a:pt x="538" y="1285"/>
                </a:cubicBezTo>
                <a:cubicBezTo>
                  <a:pt x="532" y="1285"/>
                  <a:pt x="525" y="1283"/>
                  <a:pt x="520" y="1280"/>
                </a:cubicBezTo>
                <a:close/>
                <a:moveTo>
                  <a:pt x="453" y="1214"/>
                </a:moveTo>
                <a:lnTo>
                  <a:pt x="453" y="1214"/>
                </a:lnTo>
                <a:lnTo>
                  <a:pt x="453" y="1214"/>
                </a:lnTo>
                <a:lnTo>
                  <a:pt x="452" y="1214"/>
                </a:lnTo>
                <a:lnTo>
                  <a:pt x="452" y="1214"/>
                </a:lnTo>
                <a:lnTo>
                  <a:pt x="452" y="1214"/>
                </a:lnTo>
                <a:lnTo>
                  <a:pt x="452" y="1214"/>
                </a:lnTo>
                <a:lnTo>
                  <a:pt x="452" y="1214"/>
                </a:lnTo>
                <a:lnTo>
                  <a:pt x="451" y="1213"/>
                </a:lnTo>
                <a:lnTo>
                  <a:pt x="451" y="1213"/>
                </a:lnTo>
                <a:lnTo>
                  <a:pt x="451" y="1213"/>
                </a:lnTo>
                <a:lnTo>
                  <a:pt x="451" y="1213"/>
                </a:lnTo>
                <a:lnTo>
                  <a:pt x="451" y="1213"/>
                </a:lnTo>
                <a:lnTo>
                  <a:pt x="451" y="1213"/>
                </a:lnTo>
                <a:lnTo>
                  <a:pt x="451" y="1213"/>
                </a:lnTo>
                <a:lnTo>
                  <a:pt x="450" y="1213"/>
                </a:lnTo>
                <a:lnTo>
                  <a:pt x="450" y="1212"/>
                </a:lnTo>
                <a:lnTo>
                  <a:pt x="450" y="1212"/>
                </a:lnTo>
                <a:lnTo>
                  <a:pt x="450" y="1212"/>
                </a:lnTo>
                <a:lnTo>
                  <a:pt x="450" y="1212"/>
                </a:lnTo>
                <a:lnTo>
                  <a:pt x="449" y="1212"/>
                </a:lnTo>
                <a:lnTo>
                  <a:pt x="449" y="1212"/>
                </a:lnTo>
                <a:lnTo>
                  <a:pt x="449" y="1212"/>
                </a:lnTo>
                <a:lnTo>
                  <a:pt x="449" y="1212"/>
                </a:lnTo>
                <a:lnTo>
                  <a:pt x="449" y="1212"/>
                </a:lnTo>
                <a:lnTo>
                  <a:pt x="449" y="1211"/>
                </a:lnTo>
                <a:lnTo>
                  <a:pt x="449" y="1211"/>
                </a:lnTo>
                <a:lnTo>
                  <a:pt x="448" y="1211"/>
                </a:lnTo>
                <a:lnTo>
                  <a:pt x="448" y="1211"/>
                </a:lnTo>
                <a:lnTo>
                  <a:pt x="448" y="1211"/>
                </a:lnTo>
                <a:lnTo>
                  <a:pt x="447" y="1210"/>
                </a:lnTo>
                <a:lnTo>
                  <a:pt x="447" y="1210"/>
                </a:lnTo>
                <a:lnTo>
                  <a:pt x="447" y="1210"/>
                </a:lnTo>
                <a:lnTo>
                  <a:pt x="447" y="1210"/>
                </a:lnTo>
                <a:lnTo>
                  <a:pt x="447" y="1210"/>
                </a:lnTo>
                <a:lnTo>
                  <a:pt x="447" y="1210"/>
                </a:lnTo>
                <a:lnTo>
                  <a:pt x="447" y="1210"/>
                </a:lnTo>
                <a:lnTo>
                  <a:pt x="446" y="1210"/>
                </a:lnTo>
                <a:lnTo>
                  <a:pt x="446" y="1209"/>
                </a:lnTo>
                <a:lnTo>
                  <a:pt x="446" y="1209"/>
                </a:lnTo>
                <a:lnTo>
                  <a:pt x="446" y="1209"/>
                </a:lnTo>
                <a:lnTo>
                  <a:pt x="446" y="1209"/>
                </a:lnTo>
                <a:lnTo>
                  <a:pt x="446" y="1209"/>
                </a:lnTo>
                <a:lnTo>
                  <a:pt x="445" y="1209"/>
                </a:lnTo>
                <a:lnTo>
                  <a:pt x="445" y="1209"/>
                </a:lnTo>
                <a:lnTo>
                  <a:pt x="445" y="1208"/>
                </a:lnTo>
                <a:lnTo>
                  <a:pt x="445" y="1208"/>
                </a:lnTo>
                <a:lnTo>
                  <a:pt x="445" y="1208"/>
                </a:lnTo>
                <a:lnTo>
                  <a:pt x="445" y="1208"/>
                </a:lnTo>
                <a:lnTo>
                  <a:pt x="445" y="1208"/>
                </a:lnTo>
                <a:lnTo>
                  <a:pt x="445" y="1208"/>
                </a:lnTo>
                <a:lnTo>
                  <a:pt x="444" y="1208"/>
                </a:lnTo>
                <a:lnTo>
                  <a:pt x="444" y="1207"/>
                </a:lnTo>
                <a:lnTo>
                  <a:pt x="444" y="1207"/>
                </a:lnTo>
                <a:lnTo>
                  <a:pt x="444" y="1207"/>
                </a:lnTo>
                <a:lnTo>
                  <a:pt x="444" y="1207"/>
                </a:lnTo>
                <a:lnTo>
                  <a:pt x="444" y="1207"/>
                </a:lnTo>
                <a:lnTo>
                  <a:pt x="444" y="1207"/>
                </a:lnTo>
                <a:lnTo>
                  <a:pt x="443" y="1207"/>
                </a:lnTo>
                <a:lnTo>
                  <a:pt x="443" y="1206"/>
                </a:lnTo>
                <a:lnTo>
                  <a:pt x="443" y="1206"/>
                </a:lnTo>
                <a:lnTo>
                  <a:pt x="443" y="1206"/>
                </a:lnTo>
                <a:lnTo>
                  <a:pt x="443" y="1206"/>
                </a:lnTo>
                <a:lnTo>
                  <a:pt x="443" y="1206"/>
                </a:lnTo>
                <a:lnTo>
                  <a:pt x="443" y="1206"/>
                </a:lnTo>
                <a:lnTo>
                  <a:pt x="443" y="1205"/>
                </a:lnTo>
                <a:lnTo>
                  <a:pt x="442" y="1205"/>
                </a:lnTo>
                <a:lnTo>
                  <a:pt x="442" y="1205"/>
                </a:lnTo>
                <a:lnTo>
                  <a:pt x="442" y="1205"/>
                </a:lnTo>
                <a:lnTo>
                  <a:pt x="442" y="1205"/>
                </a:lnTo>
                <a:lnTo>
                  <a:pt x="442" y="1205"/>
                </a:lnTo>
                <a:lnTo>
                  <a:pt x="442" y="1205"/>
                </a:lnTo>
                <a:lnTo>
                  <a:pt x="442" y="1204"/>
                </a:lnTo>
                <a:lnTo>
                  <a:pt x="442" y="1204"/>
                </a:lnTo>
                <a:lnTo>
                  <a:pt x="441" y="1204"/>
                </a:lnTo>
                <a:lnTo>
                  <a:pt x="441" y="1204"/>
                </a:lnTo>
                <a:lnTo>
                  <a:pt x="441" y="1204"/>
                </a:lnTo>
                <a:lnTo>
                  <a:pt x="441" y="1204"/>
                </a:lnTo>
                <a:lnTo>
                  <a:pt x="441" y="1203"/>
                </a:lnTo>
                <a:lnTo>
                  <a:pt x="441" y="1203"/>
                </a:lnTo>
                <a:lnTo>
                  <a:pt x="441" y="1203"/>
                </a:lnTo>
                <a:lnTo>
                  <a:pt x="441" y="1203"/>
                </a:lnTo>
                <a:cubicBezTo>
                  <a:pt x="437" y="1197"/>
                  <a:pt x="435" y="1191"/>
                  <a:pt x="435" y="1183"/>
                </a:cubicBezTo>
                <a:cubicBezTo>
                  <a:pt x="435" y="1179"/>
                  <a:pt x="436" y="1175"/>
                  <a:pt x="437" y="1171"/>
                </a:cubicBezTo>
                <a:lnTo>
                  <a:pt x="437" y="1170"/>
                </a:lnTo>
                <a:lnTo>
                  <a:pt x="437" y="1170"/>
                </a:lnTo>
                <a:lnTo>
                  <a:pt x="438" y="1170"/>
                </a:lnTo>
                <a:lnTo>
                  <a:pt x="438" y="1169"/>
                </a:lnTo>
                <a:lnTo>
                  <a:pt x="438" y="1169"/>
                </a:lnTo>
                <a:lnTo>
                  <a:pt x="438" y="1169"/>
                </a:lnTo>
                <a:lnTo>
                  <a:pt x="438" y="1168"/>
                </a:lnTo>
                <a:lnTo>
                  <a:pt x="438" y="1168"/>
                </a:lnTo>
                <a:lnTo>
                  <a:pt x="438" y="1168"/>
                </a:lnTo>
                <a:lnTo>
                  <a:pt x="439" y="1167"/>
                </a:lnTo>
                <a:lnTo>
                  <a:pt x="439" y="1167"/>
                </a:lnTo>
                <a:lnTo>
                  <a:pt x="439" y="1167"/>
                </a:lnTo>
                <a:lnTo>
                  <a:pt x="439" y="1166"/>
                </a:lnTo>
                <a:lnTo>
                  <a:pt x="439" y="1166"/>
                </a:lnTo>
                <a:lnTo>
                  <a:pt x="440" y="1165"/>
                </a:lnTo>
                <a:lnTo>
                  <a:pt x="440" y="1165"/>
                </a:lnTo>
                <a:lnTo>
                  <a:pt x="440" y="1165"/>
                </a:lnTo>
                <a:lnTo>
                  <a:pt x="440" y="1165"/>
                </a:lnTo>
                <a:lnTo>
                  <a:pt x="440" y="1164"/>
                </a:lnTo>
                <a:lnTo>
                  <a:pt x="441" y="1164"/>
                </a:lnTo>
                <a:lnTo>
                  <a:pt x="441" y="1163"/>
                </a:lnTo>
                <a:lnTo>
                  <a:pt x="441" y="1163"/>
                </a:lnTo>
                <a:lnTo>
                  <a:pt x="441" y="1163"/>
                </a:lnTo>
                <a:lnTo>
                  <a:pt x="441" y="1163"/>
                </a:lnTo>
                <a:lnTo>
                  <a:pt x="442" y="1162"/>
                </a:lnTo>
                <a:lnTo>
                  <a:pt x="442" y="1162"/>
                </a:lnTo>
                <a:lnTo>
                  <a:pt x="442" y="1162"/>
                </a:lnTo>
                <a:lnTo>
                  <a:pt x="442" y="1161"/>
                </a:lnTo>
                <a:lnTo>
                  <a:pt x="443" y="1161"/>
                </a:lnTo>
                <a:lnTo>
                  <a:pt x="443" y="1161"/>
                </a:lnTo>
                <a:lnTo>
                  <a:pt x="443" y="1160"/>
                </a:lnTo>
                <a:lnTo>
                  <a:pt x="443" y="1160"/>
                </a:lnTo>
                <a:lnTo>
                  <a:pt x="444" y="1160"/>
                </a:lnTo>
                <a:lnTo>
                  <a:pt x="444" y="1159"/>
                </a:lnTo>
                <a:lnTo>
                  <a:pt x="444" y="1159"/>
                </a:lnTo>
                <a:lnTo>
                  <a:pt x="444" y="1159"/>
                </a:lnTo>
                <a:lnTo>
                  <a:pt x="445" y="1159"/>
                </a:lnTo>
                <a:lnTo>
                  <a:pt x="445" y="1158"/>
                </a:lnTo>
                <a:lnTo>
                  <a:pt x="445" y="1158"/>
                </a:lnTo>
                <a:lnTo>
                  <a:pt x="445" y="1158"/>
                </a:lnTo>
                <a:lnTo>
                  <a:pt x="446" y="1158"/>
                </a:lnTo>
                <a:lnTo>
                  <a:pt x="446" y="1157"/>
                </a:lnTo>
                <a:lnTo>
                  <a:pt x="446" y="1157"/>
                </a:lnTo>
                <a:lnTo>
                  <a:pt x="447" y="1157"/>
                </a:lnTo>
                <a:lnTo>
                  <a:pt x="447" y="1157"/>
                </a:lnTo>
                <a:lnTo>
                  <a:pt x="447" y="1156"/>
                </a:lnTo>
                <a:lnTo>
                  <a:pt x="447" y="1156"/>
                </a:lnTo>
                <a:lnTo>
                  <a:pt x="448" y="1156"/>
                </a:lnTo>
                <a:lnTo>
                  <a:pt x="448" y="1156"/>
                </a:lnTo>
                <a:lnTo>
                  <a:pt x="448" y="1155"/>
                </a:lnTo>
                <a:lnTo>
                  <a:pt x="449" y="1155"/>
                </a:lnTo>
                <a:lnTo>
                  <a:pt x="449" y="1155"/>
                </a:lnTo>
                <a:lnTo>
                  <a:pt x="449" y="1155"/>
                </a:lnTo>
                <a:lnTo>
                  <a:pt x="449" y="1154"/>
                </a:lnTo>
                <a:lnTo>
                  <a:pt x="450" y="1154"/>
                </a:lnTo>
                <a:lnTo>
                  <a:pt x="450" y="1154"/>
                </a:lnTo>
                <a:lnTo>
                  <a:pt x="450" y="1154"/>
                </a:lnTo>
                <a:lnTo>
                  <a:pt x="451" y="1154"/>
                </a:lnTo>
                <a:lnTo>
                  <a:pt x="451" y="1153"/>
                </a:lnTo>
                <a:lnTo>
                  <a:pt x="451" y="1153"/>
                </a:lnTo>
                <a:lnTo>
                  <a:pt x="452" y="1153"/>
                </a:lnTo>
                <a:lnTo>
                  <a:pt x="452" y="1153"/>
                </a:lnTo>
                <a:lnTo>
                  <a:pt x="452" y="1153"/>
                </a:lnTo>
                <a:lnTo>
                  <a:pt x="453" y="1152"/>
                </a:lnTo>
                <a:lnTo>
                  <a:pt x="453" y="1152"/>
                </a:lnTo>
                <a:lnTo>
                  <a:pt x="453" y="1152"/>
                </a:lnTo>
                <a:lnTo>
                  <a:pt x="454" y="1152"/>
                </a:lnTo>
                <a:lnTo>
                  <a:pt x="454" y="1152"/>
                </a:lnTo>
                <a:lnTo>
                  <a:pt x="454" y="1151"/>
                </a:lnTo>
                <a:lnTo>
                  <a:pt x="454" y="1151"/>
                </a:lnTo>
                <a:lnTo>
                  <a:pt x="455" y="1151"/>
                </a:lnTo>
                <a:lnTo>
                  <a:pt x="455" y="1151"/>
                </a:lnTo>
                <a:lnTo>
                  <a:pt x="455" y="1151"/>
                </a:lnTo>
                <a:lnTo>
                  <a:pt x="456" y="1151"/>
                </a:lnTo>
                <a:lnTo>
                  <a:pt x="456" y="1151"/>
                </a:lnTo>
                <a:lnTo>
                  <a:pt x="456" y="1150"/>
                </a:lnTo>
                <a:lnTo>
                  <a:pt x="457" y="1150"/>
                </a:lnTo>
                <a:lnTo>
                  <a:pt x="457" y="1150"/>
                </a:lnTo>
                <a:lnTo>
                  <a:pt x="457" y="1150"/>
                </a:lnTo>
                <a:lnTo>
                  <a:pt x="458" y="1150"/>
                </a:lnTo>
                <a:lnTo>
                  <a:pt x="458" y="1150"/>
                </a:lnTo>
                <a:lnTo>
                  <a:pt x="458" y="1150"/>
                </a:lnTo>
                <a:lnTo>
                  <a:pt x="459" y="1149"/>
                </a:lnTo>
                <a:lnTo>
                  <a:pt x="459" y="1149"/>
                </a:lnTo>
                <a:lnTo>
                  <a:pt x="460" y="1149"/>
                </a:lnTo>
                <a:lnTo>
                  <a:pt x="460" y="1149"/>
                </a:lnTo>
                <a:lnTo>
                  <a:pt x="461" y="1149"/>
                </a:lnTo>
                <a:lnTo>
                  <a:pt x="461" y="1149"/>
                </a:lnTo>
                <a:lnTo>
                  <a:pt x="462" y="1149"/>
                </a:lnTo>
                <a:lnTo>
                  <a:pt x="462" y="1149"/>
                </a:lnTo>
                <a:lnTo>
                  <a:pt x="462" y="1148"/>
                </a:lnTo>
                <a:lnTo>
                  <a:pt x="462" y="1148"/>
                </a:lnTo>
                <a:lnTo>
                  <a:pt x="463" y="1148"/>
                </a:lnTo>
                <a:lnTo>
                  <a:pt x="463" y="1148"/>
                </a:lnTo>
                <a:lnTo>
                  <a:pt x="464" y="1148"/>
                </a:lnTo>
                <a:lnTo>
                  <a:pt x="464" y="1148"/>
                </a:lnTo>
                <a:lnTo>
                  <a:pt x="464" y="1148"/>
                </a:lnTo>
                <a:lnTo>
                  <a:pt x="465" y="1148"/>
                </a:lnTo>
                <a:lnTo>
                  <a:pt x="465" y="1148"/>
                </a:lnTo>
                <a:lnTo>
                  <a:pt x="466" y="1148"/>
                </a:lnTo>
                <a:lnTo>
                  <a:pt x="466" y="1148"/>
                </a:lnTo>
                <a:lnTo>
                  <a:pt x="466" y="1148"/>
                </a:lnTo>
                <a:lnTo>
                  <a:pt x="467" y="1148"/>
                </a:lnTo>
                <a:lnTo>
                  <a:pt x="467" y="1148"/>
                </a:lnTo>
                <a:lnTo>
                  <a:pt x="468" y="1148"/>
                </a:lnTo>
                <a:lnTo>
                  <a:pt x="468" y="1148"/>
                </a:lnTo>
                <a:lnTo>
                  <a:pt x="468" y="1148"/>
                </a:lnTo>
                <a:lnTo>
                  <a:pt x="469" y="1148"/>
                </a:lnTo>
                <a:lnTo>
                  <a:pt x="469" y="1148"/>
                </a:lnTo>
                <a:lnTo>
                  <a:pt x="469" y="1148"/>
                </a:lnTo>
                <a:lnTo>
                  <a:pt x="471" y="1147"/>
                </a:lnTo>
                <a:cubicBezTo>
                  <a:pt x="490" y="1147"/>
                  <a:pt x="506" y="1163"/>
                  <a:pt x="506" y="1183"/>
                </a:cubicBezTo>
                <a:lnTo>
                  <a:pt x="506" y="1184"/>
                </a:lnTo>
                <a:lnTo>
                  <a:pt x="506" y="1185"/>
                </a:lnTo>
                <a:lnTo>
                  <a:pt x="506" y="1185"/>
                </a:lnTo>
                <a:lnTo>
                  <a:pt x="506" y="1185"/>
                </a:lnTo>
                <a:lnTo>
                  <a:pt x="506" y="1186"/>
                </a:lnTo>
                <a:lnTo>
                  <a:pt x="506" y="1186"/>
                </a:lnTo>
                <a:lnTo>
                  <a:pt x="506" y="1187"/>
                </a:lnTo>
                <a:lnTo>
                  <a:pt x="506" y="1187"/>
                </a:lnTo>
                <a:lnTo>
                  <a:pt x="506" y="1187"/>
                </a:lnTo>
                <a:lnTo>
                  <a:pt x="506" y="1188"/>
                </a:lnTo>
                <a:lnTo>
                  <a:pt x="506" y="1188"/>
                </a:lnTo>
                <a:lnTo>
                  <a:pt x="506" y="1189"/>
                </a:lnTo>
                <a:lnTo>
                  <a:pt x="506" y="1189"/>
                </a:lnTo>
                <a:lnTo>
                  <a:pt x="506" y="1190"/>
                </a:lnTo>
                <a:lnTo>
                  <a:pt x="506" y="1190"/>
                </a:lnTo>
                <a:lnTo>
                  <a:pt x="506" y="1190"/>
                </a:lnTo>
                <a:lnTo>
                  <a:pt x="506" y="1190"/>
                </a:lnTo>
                <a:lnTo>
                  <a:pt x="505" y="1191"/>
                </a:lnTo>
                <a:lnTo>
                  <a:pt x="505" y="1191"/>
                </a:lnTo>
                <a:lnTo>
                  <a:pt x="505" y="1192"/>
                </a:lnTo>
                <a:lnTo>
                  <a:pt x="505" y="1192"/>
                </a:lnTo>
                <a:lnTo>
                  <a:pt x="505" y="1192"/>
                </a:lnTo>
                <a:lnTo>
                  <a:pt x="505" y="1193"/>
                </a:lnTo>
                <a:lnTo>
                  <a:pt x="505" y="1193"/>
                </a:lnTo>
                <a:lnTo>
                  <a:pt x="505" y="1194"/>
                </a:lnTo>
                <a:lnTo>
                  <a:pt x="505" y="1194"/>
                </a:lnTo>
                <a:lnTo>
                  <a:pt x="504" y="1194"/>
                </a:lnTo>
                <a:lnTo>
                  <a:pt x="504" y="1195"/>
                </a:lnTo>
                <a:lnTo>
                  <a:pt x="504" y="1195"/>
                </a:lnTo>
                <a:lnTo>
                  <a:pt x="504" y="1195"/>
                </a:lnTo>
                <a:lnTo>
                  <a:pt x="504" y="1196"/>
                </a:lnTo>
                <a:lnTo>
                  <a:pt x="504" y="1196"/>
                </a:lnTo>
                <a:lnTo>
                  <a:pt x="504" y="1196"/>
                </a:lnTo>
                <a:lnTo>
                  <a:pt x="504" y="1197"/>
                </a:lnTo>
                <a:lnTo>
                  <a:pt x="503" y="1197"/>
                </a:lnTo>
                <a:lnTo>
                  <a:pt x="503" y="1197"/>
                </a:lnTo>
                <a:lnTo>
                  <a:pt x="503" y="1198"/>
                </a:lnTo>
                <a:lnTo>
                  <a:pt x="503" y="1199"/>
                </a:lnTo>
                <a:lnTo>
                  <a:pt x="503" y="1199"/>
                </a:lnTo>
                <a:lnTo>
                  <a:pt x="503" y="1199"/>
                </a:lnTo>
                <a:lnTo>
                  <a:pt x="502" y="1199"/>
                </a:lnTo>
                <a:lnTo>
                  <a:pt x="502" y="1199"/>
                </a:lnTo>
                <a:lnTo>
                  <a:pt x="502" y="1200"/>
                </a:lnTo>
                <a:lnTo>
                  <a:pt x="502" y="1200"/>
                </a:lnTo>
                <a:lnTo>
                  <a:pt x="502" y="1201"/>
                </a:lnTo>
                <a:lnTo>
                  <a:pt x="502" y="1201"/>
                </a:lnTo>
                <a:lnTo>
                  <a:pt x="501" y="1201"/>
                </a:lnTo>
                <a:lnTo>
                  <a:pt x="501" y="1202"/>
                </a:lnTo>
                <a:lnTo>
                  <a:pt x="501" y="1202"/>
                </a:lnTo>
                <a:lnTo>
                  <a:pt x="501" y="1202"/>
                </a:lnTo>
                <a:lnTo>
                  <a:pt x="501" y="1202"/>
                </a:lnTo>
                <a:lnTo>
                  <a:pt x="500" y="1203"/>
                </a:lnTo>
                <a:lnTo>
                  <a:pt x="500" y="1203"/>
                </a:lnTo>
                <a:lnTo>
                  <a:pt x="500" y="1203"/>
                </a:lnTo>
                <a:lnTo>
                  <a:pt x="500" y="1204"/>
                </a:lnTo>
                <a:lnTo>
                  <a:pt x="500" y="1204"/>
                </a:lnTo>
                <a:lnTo>
                  <a:pt x="499" y="1205"/>
                </a:lnTo>
                <a:lnTo>
                  <a:pt x="499" y="1205"/>
                </a:lnTo>
                <a:lnTo>
                  <a:pt x="499" y="1205"/>
                </a:lnTo>
                <a:lnTo>
                  <a:pt x="499" y="1205"/>
                </a:lnTo>
                <a:lnTo>
                  <a:pt x="498" y="1206"/>
                </a:lnTo>
                <a:lnTo>
                  <a:pt x="498" y="1206"/>
                </a:lnTo>
                <a:lnTo>
                  <a:pt x="498" y="1206"/>
                </a:lnTo>
                <a:lnTo>
                  <a:pt x="498" y="1207"/>
                </a:lnTo>
                <a:lnTo>
                  <a:pt x="497" y="1207"/>
                </a:lnTo>
                <a:lnTo>
                  <a:pt x="497" y="1207"/>
                </a:lnTo>
                <a:lnTo>
                  <a:pt x="497" y="1207"/>
                </a:lnTo>
                <a:lnTo>
                  <a:pt x="497" y="1208"/>
                </a:lnTo>
                <a:lnTo>
                  <a:pt x="496" y="1208"/>
                </a:lnTo>
                <a:lnTo>
                  <a:pt x="496" y="1208"/>
                </a:lnTo>
                <a:lnTo>
                  <a:pt x="496" y="1208"/>
                </a:lnTo>
                <a:lnTo>
                  <a:pt x="496" y="1209"/>
                </a:lnTo>
                <a:lnTo>
                  <a:pt x="495" y="1209"/>
                </a:lnTo>
                <a:lnTo>
                  <a:pt x="495" y="1209"/>
                </a:lnTo>
                <a:lnTo>
                  <a:pt x="495" y="1210"/>
                </a:lnTo>
                <a:lnTo>
                  <a:pt x="495" y="1210"/>
                </a:lnTo>
                <a:lnTo>
                  <a:pt x="494" y="1210"/>
                </a:lnTo>
                <a:lnTo>
                  <a:pt x="494" y="1210"/>
                </a:lnTo>
                <a:lnTo>
                  <a:pt x="493" y="1211"/>
                </a:lnTo>
                <a:lnTo>
                  <a:pt x="493" y="1211"/>
                </a:lnTo>
                <a:lnTo>
                  <a:pt x="493" y="1211"/>
                </a:lnTo>
                <a:lnTo>
                  <a:pt x="493" y="1211"/>
                </a:lnTo>
                <a:lnTo>
                  <a:pt x="492" y="1212"/>
                </a:lnTo>
                <a:lnTo>
                  <a:pt x="491" y="1212"/>
                </a:lnTo>
                <a:lnTo>
                  <a:pt x="491" y="1212"/>
                </a:lnTo>
                <a:lnTo>
                  <a:pt x="490" y="1213"/>
                </a:lnTo>
                <a:lnTo>
                  <a:pt x="490" y="1213"/>
                </a:lnTo>
                <a:lnTo>
                  <a:pt x="490" y="1213"/>
                </a:lnTo>
                <a:lnTo>
                  <a:pt x="490" y="1213"/>
                </a:lnTo>
                <a:lnTo>
                  <a:pt x="489" y="1214"/>
                </a:lnTo>
                <a:lnTo>
                  <a:pt x="489" y="1214"/>
                </a:lnTo>
                <a:lnTo>
                  <a:pt x="489" y="1214"/>
                </a:lnTo>
                <a:cubicBezTo>
                  <a:pt x="488" y="1214"/>
                  <a:pt x="488" y="1215"/>
                  <a:pt x="487" y="1215"/>
                </a:cubicBezTo>
                <a:lnTo>
                  <a:pt x="487" y="1215"/>
                </a:lnTo>
                <a:lnTo>
                  <a:pt x="486" y="1215"/>
                </a:lnTo>
                <a:lnTo>
                  <a:pt x="485" y="1216"/>
                </a:lnTo>
                <a:lnTo>
                  <a:pt x="484" y="1216"/>
                </a:lnTo>
                <a:lnTo>
                  <a:pt x="484" y="1216"/>
                </a:lnTo>
                <a:lnTo>
                  <a:pt x="484" y="1216"/>
                </a:lnTo>
                <a:cubicBezTo>
                  <a:pt x="480" y="1218"/>
                  <a:pt x="475" y="1219"/>
                  <a:pt x="471" y="1219"/>
                </a:cubicBezTo>
                <a:cubicBezTo>
                  <a:pt x="464" y="1219"/>
                  <a:pt x="458" y="1217"/>
                  <a:pt x="453" y="1214"/>
                </a:cubicBezTo>
                <a:close/>
                <a:moveTo>
                  <a:pt x="385" y="1150"/>
                </a:moveTo>
                <a:lnTo>
                  <a:pt x="385" y="1150"/>
                </a:lnTo>
                <a:lnTo>
                  <a:pt x="385" y="1150"/>
                </a:lnTo>
                <a:lnTo>
                  <a:pt x="385" y="1149"/>
                </a:lnTo>
                <a:lnTo>
                  <a:pt x="385" y="1149"/>
                </a:lnTo>
                <a:lnTo>
                  <a:pt x="385" y="1149"/>
                </a:lnTo>
                <a:lnTo>
                  <a:pt x="385" y="1149"/>
                </a:lnTo>
                <a:lnTo>
                  <a:pt x="384" y="1149"/>
                </a:lnTo>
                <a:lnTo>
                  <a:pt x="384" y="1149"/>
                </a:lnTo>
                <a:lnTo>
                  <a:pt x="384" y="1149"/>
                </a:lnTo>
                <a:lnTo>
                  <a:pt x="384" y="1149"/>
                </a:lnTo>
                <a:lnTo>
                  <a:pt x="384" y="1148"/>
                </a:lnTo>
                <a:lnTo>
                  <a:pt x="383" y="1148"/>
                </a:lnTo>
                <a:lnTo>
                  <a:pt x="383" y="1148"/>
                </a:lnTo>
                <a:lnTo>
                  <a:pt x="383" y="1148"/>
                </a:lnTo>
                <a:lnTo>
                  <a:pt x="383" y="1148"/>
                </a:lnTo>
                <a:lnTo>
                  <a:pt x="383" y="1148"/>
                </a:lnTo>
                <a:lnTo>
                  <a:pt x="383" y="1148"/>
                </a:lnTo>
                <a:lnTo>
                  <a:pt x="383" y="1147"/>
                </a:lnTo>
                <a:lnTo>
                  <a:pt x="383" y="1147"/>
                </a:lnTo>
                <a:lnTo>
                  <a:pt x="382" y="1147"/>
                </a:lnTo>
                <a:lnTo>
                  <a:pt x="382" y="1147"/>
                </a:lnTo>
                <a:lnTo>
                  <a:pt x="382" y="1147"/>
                </a:lnTo>
                <a:lnTo>
                  <a:pt x="382" y="1147"/>
                </a:lnTo>
                <a:lnTo>
                  <a:pt x="382" y="1147"/>
                </a:lnTo>
                <a:lnTo>
                  <a:pt x="382" y="1147"/>
                </a:lnTo>
                <a:lnTo>
                  <a:pt x="382" y="1146"/>
                </a:lnTo>
                <a:lnTo>
                  <a:pt x="381" y="1146"/>
                </a:lnTo>
                <a:lnTo>
                  <a:pt x="381" y="1146"/>
                </a:lnTo>
                <a:lnTo>
                  <a:pt x="381" y="1146"/>
                </a:lnTo>
                <a:lnTo>
                  <a:pt x="381" y="1146"/>
                </a:lnTo>
                <a:lnTo>
                  <a:pt x="381" y="1146"/>
                </a:lnTo>
                <a:lnTo>
                  <a:pt x="381" y="1146"/>
                </a:lnTo>
                <a:lnTo>
                  <a:pt x="381" y="1146"/>
                </a:lnTo>
                <a:lnTo>
                  <a:pt x="381" y="1145"/>
                </a:lnTo>
                <a:lnTo>
                  <a:pt x="380" y="1145"/>
                </a:lnTo>
                <a:lnTo>
                  <a:pt x="380" y="1145"/>
                </a:lnTo>
                <a:lnTo>
                  <a:pt x="380" y="1145"/>
                </a:lnTo>
                <a:lnTo>
                  <a:pt x="380" y="1145"/>
                </a:lnTo>
                <a:lnTo>
                  <a:pt x="380" y="1145"/>
                </a:lnTo>
                <a:lnTo>
                  <a:pt x="380" y="1145"/>
                </a:lnTo>
                <a:lnTo>
                  <a:pt x="380" y="1144"/>
                </a:lnTo>
                <a:lnTo>
                  <a:pt x="380" y="1144"/>
                </a:lnTo>
                <a:lnTo>
                  <a:pt x="379" y="1144"/>
                </a:lnTo>
                <a:lnTo>
                  <a:pt x="379" y="1144"/>
                </a:lnTo>
                <a:lnTo>
                  <a:pt x="379" y="1144"/>
                </a:lnTo>
                <a:lnTo>
                  <a:pt x="379" y="1144"/>
                </a:lnTo>
                <a:lnTo>
                  <a:pt x="379" y="1144"/>
                </a:lnTo>
                <a:lnTo>
                  <a:pt x="379" y="1143"/>
                </a:lnTo>
                <a:lnTo>
                  <a:pt x="379" y="1143"/>
                </a:lnTo>
                <a:lnTo>
                  <a:pt x="378" y="1143"/>
                </a:lnTo>
                <a:lnTo>
                  <a:pt x="378" y="1143"/>
                </a:lnTo>
                <a:lnTo>
                  <a:pt x="378" y="1143"/>
                </a:lnTo>
                <a:lnTo>
                  <a:pt x="378" y="1143"/>
                </a:lnTo>
                <a:lnTo>
                  <a:pt x="378" y="1142"/>
                </a:lnTo>
                <a:lnTo>
                  <a:pt x="378" y="1142"/>
                </a:lnTo>
                <a:lnTo>
                  <a:pt x="378" y="1142"/>
                </a:lnTo>
                <a:lnTo>
                  <a:pt x="378" y="1142"/>
                </a:lnTo>
                <a:lnTo>
                  <a:pt x="378" y="1142"/>
                </a:lnTo>
                <a:lnTo>
                  <a:pt x="377" y="1142"/>
                </a:lnTo>
                <a:lnTo>
                  <a:pt x="377" y="1142"/>
                </a:lnTo>
                <a:lnTo>
                  <a:pt x="377" y="1141"/>
                </a:lnTo>
                <a:lnTo>
                  <a:pt x="377" y="1141"/>
                </a:lnTo>
                <a:lnTo>
                  <a:pt x="377" y="1141"/>
                </a:lnTo>
                <a:lnTo>
                  <a:pt x="377" y="1140"/>
                </a:lnTo>
                <a:lnTo>
                  <a:pt x="376" y="1140"/>
                </a:lnTo>
                <a:lnTo>
                  <a:pt x="376" y="1140"/>
                </a:lnTo>
                <a:lnTo>
                  <a:pt x="376" y="1140"/>
                </a:lnTo>
                <a:lnTo>
                  <a:pt x="376" y="1140"/>
                </a:lnTo>
                <a:lnTo>
                  <a:pt x="376" y="1140"/>
                </a:lnTo>
                <a:lnTo>
                  <a:pt x="376" y="1139"/>
                </a:lnTo>
                <a:lnTo>
                  <a:pt x="376" y="1139"/>
                </a:lnTo>
                <a:lnTo>
                  <a:pt x="376" y="1139"/>
                </a:lnTo>
                <a:lnTo>
                  <a:pt x="376" y="1139"/>
                </a:lnTo>
                <a:lnTo>
                  <a:pt x="376" y="1139"/>
                </a:lnTo>
                <a:lnTo>
                  <a:pt x="376" y="1139"/>
                </a:lnTo>
                <a:lnTo>
                  <a:pt x="375" y="1139"/>
                </a:lnTo>
                <a:lnTo>
                  <a:pt x="375" y="1138"/>
                </a:lnTo>
                <a:lnTo>
                  <a:pt x="375" y="1138"/>
                </a:lnTo>
                <a:cubicBezTo>
                  <a:pt x="372" y="1133"/>
                  <a:pt x="371" y="1127"/>
                  <a:pt x="371" y="1121"/>
                </a:cubicBezTo>
                <a:cubicBezTo>
                  <a:pt x="371" y="1117"/>
                  <a:pt x="371" y="1113"/>
                  <a:pt x="373" y="1109"/>
                </a:cubicBezTo>
                <a:lnTo>
                  <a:pt x="373" y="1109"/>
                </a:lnTo>
                <a:lnTo>
                  <a:pt x="373" y="1109"/>
                </a:lnTo>
                <a:lnTo>
                  <a:pt x="373" y="1108"/>
                </a:lnTo>
                <a:lnTo>
                  <a:pt x="373" y="1107"/>
                </a:lnTo>
                <a:lnTo>
                  <a:pt x="374" y="1107"/>
                </a:lnTo>
                <a:lnTo>
                  <a:pt x="374" y="1107"/>
                </a:lnTo>
                <a:lnTo>
                  <a:pt x="374" y="1106"/>
                </a:lnTo>
                <a:lnTo>
                  <a:pt x="374" y="1106"/>
                </a:lnTo>
                <a:lnTo>
                  <a:pt x="374" y="1106"/>
                </a:lnTo>
                <a:lnTo>
                  <a:pt x="374" y="1105"/>
                </a:lnTo>
                <a:lnTo>
                  <a:pt x="375" y="1105"/>
                </a:lnTo>
                <a:lnTo>
                  <a:pt x="375" y="1105"/>
                </a:lnTo>
                <a:lnTo>
                  <a:pt x="375" y="1104"/>
                </a:lnTo>
                <a:lnTo>
                  <a:pt x="375" y="1104"/>
                </a:lnTo>
                <a:lnTo>
                  <a:pt x="375" y="1104"/>
                </a:lnTo>
                <a:lnTo>
                  <a:pt x="376" y="1103"/>
                </a:lnTo>
                <a:lnTo>
                  <a:pt x="376" y="1103"/>
                </a:lnTo>
                <a:lnTo>
                  <a:pt x="376" y="1103"/>
                </a:lnTo>
                <a:lnTo>
                  <a:pt x="376" y="1102"/>
                </a:lnTo>
                <a:lnTo>
                  <a:pt x="376" y="1102"/>
                </a:lnTo>
                <a:lnTo>
                  <a:pt x="376" y="1102"/>
                </a:lnTo>
                <a:lnTo>
                  <a:pt x="377" y="1101"/>
                </a:lnTo>
                <a:lnTo>
                  <a:pt x="377" y="1101"/>
                </a:lnTo>
                <a:lnTo>
                  <a:pt x="377" y="1101"/>
                </a:lnTo>
                <a:lnTo>
                  <a:pt x="377" y="1100"/>
                </a:lnTo>
                <a:lnTo>
                  <a:pt x="377" y="1100"/>
                </a:lnTo>
                <a:lnTo>
                  <a:pt x="378" y="1100"/>
                </a:lnTo>
                <a:lnTo>
                  <a:pt x="378" y="1100"/>
                </a:lnTo>
                <a:lnTo>
                  <a:pt x="378" y="1099"/>
                </a:lnTo>
                <a:lnTo>
                  <a:pt x="378" y="1099"/>
                </a:lnTo>
                <a:lnTo>
                  <a:pt x="379" y="1099"/>
                </a:lnTo>
                <a:lnTo>
                  <a:pt x="379" y="1098"/>
                </a:lnTo>
                <a:lnTo>
                  <a:pt x="379" y="1098"/>
                </a:lnTo>
                <a:lnTo>
                  <a:pt x="380" y="1098"/>
                </a:lnTo>
                <a:lnTo>
                  <a:pt x="380" y="1098"/>
                </a:lnTo>
                <a:lnTo>
                  <a:pt x="380" y="1097"/>
                </a:lnTo>
                <a:lnTo>
                  <a:pt x="380" y="1097"/>
                </a:lnTo>
                <a:lnTo>
                  <a:pt x="380" y="1097"/>
                </a:lnTo>
                <a:lnTo>
                  <a:pt x="381" y="1096"/>
                </a:lnTo>
                <a:lnTo>
                  <a:pt x="381" y="1096"/>
                </a:lnTo>
                <a:lnTo>
                  <a:pt x="381" y="1096"/>
                </a:lnTo>
                <a:lnTo>
                  <a:pt x="381" y="1096"/>
                </a:lnTo>
                <a:lnTo>
                  <a:pt x="382" y="1095"/>
                </a:lnTo>
                <a:lnTo>
                  <a:pt x="382" y="1095"/>
                </a:lnTo>
                <a:lnTo>
                  <a:pt x="382" y="1095"/>
                </a:lnTo>
                <a:lnTo>
                  <a:pt x="383" y="1095"/>
                </a:lnTo>
                <a:lnTo>
                  <a:pt x="383" y="1094"/>
                </a:lnTo>
                <a:lnTo>
                  <a:pt x="383" y="1094"/>
                </a:lnTo>
                <a:lnTo>
                  <a:pt x="383" y="1094"/>
                </a:lnTo>
                <a:lnTo>
                  <a:pt x="384" y="1093"/>
                </a:lnTo>
                <a:lnTo>
                  <a:pt x="384" y="1093"/>
                </a:lnTo>
                <a:lnTo>
                  <a:pt x="385" y="1093"/>
                </a:lnTo>
                <a:lnTo>
                  <a:pt x="385" y="1093"/>
                </a:lnTo>
                <a:lnTo>
                  <a:pt x="385" y="1092"/>
                </a:lnTo>
                <a:lnTo>
                  <a:pt x="385" y="1092"/>
                </a:lnTo>
                <a:lnTo>
                  <a:pt x="386" y="1092"/>
                </a:lnTo>
                <a:lnTo>
                  <a:pt x="386" y="1092"/>
                </a:lnTo>
                <a:lnTo>
                  <a:pt x="386" y="1092"/>
                </a:lnTo>
                <a:lnTo>
                  <a:pt x="387" y="1091"/>
                </a:lnTo>
                <a:lnTo>
                  <a:pt x="387" y="1091"/>
                </a:lnTo>
                <a:lnTo>
                  <a:pt x="387" y="1091"/>
                </a:lnTo>
                <a:lnTo>
                  <a:pt x="387" y="1091"/>
                </a:lnTo>
                <a:lnTo>
                  <a:pt x="388" y="1090"/>
                </a:lnTo>
                <a:lnTo>
                  <a:pt x="388" y="1090"/>
                </a:lnTo>
                <a:lnTo>
                  <a:pt x="388" y="1090"/>
                </a:lnTo>
                <a:lnTo>
                  <a:pt x="389" y="1090"/>
                </a:lnTo>
                <a:lnTo>
                  <a:pt x="389" y="1090"/>
                </a:lnTo>
                <a:lnTo>
                  <a:pt x="390" y="1090"/>
                </a:lnTo>
                <a:lnTo>
                  <a:pt x="390" y="1089"/>
                </a:lnTo>
                <a:lnTo>
                  <a:pt x="390" y="1089"/>
                </a:lnTo>
                <a:lnTo>
                  <a:pt x="390" y="1089"/>
                </a:lnTo>
                <a:lnTo>
                  <a:pt x="391" y="1089"/>
                </a:lnTo>
                <a:lnTo>
                  <a:pt x="391" y="1089"/>
                </a:lnTo>
                <a:lnTo>
                  <a:pt x="393" y="1088"/>
                </a:lnTo>
                <a:lnTo>
                  <a:pt x="393" y="1088"/>
                </a:lnTo>
                <a:lnTo>
                  <a:pt x="393" y="1088"/>
                </a:lnTo>
                <a:lnTo>
                  <a:pt x="393" y="1088"/>
                </a:lnTo>
                <a:lnTo>
                  <a:pt x="394" y="1087"/>
                </a:lnTo>
                <a:lnTo>
                  <a:pt x="394" y="1087"/>
                </a:lnTo>
                <a:lnTo>
                  <a:pt x="395" y="1087"/>
                </a:lnTo>
                <a:lnTo>
                  <a:pt x="395" y="1087"/>
                </a:lnTo>
                <a:lnTo>
                  <a:pt x="395" y="1087"/>
                </a:lnTo>
                <a:lnTo>
                  <a:pt x="396" y="1087"/>
                </a:lnTo>
                <a:lnTo>
                  <a:pt x="396" y="1087"/>
                </a:lnTo>
                <a:lnTo>
                  <a:pt x="397" y="1087"/>
                </a:lnTo>
                <a:lnTo>
                  <a:pt x="397" y="1087"/>
                </a:lnTo>
                <a:lnTo>
                  <a:pt x="398" y="1086"/>
                </a:lnTo>
                <a:lnTo>
                  <a:pt x="398" y="1086"/>
                </a:lnTo>
                <a:lnTo>
                  <a:pt x="398" y="1086"/>
                </a:lnTo>
                <a:lnTo>
                  <a:pt x="399" y="1086"/>
                </a:lnTo>
                <a:lnTo>
                  <a:pt x="399" y="1086"/>
                </a:lnTo>
                <a:lnTo>
                  <a:pt x="400" y="1086"/>
                </a:lnTo>
                <a:lnTo>
                  <a:pt x="400" y="1086"/>
                </a:lnTo>
                <a:lnTo>
                  <a:pt x="401" y="1086"/>
                </a:lnTo>
                <a:lnTo>
                  <a:pt x="401" y="1086"/>
                </a:lnTo>
                <a:lnTo>
                  <a:pt x="402" y="1086"/>
                </a:lnTo>
                <a:lnTo>
                  <a:pt x="402" y="1085"/>
                </a:lnTo>
                <a:lnTo>
                  <a:pt x="402" y="1085"/>
                </a:lnTo>
                <a:lnTo>
                  <a:pt x="403" y="1085"/>
                </a:lnTo>
                <a:lnTo>
                  <a:pt x="403" y="1085"/>
                </a:lnTo>
                <a:lnTo>
                  <a:pt x="404" y="1085"/>
                </a:lnTo>
                <a:lnTo>
                  <a:pt x="404" y="1085"/>
                </a:lnTo>
                <a:lnTo>
                  <a:pt x="404" y="1085"/>
                </a:lnTo>
                <a:lnTo>
                  <a:pt x="405" y="1085"/>
                </a:lnTo>
                <a:lnTo>
                  <a:pt x="405" y="1085"/>
                </a:lnTo>
                <a:lnTo>
                  <a:pt x="405" y="1085"/>
                </a:lnTo>
                <a:lnTo>
                  <a:pt x="407" y="1085"/>
                </a:lnTo>
                <a:cubicBezTo>
                  <a:pt x="426" y="1085"/>
                  <a:pt x="442" y="1101"/>
                  <a:pt x="442" y="1121"/>
                </a:cubicBezTo>
                <a:lnTo>
                  <a:pt x="442" y="1122"/>
                </a:lnTo>
                <a:lnTo>
                  <a:pt x="442" y="1122"/>
                </a:lnTo>
                <a:lnTo>
                  <a:pt x="442" y="1122"/>
                </a:lnTo>
                <a:lnTo>
                  <a:pt x="442" y="1123"/>
                </a:lnTo>
                <a:lnTo>
                  <a:pt x="442" y="1123"/>
                </a:lnTo>
                <a:lnTo>
                  <a:pt x="442" y="1124"/>
                </a:lnTo>
                <a:lnTo>
                  <a:pt x="442" y="1124"/>
                </a:lnTo>
                <a:lnTo>
                  <a:pt x="442" y="1124"/>
                </a:lnTo>
                <a:lnTo>
                  <a:pt x="442" y="1125"/>
                </a:lnTo>
                <a:lnTo>
                  <a:pt x="442" y="1125"/>
                </a:lnTo>
                <a:lnTo>
                  <a:pt x="442" y="1125"/>
                </a:lnTo>
                <a:lnTo>
                  <a:pt x="442" y="1126"/>
                </a:lnTo>
                <a:lnTo>
                  <a:pt x="442" y="1126"/>
                </a:lnTo>
                <a:lnTo>
                  <a:pt x="442" y="1126"/>
                </a:lnTo>
                <a:lnTo>
                  <a:pt x="442" y="1127"/>
                </a:lnTo>
                <a:lnTo>
                  <a:pt x="442" y="1127"/>
                </a:lnTo>
                <a:lnTo>
                  <a:pt x="442" y="1127"/>
                </a:lnTo>
                <a:lnTo>
                  <a:pt x="442" y="1128"/>
                </a:lnTo>
                <a:lnTo>
                  <a:pt x="441" y="1128"/>
                </a:lnTo>
                <a:lnTo>
                  <a:pt x="441" y="1129"/>
                </a:lnTo>
                <a:lnTo>
                  <a:pt x="441" y="1129"/>
                </a:lnTo>
                <a:lnTo>
                  <a:pt x="441" y="1130"/>
                </a:lnTo>
                <a:lnTo>
                  <a:pt x="441" y="1130"/>
                </a:lnTo>
                <a:lnTo>
                  <a:pt x="441" y="1130"/>
                </a:lnTo>
                <a:lnTo>
                  <a:pt x="441" y="1131"/>
                </a:lnTo>
                <a:lnTo>
                  <a:pt x="441" y="1131"/>
                </a:lnTo>
                <a:lnTo>
                  <a:pt x="441" y="1132"/>
                </a:lnTo>
                <a:lnTo>
                  <a:pt x="441" y="1132"/>
                </a:lnTo>
                <a:lnTo>
                  <a:pt x="440" y="1132"/>
                </a:lnTo>
                <a:lnTo>
                  <a:pt x="440" y="1132"/>
                </a:lnTo>
                <a:lnTo>
                  <a:pt x="440" y="1133"/>
                </a:lnTo>
                <a:lnTo>
                  <a:pt x="440" y="1133"/>
                </a:lnTo>
                <a:lnTo>
                  <a:pt x="440" y="1134"/>
                </a:lnTo>
                <a:lnTo>
                  <a:pt x="440" y="1134"/>
                </a:lnTo>
                <a:lnTo>
                  <a:pt x="440" y="1134"/>
                </a:lnTo>
                <a:lnTo>
                  <a:pt x="439" y="1135"/>
                </a:lnTo>
                <a:lnTo>
                  <a:pt x="439" y="1135"/>
                </a:lnTo>
                <a:lnTo>
                  <a:pt x="439" y="1135"/>
                </a:lnTo>
                <a:lnTo>
                  <a:pt x="439" y="1136"/>
                </a:lnTo>
                <a:lnTo>
                  <a:pt x="439" y="1136"/>
                </a:lnTo>
                <a:lnTo>
                  <a:pt x="439" y="1136"/>
                </a:lnTo>
                <a:lnTo>
                  <a:pt x="439" y="1137"/>
                </a:lnTo>
                <a:lnTo>
                  <a:pt x="438" y="1137"/>
                </a:lnTo>
                <a:lnTo>
                  <a:pt x="438" y="1137"/>
                </a:lnTo>
                <a:lnTo>
                  <a:pt x="438" y="1138"/>
                </a:lnTo>
                <a:lnTo>
                  <a:pt x="438" y="1138"/>
                </a:lnTo>
                <a:lnTo>
                  <a:pt x="438" y="1138"/>
                </a:lnTo>
                <a:lnTo>
                  <a:pt x="437" y="1139"/>
                </a:lnTo>
                <a:lnTo>
                  <a:pt x="437" y="1139"/>
                </a:lnTo>
                <a:lnTo>
                  <a:pt x="437" y="1139"/>
                </a:lnTo>
                <a:lnTo>
                  <a:pt x="437" y="1140"/>
                </a:lnTo>
                <a:lnTo>
                  <a:pt x="437" y="1140"/>
                </a:lnTo>
                <a:lnTo>
                  <a:pt x="436" y="1141"/>
                </a:lnTo>
                <a:lnTo>
                  <a:pt x="436" y="1141"/>
                </a:lnTo>
                <a:lnTo>
                  <a:pt x="436" y="1141"/>
                </a:lnTo>
                <a:lnTo>
                  <a:pt x="436" y="1141"/>
                </a:lnTo>
                <a:lnTo>
                  <a:pt x="436" y="1142"/>
                </a:lnTo>
                <a:lnTo>
                  <a:pt x="435" y="1142"/>
                </a:lnTo>
                <a:lnTo>
                  <a:pt x="435" y="1142"/>
                </a:lnTo>
                <a:lnTo>
                  <a:pt x="435" y="1143"/>
                </a:lnTo>
                <a:lnTo>
                  <a:pt x="435" y="1143"/>
                </a:lnTo>
                <a:lnTo>
                  <a:pt x="434" y="1143"/>
                </a:lnTo>
                <a:lnTo>
                  <a:pt x="434" y="1144"/>
                </a:lnTo>
                <a:lnTo>
                  <a:pt x="434" y="1144"/>
                </a:lnTo>
                <a:lnTo>
                  <a:pt x="434" y="1144"/>
                </a:lnTo>
                <a:lnTo>
                  <a:pt x="434" y="1144"/>
                </a:lnTo>
                <a:lnTo>
                  <a:pt x="433" y="1145"/>
                </a:lnTo>
                <a:lnTo>
                  <a:pt x="433" y="1145"/>
                </a:lnTo>
                <a:lnTo>
                  <a:pt x="433" y="1145"/>
                </a:lnTo>
                <a:lnTo>
                  <a:pt x="432" y="1146"/>
                </a:lnTo>
                <a:lnTo>
                  <a:pt x="432" y="1146"/>
                </a:lnTo>
                <a:lnTo>
                  <a:pt x="432" y="1146"/>
                </a:lnTo>
                <a:lnTo>
                  <a:pt x="432" y="1146"/>
                </a:lnTo>
                <a:lnTo>
                  <a:pt x="431" y="1147"/>
                </a:lnTo>
                <a:lnTo>
                  <a:pt x="431" y="1147"/>
                </a:lnTo>
                <a:lnTo>
                  <a:pt x="431" y="1147"/>
                </a:lnTo>
                <a:lnTo>
                  <a:pt x="431" y="1147"/>
                </a:lnTo>
                <a:lnTo>
                  <a:pt x="430" y="1148"/>
                </a:lnTo>
                <a:lnTo>
                  <a:pt x="430" y="1148"/>
                </a:lnTo>
                <a:lnTo>
                  <a:pt x="430" y="1148"/>
                </a:lnTo>
                <a:lnTo>
                  <a:pt x="429" y="1148"/>
                </a:lnTo>
                <a:lnTo>
                  <a:pt x="429" y="1148"/>
                </a:lnTo>
                <a:lnTo>
                  <a:pt x="429" y="1149"/>
                </a:lnTo>
                <a:lnTo>
                  <a:pt x="429" y="1149"/>
                </a:lnTo>
                <a:lnTo>
                  <a:pt x="428" y="1149"/>
                </a:lnTo>
                <a:lnTo>
                  <a:pt x="428" y="1150"/>
                </a:lnTo>
                <a:lnTo>
                  <a:pt x="427" y="1150"/>
                </a:lnTo>
                <a:lnTo>
                  <a:pt x="427" y="1150"/>
                </a:lnTo>
                <a:lnTo>
                  <a:pt x="426" y="1151"/>
                </a:lnTo>
                <a:lnTo>
                  <a:pt x="426" y="1151"/>
                </a:lnTo>
                <a:lnTo>
                  <a:pt x="426" y="1151"/>
                </a:lnTo>
                <a:cubicBezTo>
                  <a:pt x="425" y="1151"/>
                  <a:pt x="425" y="1152"/>
                  <a:pt x="424" y="1152"/>
                </a:cubicBezTo>
                <a:lnTo>
                  <a:pt x="424" y="1152"/>
                </a:lnTo>
                <a:lnTo>
                  <a:pt x="423" y="1152"/>
                </a:lnTo>
                <a:lnTo>
                  <a:pt x="423" y="1153"/>
                </a:lnTo>
                <a:lnTo>
                  <a:pt x="423" y="1153"/>
                </a:lnTo>
                <a:lnTo>
                  <a:pt x="422" y="1153"/>
                </a:lnTo>
                <a:lnTo>
                  <a:pt x="422" y="1153"/>
                </a:lnTo>
                <a:lnTo>
                  <a:pt x="421" y="1153"/>
                </a:lnTo>
                <a:lnTo>
                  <a:pt x="421" y="1154"/>
                </a:lnTo>
                <a:lnTo>
                  <a:pt x="420" y="1154"/>
                </a:lnTo>
                <a:lnTo>
                  <a:pt x="420" y="1154"/>
                </a:lnTo>
                <a:lnTo>
                  <a:pt x="420" y="1154"/>
                </a:lnTo>
                <a:cubicBezTo>
                  <a:pt x="416" y="1156"/>
                  <a:pt x="411" y="1157"/>
                  <a:pt x="407" y="1157"/>
                </a:cubicBezTo>
                <a:cubicBezTo>
                  <a:pt x="399" y="1157"/>
                  <a:pt x="391" y="1154"/>
                  <a:pt x="385" y="1150"/>
                </a:cubicBezTo>
                <a:close/>
                <a:moveTo>
                  <a:pt x="327" y="1087"/>
                </a:moveTo>
                <a:lnTo>
                  <a:pt x="327" y="1087"/>
                </a:lnTo>
                <a:lnTo>
                  <a:pt x="326" y="1087"/>
                </a:lnTo>
                <a:lnTo>
                  <a:pt x="326" y="1086"/>
                </a:lnTo>
                <a:lnTo>
                  <a:pt x="326" y="1086"/>
                </a:lnTo>
                <a:lnTo>
                  <a:pt x="326" y="1086"/>
                </a:lnTo>
                <a:lnTo>
                  <a:pt x="326" y="1086"/>
                </a:lnTo>
                <a:lnTo>
                  <a:pt x="325" y="1086"/>
                </a:lnTo>
                <a:lnTo>
                  <a:pt x="325" y="1086"/>
                </a:lnTo>
                <a:lnTo>
                  <a:pt x="325" y="1086"/>
                </a:lnTo>
                <a:lnTo>
                  <a:pt x="325" y="1086"/>
                </a:lnTo>
                <a:lnTo>
                  <a:pt x="324" y="1085"/>
                </a:lnTo>
                <a:lnTo>
                  <a:pt x="324" y="1085"/>
                </a:lnTo>
                <a:lnTo>
                  <a:pt x="324" y="1085"/>
                </a:lnTo>
                <a:lnTo>
                  <a:pt x="324" y="1085"/>
                </a:lnTo>
                <a:lnTo>
                  <a:pt x="323" y="1085"/>
                </a:lnTo>
                <a:lnTo>
                  <a:pt x="323" y="1085"/>
                </a:lnTo>
                <a:lnTo>
                  <a:pt x="323" y="1085"/>
                </a:lnTo>
                <a:lnTo>
                  <a:pt x="323" y="1084"/>
                </a:lnTo>
                <a:lnTo>
                  <a:pt x="323" y="1084"/>
                </a:lnTo>
                <a:lnTo>
                  <a:pt x="322" y="1084"/>
                </a:lnTo>
                <a:lnTo>
                  <a:pt x="322" y="1084"/>
                </a:lnTo>
                <a:lnTo>
                  <a:pt x="322" y="1084"/>
                </a:lnTo>
                <a:lnTo>
                  <a:pt x="321" y="1084"/>
                </a:lnTo>
                <a:lnTo>
                  <a:pt x="321" y="1083"/>
                </a:lnTo>
                <a:lnTo>
                  <a:pt x="321" y="1083"/>
                </a:lnTo>
                <a:lnTo>
                  <a:pt x="321" y="1083"/>
                </a:lnTo>
                <a:lnTo>
                  <a:pt x="320" y="1083"/>
                </a:lnTo>
                <a:lnTo>
                  <a:pt x="320" y="1083"/>
                </a:lnTo>
                <a:lnTo>
                  <a:pt x="320" y="1083"/>
                </a:lnTo>
                <a:lnTo>
                  <a:pt x="320" y="1082"/>
                </a:lnTo>
                <a:lnTo>
                  <a:pt x="320" y="1082"/>
                </a:lnTo>
                <a:lnTo>
                  <a:pt x="319" y="1081"/>
                </a:lnTo>
                <a:lnTo>
                  <a:pt x="318" y="1081"/>
                </a:lnTo>
                <a:lnTo>
                  <a:pt x="318" y="1081"/>
                </a:lnTo>
                <a:lnTo>
                  <a:pt x="318" y="1081"/>
                </a:lnTo>
                <a:lnTo>
                  <a:pt x="318" y="1081"/>
                </a:lnTo>
                <a:lnTo>
                  <a:pt x="318" y="1081"/>
                </a:lnTo>
                <a:lnTo>
                  <a:pt x="317" y="1080"/>
                </a:lnTo>
                <a:lnTo>
                  <a:pt x="317" y="1080"/>
                </a:lnTo>
                <a:lnTo>
                  <a:pt x="317" y="1080"/>
                </a:lnTo>
                <a:lnTo>
                  <a:pt x="317" y="1080"/>
                </a:lnTo>
                <a:lnTo>
                  <a:pt x="316" y="1080"/>
                </a:lnTo>
                <a:lnTo>
                  <a:pt x="316" y="1079"/>
                </a:lnTo>
                <a:lnTo>
                  <a:pt x="316" y="1079"/>
                </a:lnTo>
                <a:lnTo>
                  <a:pt x="316" y="1079"/>
                </a:lnTo>
                <a:lnTo>
                  <a:pt x="316" y="1079"/>
                </a:lnTo>
                <a:lnTo>
                  <a:pt x="315" y="1078"/>
                </a:lnTo>
                <a:lnTo>
                  <a:pt x="315" y="1078"/>
                </a:lnTo>
                <a:lnTo>
                  <a:pt x="315" y="1078"/>
                </a:lnTo>
                <a:lnTo>
                  <a:pt x="315" y="1078"/>
                </a:lnTo>
                <a:lnTo>
                  <a:pt x="315" y="1078"/>
                </a:lnTo>
                <a:lnTo>
                  <a:pt x="315" y="1077"/>
                </a:lnTo>
                <a:lnTo>
                  <a:pt x="314" y="1077"/>
                </a:lnTo>
                <a:lnTo>
                  <a:pt x="314" y="1077"/>
                </a:lnTo>
                <a:lnTo>
                  <a:pt x="314" y="1077"/>
                </a:lnTo>
                <a:lnTo>
                  <a:pt x="314" y="1077"/>
                </a:lnTo>
                <a:lnTo>
                  <a:pt x="314" y="1076"/>
                </a:lnTo>
                <a:lnTo>
                  <a:pt x="314" y="1076"/>
                </a:lnTo>
                <a:lnTo>
                  <a:pt x="313" y="1076"/>
                </a:lnTo>
                <a:lnTo>
                  <a:pt x="313" y="1076"/>
                </a:lnTo>
                <a:lnTo>
                  <a:pt x="313" y="1076"/>
                </a:lnTo>
                <a:lnTo>
                  <a:pt x="313" y="1075"/>
                </a:lnTo>
                <a:lnTo>
                  <a:pt x="313" y="1075"/>
                </a:lnTo>
                <a:lnTo>
                  <a:pt x="313" y="1075"/>
                </a:lnTo>
                <a:lnTo>
                  <a:pt x="312" y="1075"/>
                </a:lnTo>
                <a:lnTo>
                  <a:pt x="312" y="1074"/>
                </a:lnTo>
                <a:lnTo>
                  <a:pt x="312" y="1074"/>
                </a:lnTo>
                <a:lnTo>
                  <a:pt x="312" y="1074"/>
                </a:lnTo>
                <a:lnTo>
                  <a:pt x="312" y="1074"/>
                </a:lnTo>
                <a:lnTo>
                  <a:pt x="312" y="1073"/>
                </a:lnTo>
                <a:lnTo>
                  <a:pt x="312" y="1073"/>
                </a:lnTo>
                <a:lnTo>
                  <a:pt x="311" y="1073"/>
                </a:lnTo>
                <a:lnTo>
                  <a:pt x="311" y="1073"/>
                </a:lnTo>
                <a:lnTo>
                  <a:pt x="311" y="1073"/>
                </a:lnTo>
                <a:lnTo>
                  <a:pt x="311" y="1072"/>
                </a:lnTo>
                <a:lnTo>
                  <a:pt x="311" y="1072"/>
                </a:lnTo>
                <a:lnTo>
                  <a:pt x="311" y="1072"/>
                </a:lnTo>
                <a:lnTo>
                  <a:pt x="311" y="1072"/>
                </a:lnTo>
                <a:lnTo>
                  <a:pt x="310" y="1071"/>
                </a:lnTo>
                <a:lnTo>
                  <a:pt x="310" y="1071"/>
                </a:lnTo>
                <a:lnTo>
                  <a:pt x="310" y="1071"/>
                </a:lnTo>
                <a:lnTo>
                  <a:pt x="310" y="1071"/>
                </a:lnTo>
                <a:lnTo>
                  <a:pt x="310" y="1070"/>
                </a:lnTo>
                <a:lnTo>
                  <a:pt x="310" y="1070"/>
                </a:lnTo>
                <a:lnTo>
                  <a:pt x="310" y="1070"/>
                </a:lnTo>
                <a:lnTo>
                  <a:pt x="310" y="1070"/>
                </a:lnTo>
                <a:lnTo>
                  <a:pt x="309" y="1069"/>
                </a:lnTo>
                <a:lnTo>
                  <a:pt x="309" y="1069"/>
                </a:lnTo>
                <a:lnTo>
                  <a:pt x="309" y="1069"/>
                </a:lnTo>
                <a:cubicBezTo>
                  <a:pt x="307" y="1065"/>
                  <a:pt x="306" y="1060"/>
                  <a:pt x="306" y="1054"/>
                </a:cubicBezTo>
                <a:cubicBezTo>
                  <a:pt x="306" y="1051"/>
                  <a:pt x="306" y="1048"/>
                  <a:pt x="307" y="1045"/>
                </a:cubicBezTo>
                <a:lnTo>
                  <a:pt x="307" y="1045"/>
                </a:lnTo>
                <a:lnTo>
                  <a:pt x="307" y="1045"/>
                </a:lnTo>
                <a:lnTo>
                  <a:pt x="307" y="1045"/>
                </a:lnTo>
                <a:lnTo>
                  <a:pt x="307" y="1044"/>
                </a:lnTo>
                <a:lnTo>
                  <a:pt x="308" y="1044"/>
                </a:lnTo>
                <a:lnTo>
                  <a:pt x="308" y="1044"/>
                </a:lnTo>
                <a:lnTo>
                  <a:pt x="308" y="1043"/>
                </a:lnTo>
                <a:lnTo>
                  <a:pt x="308" y="1043"/>
                </a:lnTo>
                <a:lnTo>
                  <a:pt x="308" y="1043"/>
                </a:lnTo>
                <a:lnTo>
                  <a:pt x="308" y="1042"/>
                </a:lnTo>
                <a:lnTo>
                  <a:pt x="308" y="1042"/>
                </a:lnTo>
                <a:lnTo>
                  <a:pt x="308" y="1041"/>
                </a:lnTo>
                <a:lnTo>
                  <a:pt x="309" y="1041"/>
                </a:lnTo>
                <a:lnTo>
                  <a:pt x="309" y="1041"/>
                </a:lnTo>
                <a:lnTo>
                  <a:pt x="309" y="1040"/>
                </a:lnTo>
                <a:lnTo>
                  <a:pt x="309" y="1040"/>
                </a:lnTo>
                <a:lnTo>
                  <a:pt x="309" y="1040"/>
                </a:lnTo>
                <a:lnTo>
                  <a:pt x="309" y="1039"/>
                </a:lnTo>
                <a:lnTo>
                  <a:pt x="310" y="1039"/>
                </a:lnTo>
                <a:lnTo>
                  <a:pt x="310" y="1039"/>
                </a:lnTo>
                <a:lnTo>
                  <a:pt x="310" y="1038"/>
                </a:lnTo>
                <a:lnTo>
                  <a:pt x="310" y="1037"/>
                </a:lnTo>
                <a:lnTo>
                  <a:pt x="310" y="1037"/>
                </a:lnTo>
                <a:lnTo>
                  <a:pt x="310" y="1037"/>
                </a:lnTo>
                <a:lnTo>
                  <a:pt x="311" y="1037"/>
                </a:lnTo>
                <a:lnTo>
                  <a:pt x="311" y="1036"/>
                </a:lnTo>
                <a:lnTo>
                  <a:pt x="311" y="1036"/>
                </a:lnTo>
                <a:lnTo>
                  <a:pt x="311" y="1036"/>
                </a:lnTo>
                <a:lnTo>
                  <a:pt x="311" y="1035"/>
                </a:lnTo>
                <a:lnTo>
                  <a:pt x="312" y="1035"/>
                </a:lnTo>
                <a:cubicBezTo>
                  <a:pt x="312" y="1034"/>
                  <a:pt x="312" y="1034"/>
                  <a:pt x="313" y="1034"/>
                </a:cubicBezTo>
                <a:lnTo>
                  <a:pt x="313" y="1034"/>
                </a:lnTo>
                <a:lnTo>
                  <a:pt x="313" y="1034"/>
                </a:lnTo>
                <a:lnTo>
                  <a:pt x="313" y="1033"/>
                </a:lnTo>
                <a:lnTo>
                  <a:pt x="313" y="1033"/>
                </a:lnTo>
                <a:lnTo>
                  <a:pt x="314" y="1032"/>
                </a:lnTo>
                <a:lnTo>
                  <a:pt x="314" y="1032"/>
                </a:lnTo>
                <a:lnTo>
                  <a:pt x="314" y="1032"/>
                </a:lnTo>
                <a:lnTo>
                  <a:pt x="314" y="1032"/>
                </a:lnTo>
                <a:lnTo>
                  <a:pt x="314" y="1031"/>
                </a:lnTo>
                <a:lnTo>
                  <a:pt x="315" y="1031"/>
                </a:lnTo>
                <a:lnTo>
                  <a:pt x="315" y="1030"/>
                </a:lnTo>
                <a:lnTo>
                  <a:pt x="315" y="1030"/>
                </a:lnTo>
                <a:lnTo>
                  <a:pt x="316" y="1030"/>
                </a:lnTo>
                <a:lnTo>
                  <a:pt x="316" y="1030"/>
                </a:lnTo>
                <a:lnTo>
                  <a:pt x="316" y="1029"/>
                </a:lnTo>
                <a:lnTo>
                  <a:pt x="317" y="1029"/>
                </a:lnTo>
                <a:lnTo>
                  <a:pt x="317" y="1029"/>
                </a:lnTo>
                <a:lnTo>
                  <a:pt x="317" y="1028"/>
                </a:lnTo>
                <a:lnTo>
                  <a:pt x="317" y="1028"/>
                </a:lnTo>
                <a:lnTo>
                  <a:pt x="318" y="1028"/>
                </a:lnTo>
                <a:lnTo>
                  <a:pt x="318" y="1028"/>
                </a:lnTo>
                <a:lnTo>
                  <a:pt x="318" y="1027"/>
                </a:lnTo>
                <a:lnTo>
                  <a:pt x="319" y="1027"/>
                </a:lnTo>
                <a:lnTo>
                  <a:pt x="319" y="1027"/>
                </a:lnTo>
                <a:lnTo>
                  <a:pt x="319" y="1027"/>
                </a:lnTo>
                <a:lnTo>
                  <a:pt x="320" y="1026"/>
                </a:lnTo>
                <a:lnTo>
                  <a:pt x="320" y="1026"/>
                </a:lnTo>
                <a:lnTo>
                  <a:pt x="320" y="1026"/>
                </a:lnTo>
                <a:lnTo>
                  <a:pt x="320" y="1026"/>
                </a:lnTo>
                <a:lnTo>
                  <a:pt x="321" y="1025"/>
                </a:lnTo>
                <a:lnTo>
                  <a:pt x="321" y="1025"/>
                </a:lnTo>
                <a:lnTo>
                  <a:pt x="321" y="1025"/>
                </a:lnTo>
                <a:lnTo>
                  <a:pt x="322" y="1025"/>
                </a:lnTo>
                <a:lnTo>
                  <a:pt x="322" y="1024"/>
                </a:lnTo>
                <a:lnTo>
                  <a:pt x="323" y="1024"/>
                </a:lnTo>
                <a:lnTo>
                  <a:pt x="323" y="1024"/>
                </a:lnTo>
                <a:lnTo>
                  <a:pt x="323" y="1024"/>
                </a:lnTo>
                <a:lnTo>
                  <a:pt x="323" y="1024"/>
                </a:lnTo>
                <a:lnTo>
                  <a:pt x="324" y="1023"/>
                </a:lnTo>
                <a:lnTo>
                  <a:pt x="324" y="1023"/>
                </a:lnTo>
                <a:lnTo>
                  <a:pt x="324" y="1023"/>
                </a:lnTo>
                <a:lnTo>
                  <a:pt x="325" y="1023"/>
                </a:lnTo>
                <a:lnTo>
                  <a:pt x="325" y="1023"/>
                </a:lnTo>
                <a:lnTo>
                  <a:pt x="326" y="1022"/>
                </a:lnTo>
                <a:lnTo>
                  <a:pt x="326" y="1022"/>
                </a:lnTo>
                <a:lnTo>
                  <a:pt x="326" y="1022"/>
                </a:lnTo>
                <a:lnTo>
                  <a:pt x="326" y="1022"/>
                </a:lnTo>
                <a:lnTo>
                  <a:pt x="327" y="1022"/>
                </a:lnTo>
                <a:lnTo>
                  <a:pt x="327" y="1022"/>
                </a:lnTo>
                <a:lnTo>
                  <a:pt x="328" y="1021"/>
                </a:lnTo>
                <a:lnTo>
                  <a:pt x="328" y="1021"/>
                </a:lnTo>
                <a:lnTo>
                  <a:pt x="328" y="1021"/>
                </a:lnTo>
                <a:lnTo>
                  <a:pt x="329" y="1021"/>
                </a:lnTo>
                <a:lnTo>
                  <a:pt x="329" y="1021"/>
                </a:lnTo>
                <a:lnTo>
                  <a:pt x="329" y="1021"/>
                </a:lnTo>
                <a:lnTo>
                  <a:pt x="330" y="1021"/>
                </a:lnTo>
                <a:lnTo>
                  <a:pt x="330" y="1020"/>
                </a:lnTo>
                <a:lnTo>
                  <a:pt x="331" y="1020"/>
                </a:lnTo>
                <a:lnTo>
                  <a:pt x="331" y="1020"/>
                </a:lnTo>
                <a:lnTo>
                  <a:pt x="332" y="1020"/>
                </a:lnTo>
                <a:lnTo>
                  <a:pt x="332" y="1020"/>
                </a:lnTo>
                <a:lnTo>
                  <a:pt x="333" y="1020"/>
                </a:lnTo>
                <a:lnTo>
                  <a:pt x="333" y="1020"/>
                </a:lnTo>
                <a:lnTo>
                  <a:pt x="333" y="1019"/>
                </a:lnTo>
                <a:lnTo>
                  <a:pt x="334" y="1019"/>
                </a:lnTo>
                <a:lnTo>
                  <a:pt x="334" y="1019"/>
                </a:lnTo>
                <a:lnTo>
                  <a:pt x="335" y="1019"/>
                </a:lnTo>
                <a:lnTo>
                  <a:pt x="335" y="1019"/>
                </a:lnTo>
                <a:lnTo>
                  <a:pt x="336" y="1019"/>
                </a:lnTo>
                <a:lnTo>
                  <a:pt x="336" y="1019"/>
                </a:lnTo>
                <a:lnTo>
                  <a:pt x="336" y="1019"/>
                </a:lnTo>
                <a:lnTo>
                  <a:pt x="337" y="1019"/>
                </a:lnTo>
                <a:lnTo>
                  <a:pt x="337" y="1019"/>
                </a:lnTo>
                <a:lnTo>
                  <a:pt x="338" y="1019"/>
                </a:lnTo>
                <a:lnTo>
                  <a:pt x="338" y="1019"/>
                </a:lnTo>
                <a:lnTo>
                  <a:pt x="339" y="1019"/>
                </a:lnTo>
                <a:lnTo>
                  <a:pt x="339" y="1019"/>
                </a:lnTo>
                <a:lnTo>
                  <a:pt x="339" y="1019"/>
                </a:lnTo>
                <a:lnTo>
                  <a:pt x="340" y="1019"/>
                </a:lnTo>
                <a:lnTo>
                  <a:pt x="340" y="1019"/>
                </a:lnTo>
                <a:lnTo>
                  <a:pt x="341" y="1018"/>
                </a:lnTo>
                <a:lnTo>
                  <a:pt x="341" y="1018"/>
                </a:lnTo>
                <a:lnTo>
                  <a:pt x="342" y="1018"/>
                </a:lnTo>
                <a:cubicBezTo>
                  <a:pt x="361" y="1018"/>
                  <a:pt x="377" y="1034"/>
                  <a:pt x="377" y="1054"/>
                </a:cubicBezTo>
                <a:lnTo>
                  <a:pt x="377" y="1055"/>
                </a:lnTo>
                <a:lnTo>
                  <a:pt x="377" y="1055"/>
                </a:lnTo>
                <a:lnTo>
                  <a:pt x="377" y="1056"/>
                </a:lnTo>
                <a:lnTo>
                  <a:pt x="377" y="1056"/>
                </a:lnTo>
                <a:lnTo>
                  <a:pt x="377" y="1056"/>
                </a:lnTo>
                <a:lnTo>
                  <a:pt x="377" y="1057"/>
                </a:lnTo>
                <a:lnTo>
                  <a:pt x="377" y="1057"/>
                </a:lnTo>
                <a:lnTo>
                  <a:pt x="377" y="1057"/>
                </a:lnTo>
                <a:lnTo>
                  <a:pt x="377" y="1058"/>
                </a:lnTo>
                <a:lnTo>
                  <a:pt x="377" y="1058"/>
                </a:lnTo>
                <a:lnTo>
                  <a:pt x="377" y="1059"/>
                </a:lnTo>
                <a:lnTo>
                  <a:pt x="377" y="1059"/>
                </a:lnTo>
                <a:lnTo>
                  <a:pt x="377" y="1059"/>
                </a:lnTo>
                <a:lnTo>
                  <a:pt x="377" y="1060"/>
                </a:lnTo>
                <a:lnTo>
                  <a:pt x="377" y="1060"/>
                </a:lnTo>
                <a:lnTo>
                  <a:pt x="377" y="1061"/>
                </a:lnTo>
                <a:lnTo>
                  <a:pt x="377" y="1061"/>
                </a:lnTo>
                <a:lnTo>
                  <a:pt x="377" y="1061"/>
                </a:lnTo>
                <a:lnTo>
                  <a:pt x="377" y="1062"/>
                </a:lnTo>
                <a:lnTo>
                  <a:pt x="377" y="1062"/>
                </a:lnTo>
                <a:lnTo>
                  <a:pt x="377" y="1062"/>
                </a:lnTo>
                <a:lnTo>
                  <a:pt x="376" y="1063"/>
                </a:lnTo>
                <a:lnTo>
                  <a:pt x="376" y="1063"/>
                </a:lnTo>
                <a:lnTo>
                  <a:pt x="376" y="1064"/>
                </a:lnTo>
                <a:lnTo>
                  <a:pt x="376" y="1064"/>
                </a:lnTo>
                <a:lnTo>
                  <a:pt x="376" y="1065"/>
                </a:lnTo>
                <a:lnTo>
                  <a:pt x="376" y="1065"/>
                </a:lnTo>
                <a:lnTo>
                  <a:pt x="376" y="1065"/>
                </a:lnTo>
                <a:lnTo>
                  <a:pt x="376" y="1066"/>
                </a:lnTo>
                <a:lnTo>
                  <a:pt x="375" y="1066"/>
                </a:lnTo>
                <a:lnTo>
                  <a:pt x="375" y="1066"/>
                </a:lnTo>
                <a:lnTo>
                  <a:pt x="375" y="1067"/>
                </a:lnTo>
                <a:lnTo>
                  <a:pt x="375" y="1067"/>
                </a:lnTo>
                <a:lnTo>
                  <a:pt x="375" y="1067"/>
                </a:lnTo>
                <a:lnTo>
                  <a:pt x="375" y="1068"/>
                </a:lnTo>
                <a:lnTo>
                  <a:pt x="375" y="1068"/>
                </a:lnTo>
                <a:lnTo>
                  <a:pt x="375" y="1068"/>
                </a:lnTo>
                <a:lnTo>
                  <a:pt x="374" y="1069"/>
                </a:lnTo>
                <a:lnTo>
                  <a:pt x="374" y="1069"/>
                </a:lnTo>
                <a:lnTo>
                  <a:pt x="374" y="1070"/>
                </a:lnTo>
                <a:lnTo>
                  <a:pt x="374" y="1070"/>
                </a:lnTo>
                <a:lnTo>
                  <a:pt x="374" y="1070"/>
                </a:lnTo>
                <a:lnTo>
                  <a:pt x="373" y="1071"/>
                </a:lnTo>
                <a:lnTo>
                  <a:pt x="373" y="1071"/>
                </a:lnTo>
                <a:lnTo>
                  <a:pt x="373" y="1071"/>
                </a:lnTo>
                <a:lnTo>
                  <a:pt x="373" y="1072"/>
                </a:lnTo>
                <a:lnTo>
                  <a:pt x="373" y="1072"/>
                </a:lnTo>
                <a:lnTo>
                  <a:pt x="372" y="1073"/>
                </a:lnTo>
                <a:lnTo>
                  <a:pt x="372" y="1073"/>
                </a:lnTo>
                <a:lnTo>
                  <a:pt x="372" y="1073"/>
                </a:lnTo>
                <a:lnTo>
                  <a:pt x="372" y="1073"/>
                </a:lnTo>
                <a:lnTo>
                  <a:pt x="372" y="1074"/>
                </a:lnTo>
                <a:lnTo>
                  <a:pt x="371" y="1074"/>
                </a:lnTo>
                <a:lnTo>
                  <a:pt x="371" y="1074"/>
                </a:lnTo>
                <a:lnTo>
                  <a:pt x="371" y="1075"/>
                </a:lnTo>
                <a:lnTo>
                  <a:pt x="371" y="1075"/>
                </a:lnTo>
                <a:lnTo>
                  <a:pt x="370" y="1075"/>
                </a:lnTo>
                <a:lnTo>
                  <a:pt x="370" y="1076"/>
                </a:lnTo>
                <a:lnTo>
                  <a:pt x="370" y="1076"/>
                </a:lnTo>
                <a:lnTo>
                  <a:pt x="369" y="1077"/>
                </a:lnTo>
                <a:lnTo>
                  <a:pt x="369" y="1077"/>
                </a:lnTo>
                <a:lnTo>
                  <a:pt x="369" y="1077"/>
                </a:lnTo>
                <a:lnTo>
                  <a:pt x="369" y="1078"/>
                </a:lnTo>
                <a:lnTo>
                  <a:pt x="369" y="1078"/>
                </a:lnTo>
                <a:lnTo>
                  <a:pt x="368" y="1078"/>
                </a:lnTo>
                <a:lnTo>
                  <a:pt x="368" y="1078"/>
                </a:lnTo>
                <a:lnTo>
                  <a:pt x="368" y="1079"/>
                </a:lnTo>
                <a:lnTo>
                  <a:pt x="368" y="1079"/>
                </a:lnTo>
                <a:lnTo>
                  <a:pt x="367" y="1079"/>
                </a:lnTo>
                <a:lnTo>
                  <a:pt x="367" y="1080"/>
                </a:lnTo>
                <a:lnTo>
                  <a:pt x="366" y="1080"/>
                </a:lnTo>
                <a:lnTo>
                  <a:pt x="366" y="1080"/>
                </a:lnTo>
                <a:lnTo>
                  <a:pt x="366" y="1081"/>
                </a:lnTo>
                <a:lnTo>
                  <a:pt x="366" y="1081"/>
                </a:lnTo>
                <a:lnTo>
                  <a:pt x="365" y="1081"/>
                </a:lnTo>
                <a:lnTo>
                  <a:pt x="365" y="1081"/>
                </a:lnTo>
                <a:lnTo>
                  <a:pt x="364" y="1082"/>
                </a:lnTo>
                <a:lnTo>
                  <a:pt x="364" y="1082"/>
                </a:lnTo>
                <a:lnTo>
                  <a:pt x="364" y="1082"/>
                </a:lnTo>
                <a:lnTo>
                  <a:pt x="364" y="1082"/>
                </a:lnTo>
                <a:lnTo>
                  <a:pt x="363" y="1083"/>
                </a:lnTo>
                <a:lnTo>
                  <a:pt x="362" y="1083"/>
                </a:lnTo>
                <a:lnTo>
                  <a:pt x="362" y="1084"/>
                </a:lnTo>
                <a:lnTo>
                  <a:pt x="362" y="1084"/>
                </a:lnTo>
                <a:lnTo>
                  <a:pt x="362" y="1084"/>
                </a:lnTo>
                <a:cubicBezTo>
                  <a:pt x="361" y="1085"/>
                  <a:pt x="360" y="1085"/>
                  <a:pt x="358" y="1086"/>
                </a:cubicBezTo>
                <a:lnTo>
                  <a:pt x="358" y="1086"/>
                </a:lnTo>
                <a:lnTo>
                  <a:pt x="358" y="1086"/>
                </a:lnTo>
                <a:lnTo>
                  <a:pt x="357" y="1086"/>
                </a:lnTo>
                <a:lnTo>
                  <a:pt x="357" y="1086"/>
                </a:lnTo>
                <a:lnTo>
                  <a:pt x="357" y="1087"/>
                </a:lnTo>
                <a:lnTo>
                  <a:pt x="356" y="1087"/>
                </a:lnTo>
                <a:lnTo>
                  <a:pt x="356" y="1087"/>
                </a:lnTo>
                <a:lnTo>
                  <a:pt x="355" y="1088"/>
                </a:lnTo>
                <a:lnTo>
                  <a:pt x="354" y="1088"/>
                </a:lnTo>
                <a:lnTo>
                  <a:pt x="354" y="1088"/>
                </a:lnTo>
                <a:cubicBezTo>
                  <a:pt x="353" y="1088"/>
                  <a:pt x="353" y="1088"/>
                  <a:pt x="352" y="1088"/>
                </a:cubicBezTo>
                <a:lnTo>
                  <a:pt x="352" y="1088"/>
                </a:lnTo>
                <a:lnTo>
                  <a:pt x="351" y="1089"/>
                </a:lnTo>
                <a:lnTo>
                  <a:pt x="351" y="1089"/>
                </a:lnTo>
                <a:cubicBezTo>
                  <a:pt x="348" y="1089"/>
                  <a:pt x="345" y="1090"/>
                  <a:pt x="342" y="1090"/>
                </a:cubicBezTo>
                <a:cubicBezTo>
                  <a:pt x="336" y="1090"/>
                  <a:pt x="331" y="1089"/>
                  <a:pt x="327" y="1087"/>
                </a:cubicBezTo>
                <a:close/>
                <a:moveTo>
                  <a:pt x="1081" y="319"/>
                </a:moveTo>
                <a:lnTo>
                  <a:pt x="1081" y="319"/>
                </a:lnTo>
                <a:lnTo>
                  <a:pt x="1081" y="319"/>
                </a:lnTo>
                <a:lnTo>
                  <a:pt x="1081" y="319"/>
                </a:lnTo>
                <a:lnTo>
                  <a:pt x="1082" y="319"/>
                </a:lnTo>
                <a:lnTo>
                  <a:pt x="1082" y="320"/>
                </a:lnTo>
                <a:lnTo>
                  <a:pt x="1082" y="320"/>
                </a:lnTo>
                <a:lnTo>
                  <a:pt x="1082" y="320"/>
                </a:lnTo>
                <a:lnTo>
                  <a:pt x="1082" y="320"/>
                </a:lnTo>
                <a:lnTo>
                  <a:pt x="1082" y="320"/>
                </a:lnTo>
                <a:lnTo>
                  <a:pt x="1082" y="320"/>
                </a:lnTo>
                <a:lnTo>
                  <a:pt x="1083" y="320"/>
                </a:lnTo>
                <a:lnTo>
                  <a:pt x="1083" y="320"/>
                </a:lnTo>
                <a:lnTo>
                  <a:pt x="1083" y="321"/>
                </a:lnTo>
                <a:lnTo>
                  <a:pt x="1083" y="321"/>
                </a:lnTo>
                <a:lnTo>
                  <a:pt x="1083" y="321"/>
                </a:lnTo>
                <a:lnTo>
                  <a:pt x="1083" y="321"/>
                </a:lnTo>
                <a:lnTo>
                  <a:pt x="1083" y="321"/>
                </a:lnTo>
                <a:lnTo>
                  <a:pt x="1083" y="321"/>
                </a:lnTo>
                <a:lnTo>
                  <a:pt x="1083" y="321"/>
                </a:lnTo>
                <a:lnTo>
                  <a:pt x="1084" y="322"/>
                </a:lnTo>
                <a:lnTo>
                  <a:pt x="1084" y="322"/>
                </a:lnTo>
                <a:lnTo>
                  <a:pt x="1084" y="322"/>
                </a:lnTo>
                <a:lnTo>
                  <a:pt x="1084" y="322"/>
                </a:lnTo>
                <a:lnTo>
                  <a:pt x="1084" y="322"/>
                </a:lnTo>
                <a:lnTo>
                  <a:pt x="1084" y="322"/>
                </a:lnTo>
                <a:lnTo>
                  <a:pt x="1084" y="322"/>
                </a:lnTo>
                <a:lnTo>
                  <a:pt x="1084" y="322"/>
                </a:lnTo>
                <a:lnTo>
                  <a:pt x="1084" y="323"/>
                </a:lnTo>
                <a:lnTo>
                  <a:pt x="1085" y="323"/>
                </a:lnTo>
                <a:lnTo>
                  <a:pt x="1085" y="323"/>
                </a:lnTo>
                <a:lnTo>
                  <a:pt x="1085" y="323"/>
                </a:lnTo>
                <a:lnTo>
                  <a:pt x="1085" y="323"/>
                </a:lnTo>
                <a:lnTo>
                  <a:pt x="1085" y="323"/>
                </a:lnTo>
                <a:lnTo>
                  <a:pt x="1085" y="324"/>
                </a:lnTo>
                <a:lnTo>
                  <a:pt x="1085" y="324"/>
                </a:lnTo>
                <a:lnTo>
                  <a:pt x="1085" y="324"/>
                </a:lnTo>
                <a:lnTo>
                  <a:pt x="1085" y="324"/>
                </a:lnTo>
                <a:lnTo>
                  <a:pt x="1085" y="324"/>
                </a:lnTo>
                <a:lnTo>
                  <a:pt x="1086" y="324"/>
                </a:lnTo>
                <a:lnTo>
                  <a:pt x="1086" y="325"/>
                </a:lnTo>
                <a:lnTo>
                  <a:pt x="1086" y="325"/>
                </a:lnTo>
                <a:lnTo>
                  <a:pt x="1086" y="325"/>
                </a:lnTo>
                <a:lnTo>
                  <a:pt x="1086" y="325"/>
                </a:lnTo>
                <a:lnTo>
                  <a:pt x="1086" y="325"/>
                </a:lnTo>
                <a:lnTo>
                  <a:pt x="1086" y="325"/>
                </a:lnTo>
                <a:lnTo>
                  <a:pt x="1086" y="325"/>
                </a:lnTo>
                <a:lnTo>
                  <a:pt x="1086" y="326"/>
                </a:lnTo>
                <a:lnTo>
                  <a:pt x="1086" y="326"/>
                </a:lnTo>
                <a:lnTo>
                  <a:pt x="1087" y="326"/>
                </a:lnTo>
                <a:lnTo>
                  <a:pt x="1087" y="326"/>
                </a:lnTo>
                <a:lnTo>
                  <a:pt x="1087" y="326"/>
                </a:lnTo>
                <a:lnTo>
                  <a:pt x="1087" y="327"/>
                </a:lnTo>
                <a:lnTo>
                  <a:pt x="1087" y="327"/>
                </a:lnTo>
                <a:lnTo>
                  <a:pt x="1087" y="327"/>
                </a:lnTo>
                <a:lnTo>
                  <a:pt x="1087" y="327"/>
                </a:lnTo>
                <a:lnTo>
                  <a:pt x="1087" y="327"/>
                </a:lnTo>
                <a:lnTo>
                  <a:pt x="1087" y="327"/>
                </a:lnTo>
                <a:lnTo>
                  <a:pt x="1087" y="328"/>
                </a:lnTo>
                <a:lnTo>
                  <a:pt x="1087" y="328"/>
                </a:lnTo>
                <a:lnTo>
                  <a:pt x="1088" y="328"/>
                </a:lnTo>
                <a:lnTo>
                  <a:pt x="1088" y="328"/>
                </a:lnTo>
                <a:lnTo>
                  <a:pt x="1088" y="328"/>
                </a:lnTo>
                <a:lnTo>
                  <a:pt x="1088" y="328"/>
                </a:lnTo>
                <a:lnTo>
                  <a:pt x="1088" y="328"/>
                </a:lnTo>
                <a:lnTo>
                  <a:pt x="1088" y="329"/>
                </a:lnTo>
                <a:lnTo>
                  <a:pt x="1088" y="329"/>
                </a:lnTo>
                <a:lnTo>
                  <a:pt x="1088" y="329"/>
                </a:lnTo>
                <a:lnTo>
                  <a:pt x="1088" y="329"/>
                </a:lnTo>
                <a:lnTo>
                  <a:pt x="1088" y="329"/>
                </a:lnTo>
                <a:lnTo>
                  <a:pt x="1088" y="329"/>
                </a:lnTo>
                <a:lnTo>
                  <a:pt x="1088" y="330"/>
                </a:lnTo>
                <a:lnTo>
                  <a:pt x="1089" y="330"/>
                </a:lnTo>
                <a:lnTo>
                  <a:pt x="1089" y="330"/>
                </a:lnTo>
                <a:lnTo>
                  <a:pt x="1089" y="330"/>
                </a:lnTo>
                <a:lnTo>
                  <a:pt x="1089" y="330"/>
                </a:lnTo>
                <a:lnTo>
                  <a:pt x="1089" y="331"/>
                </a:lnTo>
                <a:lnTo>
                  <a:pt x="1089" y="331"/>
                </a:lnTo>
                <a:lnTo>
                  <a:pt x="1089" y="331"/>
                </a:lnTo>
                <a:lnTo>
                  <a:pt x="1089" y="331"/>
                </a:lnTo>
                <a:lnTo>
                  <a:pt x="1089" y="331"/>
                </a:lnTo>
                <a:lnTo>
                  <a:pt x="1089" y="331"/>
                </a:lnTo>
                <a:cubicBezTo>
                  <a:pt x="1091" y="335"/>
                  <a:pt x="1091" y="339"/>
                  <a:pt x="1091" y="344"/>
                </a:cubicBezTo>
                <a:cubicBezTo>
                  <a:pt x="1091" y="347"/>
                  <a:pt x="1091" y="350"/>
                  <a:pt x="1090" y="353"/>
                </a:cubicBezTo>
                <a:lnTo>
                  <a:pt x="1090" y="354"/>
                </a:lnTo>
                <a:lnTo>
                  <a:pt x="1090" y="354"/>
                </a:lnTo>
                <a:lnTo>
                  <a:pt x="1090" y="354"/>
                </a:lnTo>
                <a:lnTo>
                  <a:pt x="1090" y="355"/>
                </a:lnTo>
                <a:lnTo>
                  <a:pt x="1089" y="355"/>
                </a:lnTo>
                <a:lnTo>
                  <a:pt x="1089" y="355"/>
                </a:lnTo>
                <a:lnTo>
                  <a:pt x="1089" y="356"/>
                </a:lnTo>
                <a:lnTo>
                  <a:pt x="1089" y="356"/>
                </a:lnTo>
                <a:lnTo>
                  <a:pt x="1089" y="357"/>
                </a:lnTo>
                <a:lnTo>
                  <a:pt x="1089" y="357"/>
                </a:lnTo>
                <a:lnTo>
                  <a:pt x="1089" y="357"/>
                </a:lnTo>
                <a:lnTo>
                  <a:pt x="1089" y="358"/>
                </a:lnTo>
                <a:lnTo>
                  <a:pt x="1088" y="358"/>
                </a:lnTo>
                <a:lnTo>
                  <a:pt x="1088" y="359"/>
                </a:lnTo>
                <a:lnTo>
                  <a:pt x="1088" y="359"/>
                </a:lnTo>
                <a:lnTo>
                  <a:pt x="1088" y="359"/>
                </a:lnTo>
                <a:lnTo>
                  <a:pt x="1088" y="359"/>
                </a:lnTo>
                <a:lnTo>
                  <a:pt x="1087" y="360"/>
                </a:lnTo>
                <a:lnTo>
                  <a:pt x="1087" y="360"/>
                </a:lnTo>
                <a:lnTo>
                  <a:pt x="1087" y="361"/>
                </a:lnTo>
                <a:lnTo>
                  <a:pt x="1087" y="361"/>
                </a:lnTo>
                <a:lnTo>
                  <a:pt x="1087" y="361"/>
                </a:lnTo>
                <a:lnTo>
                  <a:pt x="1087" y="362"/>
                </a:lnTo>
                <a:lnTo>
                  <a:pt x="1086" y="362"/>
                </a:lnTo>
                <a:lnTo>
                  <a:pt x="1086" y="362"/>
                </a:lnTo>
                <a:lnTo>
                  <a:pt x="1086" y="362"/>
                </a:lnTo>
                <a:lnTo>
                  <a:pt x="1086" y="363"/>
                </a:lnTo>
                <a:lnTo>
                  <a:pt x="1086" y="363"/>
                </a:lnTo>
                <a:lnTo>
                  <a:pt x="1085" y="364"/>
                </a:lnTo>
                <a:lnTo>
                  <a:pt x="1085" y="364"/>
                </a:lnTo>
                <a:lnTo>
                  <a:pt x="1085" y="364"/>
                </a:lnTo>
                <a:lnTo>
                  <a:pt x="1085" y="365"/>
                </a:lnTo>
                <a:lnTo>
                  <a:pt x="1084" y="365"/>
                </a:lnTo>
                <a:lnTo>
                  <a:pt x="1084" y="365"/>
                </a:lnTo>
                <a:lnTo>
                  <a:pt x="1084" y="365"/>
                </a:lnTo>
                <a:lnTo>
                  <a:pt x="1084" y="366"/>
                </a:lnTo>
                <a:lnTo>
                  <a:pt x="1084" y="366"/>
                </a:lnTo>
                <a:lnTo>
                  <a:pt x="1083" y="367"/>
                </a:lnTo>
                <a:lnTo>
                  <a:pt x="1083" y="367"/>
                </a:lnTo>
                <a:lnTo>
                  <a:pt x="1083" y="367"/>
                </a:lnTo>
                <a:lnTo>
                  <a:pt x="1083" y="367"/>
                </a:lnTo>
                <a:lnTo>
                  <a:pt x="1082" y="368"/>
                </a:lnTo>
                <a:lnTo>
                  <a:pt x="1082" y="368"/>
                </a:lnTo>
                <a:lnTo>
                  <a:pt x="1082" y="368"/>
                </a:lnTo>
                <a:lnTo>
                  <a:pt x="1081" y="369"/>
                </a:lnTo>
                <a:lnTo>
                  <a:pt x="1081" y="369"/>
                </a:lnTo>
                <a:lnTo>
                  <a:pt x="1081" y="369"/>
                </a:lnTo>
                <a:lnTo>
                  <a:pt x="1081" y="369"/>
                </a:lnTo>
                <a:lnTo>
                  <a:pt x="1080" y="370"/>
                </a:lnTo>
                <a:lnTo>
                  <a:pt x="1080" y="370"/>
                </a:lnTo>
                <a:lnTo>
                  <a:pt x="1080" y="370"/>
                </a:lnTo>
                <a:lnTo>
                  <a:pt x="1080" y="370"/>
                </a:lnTo>
                <a:lnTo>
                  <a:pt x="1079" y="371"/>
                </a:lnTo>
                <a:lnTo>
                  <a:pt x="1079" y="371"/>
                </a:lnTo>
                <a:lnTo>
                  <a:pt x="1079" y="371"/>
                </a:lnTo>
                <a:lnTo>
                  <a:pt x="1078" y="371"/>
                </a:lnTo>
                <a:lnTo>
                  <a:pt x="1078" y="372"/>
                </a:lnTo>
                <a:lnTo>
                  <a:pt x="1078" y="372"/>
                </a:lnTo>
                <a:lnTo>
                  <a:pt x="1077" y="372"/>
                </a:lnTo>
                <a:lnTo>
                  <a:pt x="1077" y="372"/>
                </a:lnTo>
                <a:lnTo>
                  <a:pt x="1077" y="373"/>
                </a:lnTo>
                <a:lnTo>
                  <a:pt x="1076" y="373"/>
                </a:lnTo>
                <a:lnTo>
                  <a:pt x="1076" y="373"/>
                </a:lnTo>
                <a:lnTo>
                  <a:pt x="1076" y="373"/>
                </a:lnTo>
                <a:lnTo>
                  <a:pt x="1076" y="373"/>
                </a:lnTo>
                <a:lnTo>
                  <a:pt x="1075" y="374"/>
                </a:lnTo>
                <a:lnTo>
                  <a:pt x="1075" y="374"/>
                </a:lnTo>
                <a:lnTo>
                  <a:pt x="1075" y="374"/>
                </a:lnTo>
                <a:lnTo>
                  <a:pt x="1074" y="374"/>
                </a:lnTo>
                <a:lnTo>
                  <a:pt x="1074" y="375"/>
                </a:lnTo>
                <a:lnTo>
                  <a:pt x="1073" y="375"/>
                </a:lnTo>
                <a:lnTo>
                  <a:pt x="1073" y="375"/>
                </a:lnTo>
                <a:lnTo>
                  <a:pt x="1073" y="375"/>
                </a:lnTo>
                <a:lnTo>
                  <a:pt x="1073" y="375"/>
                </a:lnTo>
                <a:lnTo>
                  <a:pt x="1072" y="376"/>
                </a:lnTo>
                <a:lnTo>
                  <a:pt x="1072" y="376"/>
                </a:lnTo>
                <a:lnTo>
                  <a:pt x="1072" y="376"/>
                </a:lnTo>
                <a:lnTo>
                  <a:pt x="1071" y="376"/>
                </a:lnTo>
                <a:lnTo>
                  <a:pt x="1071" y="376"/>
                </a:lnTo>
                <a:lnTo>
                  <a:pt x="1071" y="376"/>
                </a:lnTo>
                <a:lnTo>
                  <a:pt x="1070" y="376"/>
                </a:lnTo>
                <a:lnTo>
                  <a:pt x="1070" y="377"/>
                </a:lnTo>
                <a:lnTo>
                  <a:pt x="1069" y="377"/>
                </a:lnTo>
                <a:lnTo>
                  <a:pt x="1069" y="377"/>
                </a:lnTo>
                <a:lnTo>
                  <a:pt x="1069" y="377"/>
                </a:lnTo>
                <a:lnTo>
                  <a:pt x="1069" y="377"/>
                </a:lnTo>
                <a:lnTo>
                  <a:pt x="1068" y="377"/>
                </a:lnTo>
                <a:lnTo>
                  <a:pt x="1068" y="377"/>
                </a:lnTo>
                <a:lnTo>
                  <a:pt x="1067" y="378"/>
                </a:lnTo>
                <a:lnTo>
                  <a:pt x="1067" y="378"/>
                </a:lnTo>
                <a:lnTo>
                  <a:pt x="1067" y="378"/>
                </a:lnTo>
                <a:lnTo>
                  <a:pt x="1066" y="378"/>
                </a:lnTo>
                <a:lnTo>
                  <a:pt x="1065" y="378"/>
                </a:lnTo>
                <a:lnTo>
                  <a:pt x="1065" y="378"/>
                </a:lnTo>
                <a:lnTo>
                  <a:pt x="1065" y="378"/>
                </a:lnTo>
                <a:lnTo>
                  <a:pt x="1065" y="378"/>
                </a:lnTo>
                <a:lnTo>
                  <a:pt x="1065" y="378"/>
                </a:lnTo>
                <a:lnTo>
                  <a:pt x="1064" y="379"/>
                </a:lnTo>
                <a:lnTo>
                  <a:pt x="1064" y="379"/>
                </a:lnTo>
                <a:lnTo>
                  <a:pt x="1063" y="379"/>
                </a:lnTo>
                <a:lnTo>
                  <a:pt x="1063" y="379"/>
                </a:lnTo>
                <a:lnTo>
                  <a:pt x="1062" y="379"/>
                </a:lnTo>
                <a:lnTo>
                  <a:pt x="1062" y="379"/>
                </a:lnTo>
                <a:lnTo>
                  <a:pt x="1062" y="379"/>
                </a:lnTo>
                <a:lnTo>
                  <a:pt x="1061" y="379"/>
                </a:lnTo>
                <a:lnTo>
                  <a:pt x="1061" y="379"/>
                </a:lnTo>
                <a:lnTo>
                  <a:pt x="1060" y="379"/>
                </a:lnTo>
                <a:lnTo>
                  <a:pt x="1060" y="379"/>
                </a:lnTo>
                <a:lnTo>
                  <a:pt x="1059" y="379"/>
                </a:lnTo>
                <a:lnTo>
                  <a:pt x="1059" y="379"/>
                </a:lnTo>
                <a:lnTo>
                  <a:pt x="1059" y="379"/>
                </a:lnTo>
                <a:lnTo>
                  <a:pt x="1058" y="380"/>
                </a:lnTo>
                <a:lnTo>
                  <a:pt x="1057" y="380"/>
                </a:lnTo>
                <a:lnTo>
                  <a:pt x="1057" y="380"/>
                </a:lnTo>
                <a:lnTo>
                  <a:pt x="1057" y="380"/>
                </a:lnTo>
                <a:lnTo>
                  <a:pt x="1057" y="380"/>
                </a:lnTo>
                <a:lnTo>
                  <a:pt x="1056" y="380"/>
                </a:lnTo>
                <a:lnTo>
                  <a:pt x="1056" y="380"/>
                </a:lnTo>
                <a:cubicBezTo>
                  <a:pt x="1036" y="380"/>
                  <a:pt x="1020" y="364"/>
                  <a:pt x="1020" y="344"/>
                </a:cubicBezTo>
                <a:lnTo>
                  <a:pt x="1020" y="343"/>
                </a:lnTo>
                <a:lnTo>
                  <a:pt x="1020" y="343"/>
                </a:lnTo>
                <a:lnTo>
                  <a:pt x="1020" y="343"/>
                </a:lnTo>
                <a:lnTo>
                  <a:pt x="1020" y="342"/>
                </a:lnTo>
                <a:lnTo>
                  <a:pt x="1020" y="342"/>
                </a:lnTo>
                <a:lnTo>
                  <a:pt x="1020" y="341"/>
                </a:lnTo>
                <a:lnTo>
                  <a:pt x="1020" y="341"/>
                </a:lnTo>
                <a:lnTo>
                  <a:pt x="1020" y="341"/>
                </a:lnTo>
                <a:lnTo>
                  <a:pt x="1020" y="340"/>
                </a:lnTo>
                <a:lnTo>
                  <a:pt x="1020" y="340"/>
                </a:lnTo>
                <a:lnTo>
                  <a:pt x="1020" y="339"/>
                </a:lnTo>
                <a:lnTo>
                  <a:pt x="1020" y="339"/>
                </a:lnTo>
                <a:lnTo>
                  <a:pt x="1020" y="338"/>
                </a:lnTo>
                <a:lnTo>
                  <a:pt x="1020" y="338"/>
                </a:lnTo>
                <a:lnTo>
                  <a:pt x="1020" y="338"/>
                </a:lnTo>
                <a:lnTo>
                  <a:pt x="1020" y="337"/>
                </a:lnTo>
                <a:lnTo>
                  <a:pt x="1021" y="337"/>
                </a:lnTo>
                <a:lnTo>
                  <a:pt x="1021" y="337"/>
                </a:lnTo>
                <a:lnTo>
                  <a:pt x="1021" y="336"/>
                </a:lnTo>
                <a:lnTo>
                  <a:pt x="1021" y="336"/>
                </a:lnTo>
                <a:lnTo>
                  <a:pt x="1021" y="336"/>
                </a:lnTo>
                <a:lnTo>
                  <a:pt x="1021" y="335"/>
                </a:lnTo>
                <a:lnTo>
                  <a:pt x="1021" y="335"/>
                </a:lnTo>
                <a:lnTo>
                  <a:pt x="1021" y="334"/>
                </a:lnTo>
                <a:lnTo>
                  <a:pt x="1021" y="334"/>
                </a:lnTo>
                <a:lnTo>
                  <a:pt x="1021" y="334"/>
                </a:lnTo>
                <a:lnTo>
                  <a:pt x="1022" y="333"/>
                </a:lnTo>
                <a:lnTo>
                  <a:pt x="1022" y="333"/>
                </a:lnTo>
                <a:lnTo>
                  <a:pt x="1022" y="333"/>
                </a:lnTo>
                <a:lnTo>
                  <a:pt x="1022" y="332"/>
                </a:lnTo>
                <a:lnTo>
                  <a:pt x="1022" y="332"/>
                </a:lnTo>
                <a:lnTo>
                  <a:pt x="1022" y="332"/>
                </a:lnTo>
                <a:lnTo>
                  <a:pt x="1022" y="331"/>
                </a:lnTo>
                <a:lnTo>
                  <a:pt x="1022" y="331"/>
                </a:lnTo>
                <a:lnTo>
                  <a:pt x="1022" y="331"/>
                </a:lnTo>
                <a:lnTo>
                  <a:pt x="1023" y="330"/>
                </a:lnTo>
                <a:lnTo>
                  <a:pt x="1023" y="330"/>
                </a:lnTo>
                <a:lnTo>
                  <a:pt x="1023" y="330"/>
                </a:lnTo>
                <a:lnTo>
                  <a:pt x="1023" y="329"/>
                </a:lnTo>
                <a:lnTo>
                  <a:pt x="1023" y="329"/>
                </a:lnTo>
                <a:lnTo>
                  <a:pt x="1023" y="329"/>
                </a:lnTo>
                <a:lnTo>
                  <a:pt x="1023" y="328"/>
                </a:lnTo>
                <a:lnTo>
                  <a:pt x="1024" y="328"/>
                </a:lnTo>
                <a:lnTo>
                  <a:pt x="1024" y="328"/>
                </a:lnTo>
                <a:lnTo>
                  <a:pt x="1024" y="327"/>
                </a:lnTo>
                <a:lnTo>
                  <a:pt x="1024" y="327"/>
                </a:lnTo>
                <a:lnTo>
                  <a:pt x="1024" y="327"/>
                </a:lnTo>
                <a:lnTo>
                  <a:pt x="1025" y="326"/>
                </a:lnTo>
                <a:lnTo>
                  <a:pt x="1025" y="326"/>
                </a:lnTo>
                <a:lnTo>
                  <a:pt x="1025" y="325"/>
                </a:lnTo>
                <a:lnTo>
                  <a:pt x="1025" y="325"/>
                </a:lnTo>
                <a:lnTo>
                  <a:pt x="1025" y="325"/>
                </a:lnTo>
                <a:lnTo>
                  <a:pt x="1026" y="325"/>
                </a:lnTo>
                <a:lnTo>
                  <a:pt x="1026" y="324"/>
                </a:lnTo>
                <a:lnTo>
                  <a:pt x="1026" y="324"/>
                </a:lnTo>
                <a:lnTo>
                  <a:pt x="1026" y="324"/>
                </a:lnTo>
                <a:cubicBezTo>
                  <a:pt x="1027" y="323"/>
                  <a:pt x="1027" y="323"/>
                  <a:pt x="1027" y="322"/>
                </a:cubicBezTo>
                <a:lnTo>
                  <a:pt x="1028" y="322"/>
                </a:lnTo>
                <a:lnTo>
                  <a:pt x="1028" y="322"/>
                </a:lnTo>
                <a:lnTo>
                  <a:pt x="1028" y="321"/>
                </a:lnTo>
                <a:lnTo>
                  <a:pt x="1028" y="321"/>
                </a:lnTo>
                <a:lnTo>
                  <a:pt x="1028" y="321"/>
                </a:lnTo>
                <a:lnTo>
                  <a:pt x="1029" y="321"/>
                </a:lnTo>
                <a:lnTo>
                  <a:pt x="1029" y="320"/>
                </a:lnTo>
                <a:lnTo>
                  <a:pt x="1029" y="320"/>
                </a:lnTo>
                <a:lnTo>
                  <a:pt x="1029" y="320"/>
                </a:lnTo>
                <a:lnTo>
                  <a:pt x="1030" y="319"/>
                </a:lnTo>
                <a:lnTo>
                  <a:pt x="1030" y="319"/>
                </a:lnTo>
                <a:lnTo>
                  <a:pt x="1031" y="318"/>
                </a:lnTo>
                <a:lnTo>
                  <a:pt x="1031" y="318"/>
                </a:lnTo>
                <a:lnTo>
                  <a:pt x="1031" y="318"/>
                </a:lnTo>
                <a:cubicBezTo>
                  <a:pt x="1032" y="317"/>
                  <a:pt x="1032" y="317"/>
                  <a:pt x="1033" y="317"/>
                </a:cubicBezTo>
                <a:lnTo>
                  <a:pt x="1033" y="316"/>
                </a:lnTo>
                <a:lnTo>
                  <a:pt x="1033" y="316"/>
                </a:lnTo>
                <a:lnTo>
                  <a:pt x="1033" y="316"/>
                </a:lnTo>
                <a:lnTo>
                  <a:pt x="1034" y="316"/>
                </a:lnTo>
                <a:lnTo>
                  <a:pt x="1034" y="316"/>
                </a:lnTo>
                <a:lnTo>
                  <a:pt x="1034" y="315"/>
                </a:lnTo>
                <a:lnTo>
                  <a:pt x="1035" y="315"/>
                </a:lnTo>
                <a:lnTo>
                  <a:pt x="1036" y="314"/>
                </a:lnTo>
                <a:lnTo>
                  <a:pt x="1036" y="314"/>
                </a:lnTo>
                <a:lnTo>
                  <a:pt x="1036" y="314"/>
                </a:lnTo>
                <a:cubicBezTo>
                  <a:pt x="1042" y="310"/>
                  <a:pt x="1048" y="308"/>
                  <a:pt x="1056" y="308"/>
                </a:cubicBezTo>
                <a:cubicBezTo>
                  <a:pt x="1066" y="308"/>
                  <a:pt x="1075" y="312"/>
                  <a:pt x="1081" y="319"/>
                </a:cubicBezTo>
                <a:close/>
                <a:moveTo>
                  <a:pt x="1149" y="385"/>
                </a:moveTo>
                <a:lnTo>
                  <a:pt x="1149" y="385"/>
                </a:lnTo>
                <a:lnTo>
                  <a:pt x="1149" y="385"/>
                </a:lnTo>
                <a:lnTo>
                  <a:pt x="1149" y="385"/>
                </a:lnTo>
                <a:lnTo>
                  <a:pt x="1149" y="385"/>
                </a:lnTo>
                <a:lnTo>
                  <a:pt x="1149" y="385"/>
                </a:lnTo>
                <a:lnTo>
                  <a:pt x="1149" y="385"/>
                </a:lnTo>
                <a:lnTo>
                  <a:pt x="1150" y="385"/>
                </a:lnTo>
                <a:lnTo>
                  <a:pt x="1150" y="385"/>
                </a:lnTo>
                <a:lnTo>
                  <a:pt x="1150" y="386"/>
                </a:lnTo>
                <a:lnTo>
                  <a:pt x="1150" y="386"/>
                </a:lnTo>
                <a:lnTo>
                  <a:pt x="1150" y="386"/>
                </a:lnTo>
                <a:lnTo>
                  <a:pt x="1150" y="386"/>
                </a:lnTo>
                <a:lnTo>
                  <a:pt x="1150" y="386"/>
                </a:lnTo>
                <a:lnTo>
                  <a:pt x="1150" y="386"/>
                </a:lnTo>
                <a:lnTo>
                  <a:pt x="1150" y="386"/>
                </a:lnTo>
                <a:lnTo>
                  <a:pt x="1150" y="386"/>
                </a:lnTo>
                <a:lnTo>
                  <a:pt x="1151" y="387"/>
                </a:lnTo>
                <a:lnTo>
                  <a:pt x="1151" y="387"/>
                </a:lnTo>
                <a:lnTo>
                  <a:pt x="1151" y="387"/>
                </a:lnTo>
                <a:lnTo>
                  <a:pt x="1151" y="387"/>
                </a:lnTo>
                <a:lnTo>
                  <a:pt x="1151" y="387"/>
                </a:lnTo>
                <a:lnTo>
                  <a:pt x="1151" y="387"/>
                </a:lnTo>
                <a:lnTo>
                  <a:pt x="1151" y="387"/>
                </a:lnTo>
                <a:lnTo>
                  <a:pt x="1151" y="387"/>
                </a:lnTo>
                <a:lnTo>
                  <a:pt x="1151" y="387"/>
                </a:lnTo>
                <a:lnTo>
                  <a:pt x="1151" y="388"/>
                </a:lnTo>
                <a:lnTo>
                  <a:pt x="1151" y="388"/>
                </a:lnTo>
                <a:lnTo>
                  <a:pt x="1152" y="388"/>
                </a:lnTo>
                <a:lnTo>
                  <a:pt x="1152" y="388"/>
                </a:lnTo>
                <a:lnTo>
                  <a:pt x="1152" y="388"/>
                </a:lnTo>
                <a:lnTo>
                  <a:pt x="1152" y="388"/>
                </a:lnTo>
                <a:lnTo>
                  <a:pt x="1152" y="389"/>
                </a:lnTo>
                <a:lnTo>
                  <a:pt x="1152" y="389"/>
                </a:lnTo>
                <a:lnTo>
                  <a:pt x="1152" y="389"/>
                </a:lnTo>
                <a:lnTo>
                  <a:pt x="1153" y="389"/>
                </a:lnTo>
                <a:lnTo>
                  <a:pt x="1153" y="389"/>
                </a:lnTo>
                <a:lnTo>
                  <a:pt x="1153" y="389"/>
                </a:lnTo>
                <a:lnTo>
                  <a:pt x="1153" y="390"/>
                </a:lnTo>
                <a:lnTo>
                  <a:pt x="1153" y="390"/>
                </a:lnTo>
                <a:lnTo>
                  <a:pt x="1153" y="390"/>
                </a:lnTo>
                <a:lnTo>
                  <a:pt x="1153" y="390"/>
                </a:lnTo>
                <a:lnTo>
                  <a:pt x="1153" y="390"/>
                </a:lnTo>
                <a:lnTo>
                  <a:pt x="1153" y="390"/>
                </a:lnTo>
                <a:lnTo>
                  <a:pt x="1153" y="390"/>
                </a:lnTo>
                <a:lnTo>
                  <a:pt x="1153" y="391"/>
                </a:lnTo>
                <a:lnTo>
                  <a:pt x="1154" y="391"/>
                </a:lnTo>
                <a:lnTo>
                  <a:pt x="1154" y="391"/>
                </a:lnTo>
                <a:lnTo>
                  <a:pt x="1154" y="391"/>
                </a:lnTo>
                <a:lnTo>
                  <a:pt x="1154" y="391"/>
                </a:lnTo>
                <a:lnTo>
                  <a:pt x="1154" y="391"/>
                </a:lnTo>
                <a:lnTo>
                  <a:pt x="1154" y="391"/>
                </a:lnTo>
                <a:lnTo>
                  <a:pt x="1154" y="392"/>
                </a:lnTo>
                <a:lnTo>
                  <a:pt x="1154" y="392"/>
                </a:lnTo>
                <a:lnTo>
                  <a:pt x="1154" y="392"/>
                </a:lnTo>
                <a:lnTo>
                  <a:pt x="1154" y="392"/>
                </a:lnTo>
                <a:lnTo>
                  <a:pt x="1155" y="392"/>
                </a:lnTo>
                <a:lnTo>
                  <a:pt x="1155" y="392"/>
                </a:lnTo>
                <a:lnTo>
                  <a:pt x="1155" y="393"/>
                </a:lnTo>
                <a:lnTo>
                  <a:pt x="1155" y="393"/>
                </a:lnTo>
                <a:lnTo>
                  <a:pt x="1155" y="393"/>
                </a:lnTo>
                <a:lnTo>
                  <a:pt x="1155" y="393"/>
                </a:lnTo>
                <a:lnTo>
                  <a:pt x="1155" y="394"/>
                </a:lnTo>
                <a:lnTo>
                  <a:pt x="1155" y="394"/>
                </a:lnTo>
                <a:lnTo>
                  <a:pt x="1155" y="394"/>
                </a:lnTo>
                <a:lnTo>
                  <a:pt x="1155" y="394"/>
                </a:lnTo>
                <a:lnTo>
                  <a:pt x="1156" y="394"/>
                </a:lnTo>
                <a:cubicBezTo>
                  <a:pt x="1158" y="399"/>
                  <a:pt x="1159" y="404"/>
                  <a:pt x="1159" y="409"/>
                </a:cubicBezTo>
                <a:cubicBezTo>
                  <a:pt x="1159" y="413"/>
                  <a:pt x="1158" y="417"/>
                  <a:pt x="1157" y="421"/>
                </a:cubicBezTo>
                <a:lnTo>
                  <a:pt x="1157" y="422"/>
                </a:lnTo>
                <a:lnTo>
                  <a:pt x="1157" y="422"/>
                </a:lnTo>
                <a:lnTo>
                  <a:pt x="1156" y="422"/>
                </a:lnTo>
                <a:lnTo>
                  <a:pt x="1156" y="424"/>
                </a:lnTo>
                <a:lnTo>
                  <a:pt x="1156" y="424"/>
                </a:lnTo>
                <a:lnTo>
                  <a:pt x="1156" y="424"/>
                </a:lnTo>
                <a:lnTo>
                  <a:pt x="1156" y="424"/>
                </a:lnTo>
                <a:lnTo>
                  <a:pt x="1155" y="425"/>
                </a:lnTo>
                <a:lnTo>
                  <a:pt x="1155" y="425"/>
                </a:lnTo>
                <a:lnTo>
                  <a:pt x="1155" y="426"/>
                </a:lnTo>
                <a:lnTo>
                  <a:pt x="1155" y="426"/>
                </a:lnTo>
                <a:lnTo>
                  <a:pt x="1155" y="426"/>
                </a:lnTo>
                <a:lnTo>
                  <a:pt x="1155" y="426"/>
                </a:lnTo>
                <a:lnTo>
                  <a:pt x="1154" y="427"/>
                </a:lnTo>
                <a:lnTo>
                  <a:pt x="1154" y="428"/>
                </a:lnTo>
                <a:lnTo>
                  <a:pt x="1154" y="428"/>
                </a:lnTo>
                <a:lnTo>
                  <a:pt x="1153" y="429"/>
                </a:lnTo>
                <a:lnTo>
                  <a:pt x="1153" y="429"/>
                </a:lnTo>
                <a:lnTo>
                  <a:pt x="1153" y="429"/>
                </a:lnTo>
                <a:lnTo>
                  <a:pt x="1153" y="430"/>
                </a:lnTo>
                <a:cubicBezTo>
                  <a:pt x="1152" y="430"/>
                  <a:pt x="1151" y="431"/>
                  <a:pt x="1151" y="432"/>
                </a:cubicBezTo>
                <a:lnTo>
                  <a:pt x="1151" y="432"/>
                </a:lnTo>
                <a:lnTo>
                  <a:pt x="1150" y="432"/>
                </a:lnTo>
                <a:lnTo>
                  <a:pt x="1150" y="433"/>
                </a:lnTo>
                <a:lnTo>
                  <a:pt x="1150" y="433"/>
                </a:lnTo>
                <a:lnTo>
                  <a:pt x="1149" y="434"/>
                </a:lnTo>
                <a:lnTo>
                  <a:pt x="1149" y="434"/>
                </a:lnTo>
                <a:lnTo>
                  <a:pt x="1149" y="434"/>
                </a:lnTo>
                <a:lnTo>
                  <a:pt x="1148" y="435"/>
                </a:lnTo>
                <a:lnTo>
                  <a:pt x="1148" y="435"/>
                </a:lnTo>
                <a:lnTo>
                  <a:pt x="1148" y="435"/>
                </a:lnTo>
                <a:lnTo>
                  <a:pt x="1147" y="436"/>
                </a:lnTo>
                <a:lnTo>
                  <a:pt x="1147" y="436"/>
                </a:lnTo>
                <a:lnTo>
                  <a:pt x="1147" y="436"/>
                </a:lnTo>
                <a:lnTo>
                  <a:pt x="1146" y="436"/>
                </a:lnTo>
                <a:lnTo>
                  <a:pt x="1146" y="437"/>
                </a:lnTo>
                <a:lnTo>
                  <a:pt x="1146" y="437"/>
                </a:lnTo>
                <a:lnTo>
                  <a:pt x="1145" y="437"/>
                </a:lnTo>
                <a:lnTo>
                  <a:pt x="1145" y="437"/>
                </a:lnTo>
                <a:lnTo>
                  <a:pt x="1144" y="438"/>
                </a:lnTo>
                <a:lnTo>
                  <a:pt x="1144" y="439"/>
                </a:lnTo>
                <a:lnTo>
                  <a:pt x="1144" y="439"/>
                </a:lnTo>
                <a:lnTo>
                  <a:pt x="1143" y="439"/>
                </a:lnTo>
                <a:lnTo>
                  <a:pt x="1143" y="439"/>
                </a:lnTo>
                <a:lnTo>
                  <a:pt x="1143" y="439"/>
                </a:lnTo>
                <a:lnTo>
                  <a:pt x="1142" y="440"/>
                </a:lnTo>
                <a:lnTo>
                  <a:pt x="1142" y="440"/>
                </a:lnTo>
                <a:lnTo>
                  <a:pt x="1142" y="440"/>
                </a:lnTo>
                <a:lnTo>
                  <a:pt x="1141" y="440"/>
                </a:lnTo>
                <a:lnTo>
                  <a:pt x="1140" y="441"/>
                </a:lnTo>
                <a:lnTo>
                  <a:pt x="1140" y="441"/>
                </a:lnTo>
                <a:lnTo>
                  <a:pt x="1140" y="441"/>
                </a:lnTo>
                <a:lnTo>
                  <a:pt x="1139" y="441"/>
                </a:lnTo>
                <a:lnTo>
                  <a:pt x="1139" y="441"/>
                </a:lnTo>
                <a:lnTo>
                  <a:pt x="1139" y="442"/>
                </a:lnTo>
                <a:lnTo>
                  <a:pt x="1138" y="442"/>
                </a:lnTo>
                <a:lnTo>
                  <a:pt x="1138" y="442"/>
                </a:lnTo>
                <a:lnTo>
                  <a:pt x="1138" y="442"/>
                </a:lnTo>
                <a:lnTo>
                  <a:pt x="1137" y="442"/>
                </a:lnTo>
                <a:lnTo>
                  <a:pt x="1137" y="442"/>
                </a:lnTo>
                <a:lnTo>
                  <a:pt x="1136" y="443"/>
                </a:lnTo>
                <a:lnTo>
                  <a:pt x="1136" y="443"/>
                </a:lnTo>
                <a:lnTo>
                  <a:pt x="1136" y="443"/>
                </a:lnTo>
                <a:lnTo>
                  <a:pt x="1135" y="443"/>
                </a:lnTo>
                <a:lnTo>
                  <a:pt x="1135" y="443"/>
                </a:lnTo>
                <a:lnTo>
                  <a:pt x="1135" y="443"/>
                </a:lnTo>
                <a:lnTo>
                  <a:pt x="1135" y="443"/>
                </a:lnTo>
                <a:lnTo>
                  <a:pt x="1134" y="444"/>
                </a:lnTo>
                <a:lnTo>
                  <a:pt x="1134" y="444"/>
                </a:lnTo>
                <a:lnTo>
                  <a:pt x="1133" y="444"/>
                </a:lnTo>
                <a:lnTo>
                  <a:pt x="1133" y="444"/>
                </a:lnTo>
                <a:lnTo>
                  <a:pt x="1132" y="444"/>
                </a:lnTo>
                <a:lnTo>
                  <a:pt x="1132" y="444"/>
                </a:lnTo>
                <a:lnTo>
                  <a:pt x="1132" y="444"/>
                </a:lnTo>
                <a:lnTo>
                  <a:pt x="1131" y="444"/>
                </a:lnTo>
                <a:lnTo>
                  <a:pt x="1131" y="444"/>
                </a:lnTo>
                <a:lnTo>
                  <a:pt x="1130" y="444"/>
                </a:lnTo>
                <a:lnTo>
                  <a:pt x="1130" y="444"/>
                </a:lnTo>
                <a:lnTo>
                  <a:pt x="1130" y="445"/>
                </a:lnTo>
                <a:lnTo>
                  <a:pt x="1129" y="445"/>
                </a:lnTo>
                <a:lnTo>
                  <a:pt x="1129" y="445"/>
                </a:lnTo>
                <a:lnTo>
                  <a:pt x="1129" y="445"/>
                </a:lnTo>
                <a:lnTo>
                  <a:pt x="1128" y="445"/>
                </a:lnTo>
                <a:lnTo>
                  <a:pt x="1128" y="445"/>
                </a:lnTo>
                <a:lnTo>
                  <a:pt x="1128" y="445"/>
                </a:lnTo>
                <a:lnTo>
                  <a:pt x="1127" y="445"/>
                </a:lnTo>
                <a:lnTo>
                  <a:pt x="1127" y="445"/>
                </a:lnTo>
                <a:lnTo>
                  <a:pt x="1126" y="445"/>
                </a:lnTo>
                <a:lnTo>
                  <a:pt x="1126" y="445"/>
                </a:lnTo>
                <a:lnTo>
                  <a:pt x="1125" y="445"/>
                </a:lnTo>
                <a:lnTo>
                  <a:pt x="1125" y="445"/>
                </a:lnTo>
                <a:lnTo>
                  <a:pt x="1124" y="445"/>
                </a:lnTo>
                <a:lnTo>
                  <a:pt x="1124" y="445"/>
                </a:lnTo>
                <a:lnTo>
                  <a:pt x="1123" y="445"/>
                </a:lnTo>
                <a:cubicBezTo>
                  <a:pt x="1103" y="445"/>
                  <a:pt x="1087" y="429"/>
                  <a:pt x="1087" y="409"/>
                </a:cubicBezTo>
                <a:lnTo>
                  <a:pt x="1087" y="409"/>
                </a:lnTo>
                <a:lnTo>
                  <a:pt x="1087" y="409"/>
                </a:lnTo>
                <a:lnTo>
                  <a:pt x="1087" y="408"/>
                </a:lnTo>
                <a:lnTo>
                  <a:pt x="1087" y="408"/>
                </a:lnTo>
                <a:lnTo>
                  <a:pt x="1087" y="408"/>
                </a:lnTo>
                <a:lnTo>
                  <a:pt x="1088" y="407"/>
                </a:lnTo>
                <a:lnTo>
                  <a:pt x="1088" y="407"/>
                </a:lnTo>
                <a:lnTo>
                  <a:pt x="1088" y="406"/>
                </a:lnTo>
                <a:lnTo>
                  <a:pt x="1088" y="406"/>
                </a:lnTo>
                <a:lnTo>
                  <a:pt x="1088" y="406"/>
                </a:lnTo>
                <a:lnTo>
                  <a:pt x="1088" y="405"/>
                </a:lnTo>
                <a:lnTo>
                  <a:pt x="1088" y="405"/>
                </a:lnTo>
                <a:lnTo>
                  <a:pt x="1088" y="404"/>
                </a:lnTo>
                <a:lnTo>
                  <a:pt x="1088" y="404"/>
                </a:lnTo>
                <a:lnTo>
                  <a:pt x="1088" y="404"/>
                </a:lnTo>
                <a:lnTo>
                  <a:pt x="1088" y="403"/>
                </a:lnTo>
                <a:lnTo>
                  <a:pt x="1088" y="403"/>
                </a:lnTo>
                <a:lnTo>
                  <a:pt x="1088" y="402"/>
                </a:lnTo>
                <a:lnTo>
                  <a:pt x="1088" y="402"/>
                </a:lnTo>
                <a:lnTo>
                  <a:pt x="1088" y="402"/>
                </a:lnTo>
                <a:lnTo>
                  <a:pt x="1088" y="401"/>
                </a:lnTo>
                <a:lnTo>
                  <a:pt x="1089" y="401"/>
                </a:lnTo>
                <a:lnTo>
                  <a:pt x="1089" y="401"/>
                </a:lnTo>
                <a:lnTo>
                  <a:pt x="1089" y="400"/>
                </a:lnTo>
                <a:lnTo>
                  <a:pt x="1089" y="400"/>
                </a:lnTo>
                <a:lnTo>
                  <a:pt x="1089" y="399"/>
                </a:lnTo>
                <a:lnTo>
                  <a:pt x="1089" y="399"/>
                </a:lnTo>
                <a:lnTo>
                  <a:pt x="1089" y="399"/>
                </a:lnTo>
                <a:lnTo>
                  <a:pt x="1089" y="398"/>
                </a:lnTo>
                <a:lnTo>
                  <a:pt x="1089" y="398"/>
                </a:lnTo>
                <a:lnTo>
                  <a:pt x="1089" y="398"/>
                </a:lnTo>
                <a:lnTo>
                  <a:pt x="1090" y="397"/>
                </a:lnTo>
                <a:lnTo>
                  <a:pt x="1090" y="397"/>
                </a:lnTo>
                <a:lnTo>
                  <a:pt x="1090" y="396"/>
                </a:lnTo>
                <a:lnTo>
                  <a:pt x="1090" y="396"/>
                </a:lnTo>
                <a:lnTo>
                  <a:pt x="1090" y="396"/>
                </a:lnTo>
                <a:lnTo>
                  <a:pt x="1090" y="396"/>
                </a:lnTo>
                <a:lnTo>
                  <a:pt x="1090" y="395"/>
                </a:lnTo>
                <a:lnTo>
                  <a:pt x="1091" y="395"/>
                </a:lnTo>
                <a:lnTo>
                  <a:pt x="1091" y="395"/>
                </a:lnTo>
                <a:lnTo>
                  <a:pt x="1091" y="394"/>
                </a:lnTo>
                <a:lnTo>
                  <a:pt x="1091" y="394"/>
                </a:lnTo>
                <a:lnTo>
                  <a:pt x="1091" y="394"/>
                </a:lnTo>
                <a:lnTo>
                  <a:pt x="1091" y="393"/>
                </a:lnTo>
                <a:lnTo>
                  <a:pt x="1091" y="393"/>
                </a:lnTo>
                <a:lnTo>
                  <a:pt x="1092" y="393"/>
                </a:lnTo>
                <a:lnTo>
                  <a:pt x="1092" y="392"/>
                </a:lnTo>
                <a:lnTo>
                  <a:pt x="1092" y="392"/>
                </a:lnTo>
                <a:lnTo>
                  <a:pt x="1092" y="392"/>
                </a:lnTo>
                <a:lnTo>
                  <a:pt x="1092" y="391"/>
                </a:lnTo>
                <a:lnTo>
                  <a:pt x="1093" y="391"/>
                </a:lnTo>
                <a:lnTo>
                  <a:pt x="1093" y="391"/>
                </a:lnTo>
                <a:lnTo>
                  <a:pt x="1093" y="390"/>
                </a:lnTo>
                <a:lnTo>
                  <a:pt x="1093" y="390"/>
                </a:lnTo>
                <a:lnTo>
                  <a:pt x="1093" y="390"/>
                </a:lnTo>
                <a:lnTo>
                  <a:pt x="1094" y="389"/>
                </a:lnTo>
                <a:lnTo>
                  <a:pt x="1094" y="389"/>
                </a:lnTo>
                <a:lnTo>
                  <a:pt x="1094" y="389"/>
                </a:lnTo>
                <a:lnTo>
                  <a:pt x="1095" y="388"/>
                </a:lnTo>
                <a:lnTo>
                  <a:pt x="1095" y="387"/>
                </a:lnTo>
                <a:lnTo>
                  <a:pt x="1095" y="387"/>
                </a:lnTo>
                <a:lnTo>
                  <a:pt x="1095" y="387"/>
                </a:lnTo>
                <a:lnTo>
                  <a:pt x="1096" y="387"/>
                </a:lnTo>
                <a:lnTo>
                  <a:pt x="1096" y="386"/>
                </a:lnTo>
                <a:lnTo>
                  <a:pt x="1096" y="386"/>
                </a:lnTo>
                <a:lnTo>
                  <a:pt x="1096" y="386"/>
                </a:lnTo>
                <a:lnTo>
                  <a:pt x="1097" y="386"/>
                </a:lnTo>
                <a:lnTo>
                  <a:pt x="1097" y="385"/>
                </a:lnTo>
                <a:lnTo>
                  <a:pt x="1097" y="385"/>
                </a:lnTo>
                <a:lnTo>
                  <a:pt x="1097" y="385"/>
                </a:lnTo>
                <a:lnTo>
                  <a:pt x="1097" y="385"/>
                </a:lnTo>
                <a:lnTo>
                  <a:pt x="1098" y="384"/>
                </a:lnTo>
                <a:lnTo>
                  <a:pt x="1098" y="384"/>
                </a:lnTo>
                <a:lnTo>
                  <a:pt x="1099" y="384"/>
                </a:lnTo>
                <a:lnTo>
                  <a:pt x="1099" y="383"/>
                </a:lnTo>
                <a:lnTo>
                  <a:pt x="1099" y="383"/>
                </a:lnTo>
                <a:lnTo>
                  <a:pt x="1099" y="383"/>
                </a:lnTo>
                <a:lnTo>
                  <a:pt x="1100" y="383"/>
                </a:lnTo>
                <a:lnTo>
                  <a:pt x="1101" y="382"/>
                </a:lnTo>
                <a:lnTo>
                  <a:pt x="1101" y="381"/>
                </a:lnTo>
                <a:cubicBezTo>
                  <a:pt x="1102" y="381"/>
                  <a:pt x="1102" y="381"/>
                  <a:pt x="1103" y="380"/>
                </a:cubicBezTo>
                <a:lnTo>
                  <a:pt x="1103" y="380"/>
                </a:lnTo>
                <a:lnTo>
                  <a:pt x="1103" y="380"/>
                </a:lnTo>
                <a:lnTo>
                  <a:pt x="1103" y="380"/>
                </a:lnTo>
                <a:lnTo>
                  <a:pt x="1104" y="380"/>
                </a:lnTo>
                <a:lnTo>
                  <a:pt x="1104" y="380"/>
                </a:lnTo>
                <a:lnTo>
                  <a:pt x="1105" y="379"/>
                </a:lnTo>
                <a:lnTo>
                  <a:pt x="1105" y="379"/>
                </a:lnTo>
                <a:lnTo>
                  <a:pt x="1105" y="379"/>
                </a:lnTo>
                <a:lnTo>
                  <a:pt x="1106" y="378"/>
                </a:lnTo>
                <a:lnTo>
                  <a:pt x="1106" y="378"/>
                </a:lnTo>
                <a:lnTo>
                  <a:pt x="1106" y="378"/>
                </a:lnTo>
                <a:lnTo>
                  <a:pt x="1107" y="378"/>
                </a:lnTo>
                <a:lnTo>
                  <a:pt x="1107" y="378"/>
                </a:lnTo>
                <a:lnTo>
                  <a:pt x="1107" y="377"/>
                </a:lnTo>
                <a:cubicBezTo>
                  <a:pt x="1112" y="375"/>
                  <a:pt x="1117" y="374"/>
                  <a:pt x="1123" y="374"/>
                </a:cubicBezTo>
                <a:cubicBezTo>
                  <a:pt x="1133" y="374"/>
                  <a:pt x="1142" y="378"/>
                  <a:pt x="1149" y="385"/>
                </a:cubicBezTo>
                <a:close/>
                <a:moveTo>
                  <a:pt x="1215" y="449"/>
                </a:moveTo>
                <a:lnTo>
                  <a:pt x="1215" y="449"/>
                </a:lnTo>
                <a:lnTo>
                  <a:pt x="1215" y="449"/>
                </a:lnTo>
                <a:lnTo>
                  <a:pt x="1215" y="449"/>
                </a:lnTo>
                <a:lnTo>
                  <a:pt x="1215" y="449"/>
                </a:lnTo>
                <a:lnTo>
                  <a:pt x="1215" y="450"/>
                </a:lnTo>
                <a:lnTo>
                  <a:pt x="1215" y="450"/>
                </a:lnTo>
                <a:lnTo>
                  <a:pt x="1215" y="450"/>
                </a:lnTo>
                <a:lnTo>
                  <a:pt x="1216" y="450"/>
                </a:lnTo>
                <a:lnTo>
                  <a:pt x="1216" y="450"/>
                </a:lnTo>
                <a:lnTo>
                  <a:pt x="1216" y="450"/>
                </a:lnTo>
                <a:lnTo>
                  <a:pt x="1216" y="450"/>
                </a:lnTo>
                <a:lnTo>
                  <a:pt x="1216" y="451"/>
                </a:lnTo>
                <a:lnTo>
                  <a:pt x="1216" y="451"/>
                </a:lnTo>
                <a:lnTo>
                  <a:pt x="1216" y="451"/>
                </a:lnTo>
                <a:lnTo>
                  <a:pt x="1216" y="451"/>
                </a:lnTo>
                <a:lnTo>
                  <a:pt x="1216" y="451"/>
                </a:lnTo>
                <a:lnTo>
                  <a:pt x="1216" y="451"/>
                </a:lnTo>
                <a:lnTo>
                  <a:pt x="1217" y="451"/>
                </a:lnTo>
                <a:lnTo>
                  <a:pt x="1217" y="452"/>
                </a:lnTo>
                <a:lnTo>
                  <a:pt x="1217" y="452"/>
                </a:lnTo>
                <a:lnTo>
                  <a:pt x="1217" y="452"/>
                </a:lnTo>
                <a:lnTo>
                  <a:pt x="1217" y="452"/>
                </a:lnTo>
                <a:lnTo>
                  <a:pt x="1217" y="452"/>
                </a:lnTo>
                <a:lnTo>
                  <a:pt x="1217" y="452"/>
                </a:lnTo>
                <a:lnTo>
                  <a:pt x="1217" y="453"/>
                </a:lnTo>
                <a:lnTo>
                  <a:pt x="1217" y="453"/>
                </a:lnTo>
                <a:lnTo>
                  <a:pt x="1218" y="453"/>
                </a:lnTo>
                <a:lnTo>
                  <a:pt x="1218" y="453"/>
                </a:lnTo>
                <a:lnTo>
                  <a:pt x="1218" y="453"/>
                </a:lnTo>
                <a:lnTo>
                  <a:pt x="1218" y="453"/>
                </a:lnTo>
                <a:lnTo>
                  <a:pt x="1218" y="454"/>
                </a:lnTo>
                <a:lnTo>
                  <a:pt x="1218" y="454"/>
                </a:lnTo>
                <a:lnTo>
                  <a:pt x="1218" y="454"/>
                </a:lnTo>
                <a:lnTo>
                  <a:pt x="1218" y="454"/>
                </a:lnTo>
                <a:lnTo>
                  <a:pt x="1218" y="454"/>
                </a:lnTo>
                <a:lnTo>
                  <a:pt x="1218" y="454"/>
                </a:lnTo>
                <a:lnTo>
                  <a:pt x="1218" y="455"/>
                </a:lnTo>
                <a:lnTo>
                  <a:pt x="1219" y="455"/>
                </a:lnTo>
                <a:lnTo>
                  <a:pt x="1219" y="455"/>
                </a:lnTo>
                <a:lnTo>
                  <a:pt x="1219" y="455"/>
                </a:lnTo>
                <a:lnTo>
                  <a:pt x="1219" y="455"/>
                </a:lnTo>
                <a:lnTo>
                  <a:pt x="1219" y="455"/>
                </a:lnTo>
                <a:lnTo>
                  <a:pt x="1219" y="455"/>
                </a:lnTo>
                <a:lnTo>
                  <a:pt x="1219" y="456"/>
                </a:lnTo>
                <a:lnTo>
                  <a:pt x="1219" y="456"/>
                </a:lnTo>
                <a:lnTo>
                  <a:pt x="1219" y="456"/>
                </a:lnTo>
                <a:lnTo>
                  <a:pt x="1219" y="456"/>
                </a:lnTo>
                <a:lnTo>
                  <a:pt x="1219" y="456"/>
                </a:lnTo>
                <a:lnTo>
                  <a:pt x="1219" y="456"/>
                </a:lnTo>
                <a:lnTo>
                  <a:pt x="1219" y="457"/>
                </a:lnTo>
                <a:lnTo>
                  <a:pt x="1220" y="457"/>
                </a:lnTo>
                <a:lnTo>
                  <a:pt x="1220" y="457"/>
                </a:lnTo>
                <a:lnTo>
                  <a:pt x="1220" y="457"/>
                </a:lnTo>
                <a:lnTo>
                  <a:pt x="1220" y="457"/>
                </a:lnTo>
                <a:lnTo>
                  <a:pt x="1220" y="457"/>
                </a:lnTo>
                <a:lnTo>
                  <a:pt x="1220" y="458"/>
                </a:lnTo>
                <a:lnTo>
                  <a:pt x="1220" y="458"/>
                </a:lnTo>
                <a:lnTo>
                  <a:pt x="1220" y="458"/>
                </a:lnTo>
                <a:lnTo>
                  <a:pt x="1220" y="458"/>
                </a:lnTo>
                <a:lnTo>
                  <a:pt x="1220" y="458"/>
                </a:lnTo>
                <a:lnTo>
                  <a:pt x="1220" y="458"/>
                </a:lnTo>
                <a:lnTo>
                  <a:pt x="1220" y="459"/>
                </a:lnTo>
                <a:lnTo>
                  <a:pt x="1220" y="459"/>
                </a:lnTo>
                <a:lnTo>
                  <a:pt x="1220" y="459"/>
                </a:lnTo>
                <a:lnTo>
                  <a:pt x="1221" y="459"/>
                </a:lnTo>
                <a:lnTo>
                  <a:pt x="1221" y="459"/>
                </a:lnTo>
                <a:lnTo>
                  <a:pt x="1221" y="459"/>
                </a:lnTo>
                <a:lnTo>
                  <a:pt x="1221" y="459"/>
                </a:lnTo>
                <a:lnTo>
                  <a:pt x="1221" y="460"/>
                </a:lnTo>
                <a:lnTo>
                  <a:pt x="1221" y="460"/>
                </a:lnTo>
                <a:lnTo>
                  <a:pt x="1221" y="460"/>
                </a:lnTo>
                <a:lnTo>
                  <a:pt x="1221" y="460"/>
                </a:lnTo>
                <a:lnTo>
                  <a:pt x="1221" y="460"/>
                </a:lnTo>
                <a:lnTo>
                  <a:pt x="1221" y="461"/>
                </a:lnTo>
                <a:lnTo>
                  <a:pt x="1221" y="461"/>
                </a:lnTo>
                <a:lnTo>
                  <a:pt x="1221" y="461"/>
                </a:lnTo>
                <a:lnTo>
                  <a:pt x="1221" y="461"/>
                </a:lnTo>
                <a:lnTo>
                  <a:pt x="1221" y="461"/>
                </a:lnTo>
                <a:lnTo>
                  <a:pt x="1221" y="461"/>
                </a:lnTo>
                <a:lnTo>
                  <a:pt x="1221" y="462"/>
                </a:lnTo>
                <a:cubicBezTo>
                  <a:pt x="1222" y="465"/>
                  <a:pt x="1223" y="468"/>
                  <a:pt x="1223" y="472"/>
                </a:cubicBezTo>
                <a:cubicBezTo>
                  <a:pt x="1223" y="475"/>
                  <a:pt x="1222" y="478"/>
                  <a:pt x="1222" y="481"/>
                </a:cubicBezTo>
                <a:lnTo>
                  <a:pt x="1222" y="481"/>
                </a:lnTo>
                <a:lnTo>
                  <a:pt x="1222" y="481"/>
                </a:lnTo>
                <a:lnTo>
                  <a:pt x="1221" y="482"/>
                </a:lnTo>
                <a:lnTo>
                  <a:pt x="1221" y="482"/>
                </a:lnTo>
                <a:lnTo>
                  <a:pt x="1221" y="482"/>
                </a:lnTo>
                <a:lnTo>
                  <a:pt x="1221" y="483"/>
                </a:lnTo>
                <a:lnTo>
                  <a:pt x="1221" y="483"/>
                </a:lnTo>
                <a:lnTo>
                  <a:pt x="1221" y="483"/>
                </a:lnTo>
                <a:lnTo>
                  <a:pt x="1221" y="484"/>
                </a:lnTo>
                <a:lnTo>
                  <a:pt x="1221" y="484"/>
                </a:lnTo>
                <a:lnTo>
                  <a:pt x="1220" y="485"/>
                </a:lnTo>
                <a:lnTo>
                  <a:pt x="1220" y="485"/>
                </a:lnTo>
                <a:lnTo>
                  <a:pt x="1220" y="485"/>
                </a:lnTo>
                <a:lnTo>
                  <a:pt x="1220" y="486"/>
                </a:lnTo>
                <a:lnTo>
                  <a:pt x="1220" y="486"/>
                </a:lnTo>
                <a:lnTo>
                  <a:pt x="1220" y="486"/>
                </a:lnTo>
                <a:lnTo>
                  <a:pt x="1220" y="487"/>
                </a:lnTo>
                <a:lnTo>
                  <a:pt x="1220" y="487"/>
                </a:lnTo>
                <a:lnTo>
                  <a:pt x="1219" y="487"/>
                </a:lnTo>
                <a:lnTo>
                  <a:pt x="1219" y="488"/>
                </a:lnTo>
                <a:lnTo>
                  <a:pt x="1219" y="488"/>
                </a:lnTo>
                <a:lnTo>
                  <a:pt x="1219" y="489"/>
                </a:lnTo>
                <a:lnTo>
                  <a:pt x="1219" y="489"/>
                </a:lnTo>
                <a:lnTo>
                  <a:pt x="1218" y="489"/>
                </a:lnTo>
                <a:lnTo>
                  <a:pt x="1218" y="490"/>
                </a:lnTo>
                <a:lnTo>
                  <a:pt x="1218" y="490"/>
                </a:lnTo>
                <a:lnTo>
                  <a:pt x="1218" y="490"/>
                </a:lnTo>
                <a:lnTo>
                  <a:pt x="1217" y="491"/>
                </a:lnTo>
                <a:lnTo>
                  <a:pt x="1217" y="491"/>
                </a:lnTo>
                <a:lnTo>
                  <a:pt x="1217" y="491"/>
                </a:lnTo>
                <a:lnTo>
                  <a:pt x="1217" y="492"/>
                </a:lnTo>
                <a:lnTo>
                  <a:pt x="1217" y="492"/>
                </a:lnTo>
                <a:lnTo>
                  <a:pt x="1216" y="492"/>
                </a:lnTo>
                <a:lnTo>
                  <a:pt x="1216" y="492"/>
                </a:lnTo>
                <a:lnTo>
                  <a:pt x="1216" y="493"/>
                </a:lnTo>
                <a:lnTo>
                  <a:pt x="1216" y="493"/>
                </a:lnTo>
                <a:lnTo>
                  <a:pt x="1215" y="494"/>
                </a:lnTo>
                <a:lnTo>
                  <a:pt x="1215" y="494"/>
                </a:lnTo>
                <a:lnTo>
                  <a:pt x="1215" y="494"/>
                </a:lnTo>
                <a:lnTo>
                  <a:pt x="1215" y="494"/>
                </a:lnTo>
                <a:lnTo>
                  <a:pt x="1214" y="495"/>
                </a:lnTo>
                <a:lnTo>
                  <a:pt x="1214" y="495"/>
                </a:lnTo>
                <a:lnTo>
                  <a:pt x="1214" y="495"/>
                </a:lnTo>
                <a:lnTo>
                  <a:pt x="1214" y="496"/>
                </a:lnTo>
                <a:lnTo>
                  <a:pt x="1213" y="496"/>
                </a:lnTo>
                <a:lnTo>
                  <a:pt x="1213" y="496"/>
                </a:lnTo>
                <a:lnTo>
                  <a:pt x="1213" y="496"/>
                </a:lnTo>
                <a:lnTo>
                  <a:pt x="1212" y="497"/>
                </a:lnTo>
                <a:lnTo>
                  <a:pt x="1212" y="497"/>
                </a:lnTo>
                <a:lnTo>
                  <a:pt x="1212" y="497"/>
                </a:lnTo>
                <a:lnTo>
                  <a:pt x="1212" y="498"/>
                </a:lnTo>
                <a:lnTo>
                  <a:pt x="1211" y="498"/>
                </a:lnTo>
                <a:lnTo>
                  <a:pt x="1211" y="498"/>
                </a:lnTo>
                <a:lnTo>
                  <a:pt x="1211" y="498"/>
                </a:lnTo>
                <a:lnTo>
                  <a:pt x="1210" y="499"/>
                </a:lnTo>
                <a:lnTo>
                  <a:pt x="1210" y="499"/>
                </a:lnTo>
                <a:lnTo>
                  <a:pt x="1210" y="499"/>
                </a:lnTo>
                <a:lnTo>
                  <a:pt x="1210" y="499"/>
                </a:lnTo>
                <a:lnTo>
                  <a:pt x="1209" y="500"/>
                </a:lnTo>
                <a:lnTo>
                  <a:pt x="1209" y="500"/>
                </a:lnTo>
                <a:lnTo>
                  <a:pt x="1209" y="500"/>
                </a:lnTo>
                <a:lnTo>
                  <a:pt x="1208" y="500"/>
                </a:lnTo>
                <a:lnTo>
                  <a:pt x="1208" y="501"/>
                </a:lnTo>
                <a:lnTo>
                  <a:pt x="1208" y="501"/>
                </a:lnTo>
                <a:lnTo>
                  <a:pt x="1208" y="501"/>
                </a:lnTo>
                <a:lnTo>
                  <a:pt x="1207" y="501"/>
                </a:lnTo>
                <a:lnTo>
                  <a:pt x="1207" y="502"/>
                </a:lnTo>
                <a:lnTo>
                  <a:pt x="1206" y="502"/>
                </a:lnTo>
                <a:lnTo>
                  <a:pt x="1206" y="502"/>
                </a:lnTo>
                <a:lnTo>
                  <a:pt x="1206" y="502"/>
                </a:lnTo>
                <a:lnTo>
                  <a:pt x="1206" y="502"/>
                </a:lnTo>
                <a:lnTo>
                  <a:pt x="1205" y="503"/>
                </a:lnTo>
                <a:lnTo>
                  <a:pt x="1205" y="503"/>
                </a:lnTo>
                <a:lnTo>
                  <a:pt x="1204" y="503"/>
                </a:lnTo>
                <a:lnTo>
                  <a:pt x="1204" y="503"/>
                </a:lnTo>
                <a:lnTo>
                  <a:pt x="1204" y="503"/>
                </a:lnTo>
                <a:lnTo>
                  <a:pt x="1203" y="504"/>
                </a:lnTo>
                <a:lnTo>
                  <a:pt x="1203" y="504"/>
                </a:lnTo>
                <a:lnTo>
                  <a:pt x="1203" y="504"/>
                </a:lnTo>
                <a:lnTo>
                  <a:pt x="1202" y="504"/>
                </a:lnTo>
                <a:lnTo>
                  <a:pt x="1202" y="504"/>
                </a:lnTo>
                <a:lnTo>
                  <a:pt x="1202" y="504"/>
                </a:lnTo>
                <a:lnTo>
                  <a:pt x="1201" y="505"/>
                </a:lnTo>
                <a:lnTo>
                  <a:pt x="1201" y="505"/>
                </a:lnTo>
                <a:lnTo>
                  <a:pt x="1200" y="505"/>
                </a:lnTo>
                <a:lnTo>
                  <a:pt x="1200" y="505"/>
                </a:lnTo>
                <a:lnTo>
                  <a:pt x="1200" y="505"/>
                </a:lnTo>
                <a:lnTo>
                  <a:pt x="1199" y="505"/>
                </a:lnTo>
                <a:lnTo>
                  <a:pt x="1199" y="505"/>
                </a:lnTo>
                <a:lnTo>
                  <a:pt x="1199" y="506"/>
                </a:lnTo>
                <a:lnTo>
                  <a:pt x="1198" y="506"/>
                </a:lnTo>
                <a:lnTo>
                  <a:pt x="1198" y="506"/>
                </a:lnTo>
                <a:lnTo>
                  <a:pt x="1198" y="506"/>
                </a:lnTo>
                <a:lnTo>
                  <a:pt x="1197" y="506"/>
                </a:lnTo>
                <a:lnTo>
                  <a:pt x="1197" y="506"/>
                </a:lnTo>
                <a:lnTo>
                  <a:pt x="1196" y="506"/>
                </a:lnTo>
                <a:lnTo>
                  <a:pt x="1196" y="506"/>
                </a:lnTo>
                <a:lnTo>
                  <a:pt x="1195" y="507"/>
                </a:lnTo>
                <a:lnTo>
                  <a:pt x="1195" y="507"/>
                </a:lnTo>
                <a:lnTo>
                  <a:pt x="1195" y="507"/>
                </a:lnTo>
                <a:lnTo>
                  <a:pt x="1194" y="507"/>
                </a:lnTo>
                <a:lnTo>
                  <a:pt x="1194" y="507"/>
                </a:lnTo>
                <a:lnTo>
                  <a:pt x="1193" y="507"/>
                </a:lnTo>
                <a:lnTo>
                  <a:pt x="1193" y="507"/>
                </a:lnTo>
                <a:lnTo>
                  <a:pt x="1193" y="507"/>
                </a:lnTo>
                <a:lnTo>
                  <a:pt x="1192" y="507"/>
                </a:lnTo>
                <a:lnTo>
                  <a:pt x="1192" y="507"/>
                </a:lnTo>
                <a:lnTo>
                  <a:pt x="1192" y="507"/>
                </a:lnTo>
                <a:lnTo>
                  <a:pt x="1191" y="507"/>
                </a:lnTo>
                <a:lnTo>
                  <a:pt x="1191" y="507"/>
                </a:lnTo>
                <a:lnTo>
                  <a:pt x="1190" y="507"/>
                </a:lnTo>
                <a:lnTo>
                  <a:pt x="1190" y="507"/>
                </a:lnTo>
                <a:lnTo>
                  <a:pt x="1189" y="507"/>
                </a:lnTo>
                <a:lnTo>
                  <a:pt x="1189" y="507"/>
                </a:lnTo>
                <a:lnTo>
                  <a:pt x="1189" y="507"/>
                </a:lnTo>
                <a:lnTo>
                  <a:pt x="1188" y="507"/>
                </a:lnTo>
                <a:lnTo>
                  <a:pt x="1188" y="507"/>
                </a:lnTo>
                <a:lnTo>
                  <a:pt x="1187" y="507"/>
                </a:lnTo>
                <a:cubicBezTo>
                  <a:pt x="1167" y="507"/>
                  <a:pt x="1151" y="492"/>
                  <a:pt x="1151" y="472"/>
                </a:cubicBezTo>
                <a:lnTo>
                  <a:pt x="1151" y="471"/>
                </a:lnTo>
                <a:lnTo>
                  <a:pt x="1151" y="471"/>
                </a:lnTo>
                <a:lnTo>
                  <a:pt x="1151" y="470"/>
                </a:lnTo>
                <a:lnTo>
                  <a:pt x="1151" y="470"/>
                </a:lnTo>
                <a:lnTo>
                  <a:pt x="1151" y="470"/>
                </a:lnTo>
                <a:lnTo>
                  <a:pt x="1151" y="469"/>
                </a:lnTo>
                <a:lnTo>
                  <a:pt x="1152" y="469"/>
                </a:lnTo>
                <a:lnTo>
                  <a:pt x="1152" y="469"/>
                </a:lnTo>
                <a:lnTo>
                  <a:pt x="1152" y="468"/>
                </a:lnTo>
                <a:lnTo>
                  <a:pt x="1152" y="468"/>
                </a:lnTo>
                <a:lnTo>
                  <a:pt x="1152" y="467"/>
                </a:lnTo>
                <a:lnTo>
                  <a:pt x="1152" y="467"/>
                </a:lnTo>
                <a:lnTo>
                  <a:pt x="1152" y="467"/>
                </a:lnTo>
                <a:lnTo>
                  <a:pt x="1152" y="466"/>
                </a:lnTo>
                <a:lnTo>
                  <a:pt x="1152" y="466"/>
                </a:lnTo>
                <a:lnTo>
                  <a:pt x="1152" y="465"/>
                </a:lnTo>
                <a:lnTo>
                  <a:pt x="1152" y="465"/>
                </a:lnTo>
                <a:lnTo>
                  <a:pt x="1152" y="465"/>
                </a:lnTo>
                <a:lnTo>
                  <a:pt x="1152" y="465"/>
                </a:lnTo>
                <a:lnTo>
                  <a:pt x="1152" y="464"/>
                </a:lnTo>
                <a:lnTo>
                  <a:pt x="1152" y="464"/>
                </a:lnTo>
                <a:lnTo>
                  <a:pt x="1152" y="464"/>
                </a:lnTo>
                <a:lnTo>
                  <a:pt x="1152" y="463"/>
                </a:lnTo>
                <a:lnTo>
                  <a:pt x="1153" y="463"/>
                </a:lnTo>
                <a:lnTo>
                  <a:pt x="1153" y="462"/>
                </a:lnTo>
                <a:lnTo>
                  <a:pt x="1153" y="462"/>
                </a:lnTo>
                <a:lnTo>
                  <a:pt x="1153" y="461"/>
                </a:lnTo>
                <a:lnTo>
                  <a:pt x="1153" y="461"/>
                </a:lnTo>
                <a:lnTo>
                  <a:pt x="1153" y="460"/>
                </a:lnTo>
                <a:lnTo>
                  <a:pt x="1153" y="460"/>
                </a:lnTo>
                <a:lnTo>
                  <a:pt x="1154" y="460"/>
                </a:lnTo>
                <a:lnTo>
                  <a:pt x="1154" y="459"/>
                </a:lnTo>
                <a:lnTo>
                  <a:pt x="1154" y="459"/>
                </a:lnTo>
                <a:lnTo>
                  <a:pt x="1154" y="459"/>
                </a:lnTo>
                <a:lnTo>
                  <a:pt x="1154" y="458"/>
                </a:lnTo>
                <a:lnTo>
                  <a:pt x="1154" y="458"/>
                </a:lnTo>
                <a:lnTo>
                  <a:pt x="1155" y="457"/>
                </a:lnTo>
                <a:lnTo>
                  <a:pt x="1155" y="457"/>
                </a:lnTo>
                <a:lnTo>
                  <a:pt x="1155" y="456"/>
                </a:lnTo>
                <a:lnTo>
                  <a:pt x="1155" y="456"/>
                </a:lnTo>
                <a:lnTo>
                  <a:pt x="1155" y="456"/>
                </a:lnTo>
                <a:lnTo>
                  <a:pt x="1155" y="456"/>
                </a:lnTo>
                <a:lnTo>
                  <a:pt x="1155" y="456"/>
                </a:lnTo>
                <a:lnTo>
                  <a:pt x="1156" y="455"/>
                </a:lnTo>
                <a:lnTo>
                  <a:pt x="1156" y="455"/>
                </a:lnTo>
                <a:lnTo>
                  <a:pt x="1156" y="455"/>
                </a:lnTo>
                <a:lnTo>
                  <a:pt x="1156" y="454"/>
                </a:lnTo>
                <a:lnTo>
                  <a:pt x="1156" y="454"/>
                </a:lnTo>
                <a:lnTo>
                  <a:pt x="1156" y="453"/>
                </a:lnTo>
                <a:lnTo>
                  <a:pt x="1157" y="453"/>
                </a:lnTo>
                <a:lnTo>
                  <a:pt x="1157" y="453"/>
                </a:lnTo>
                <a:lnTo>
                  <a:pt x="1157" y="453"/>
                </a:lnTo>
                <a:lnTo>
                  <a:pt x="1157" y="452"/>
                </a:lnTo>
                <a:cubicBezTo>
                  <a:pt x="1157" y="452"/>
                  <a:pt x="1158" y="452"/>
                  <a:pt x="1158" y="451"/>
                </a:cubicBezTo>
                <a:lnTo>
                  <a:pt x="1158" y="451"/>
                </a:lnTo>
                <a:lnTo>
                  <a:pt x="1158" y="451"/>
                </a:lnTo>
                <a:lnTo>
                  <a:pt x="1159" y="450"/>
                </a:lnTo>
                <a:lnTo>
                  <a:pt x="1159" y="450"/>
                </a:lnTo>
                <a:lnTo>
                  <a:pt x="1159" y="450"/>
                </a:lnTo>
                <a:lnTo>
                  <a:pt x="1159" y="450"/>
                </a:lnTo>
                <a:lnTo>
                  <a:pt x="1159" y="450"/>
                </a:lnTo>
                <a:lnTo>
                  <a:pt x="1160" y="449"/>
                </a:lnTo>
                <a:lnTo>
                  <a:pt x="1160" y="449"/>
                </a:lnTo>
                <a:lnTo>
                  <a:pt x="1160" y="449"/>
                </a:lnTo>
                <a:lnTo>
                  <a:pt x="1160" y="448"/>
                </a:lnTo>
                <a:lnTo>
                  <a:pt x="1160" y="448"/>
                </a:lnTo>
                <a:lnTo>
                  <a:pt x="1161" y="448"/>
                </a:lnTo>
                <a:lnTo>
                  <a:pt x="1161" y="448"/>
                </a:lnTo>
                <a:lnTo>
                  <a:pt x="1161" y="447"/>
                </a:lnTo>
                <a:lnTo>
                  <a:pt x="1161" y="447"/>
                </a:lnTo>
                <a:lnTo>
                  <a:pt x="1162" y="447"/>
                </a:lnTo>
                <a:lnTo>
                  <a:pt x="1162" y="447"/>
                </a:lnTo>
                <a:lnTo>
                  <a:pt x="1162" y="446"/>
                </a:lnTo>
                <a:lnTo>
                  <a:pt x="1163" y="446"/>
                </a:lnTo>
                <a:lnTo>
                  <a:pt x="1163" y="446"/>
                </a:lnTo>
                <a:lnTo>
                  <a:pt x="1163" y="446"/>
                </a:lnTo>
                <a:lnTo>
                  <a:pt x="1163" y="445"/>
                </a:lnTo>
                <a:lnTo>
                  <a:pt x="1163" y="445"/>
                </a:lnTo>
                <a:lnTo>
                  <a:pt x="1164" y="445"/>
                </a:lnTo>
                <a:lnTo>
                  <a:pt x="1164" y="445"/>
                </a:lnTo>
                <a:lnTo>
                  <a:pt x="1164" y="444"/>
                </a:lnTo>
                <a:lnTo>
                  <a:pt x="1164" y="444"/>
                </a:lnTo>
                <a:lnTo>
                  <a:pt x="1165" y="444"/>
                </a:lnTo>
                <a:lnTo>
                  <a:pt x="1165" y="444"/>
                </a:lnTo>
                <a:lnTo>
                  <a:pt x="1165" y="444"/>
                </a:lnTo>
                <a:lnTo>
                  <a:pt x="1166" y="443"/>
                </a:lnTo>
                <a:lnTo>
                  <a:pt x="1166" y="443"/>
                </a:lnTo>
                <a:lnTo>
                  <a:pt x="1166" y="443"/>
                </a:lnTo>
                <a:lnTo>
                  <a:pt x="1167" y="442"/>
                </a:lnTo>
                <a:lnTo>
                  <a:pt x="1167" y="442"/>
                </a:lnTo>
                <a:lnTo>
                  <a:pt x="1167" y="442"/>
                </a:lnTo>
                <a:lnTo>
                  <a:pt x="1168" y="442"/>
                </a:lnTo>
                <a:lnTo>
                  <a:pt x="1168" y="442"/>
                </a:lnTo>
                <a:lnTo>
                  <a:pt x="1168" y="441"/>
                </a:lnTo>
                <a:lnTo>
                  <a:pt x="1169" y="441"/>
                </a:lnTo>
                <a:lnTo>
                  <a:pt x="1169" y="441"/>
                </a:lnTo>
                <a:lnTo>
                  <a:pt x="1169" y="441"/>
                </a:lnTo>
                <a:lnTo>
                  <a:pt x="1169" y="441"/>
                </a:lnTo>
                <a:lnTo>
                  <a:pt x="1170" y="441"/>
                </a:lnTo>
                <a:lnTo>
                  <a:pt x="1170" y="440"/>
                </a:lnTo>
                <a:lnTo>
                  <a:pt x="1170" y="440"/>
                </a:lnTo>
                <a:lnTo>
                  <a:pt x="1171" y="440"/>
                </a:lnTo>
                <a:cubicBezTo>
                  <a:pt x="1176" y="437"/>
                  <a:pt x="1181" y="436"/>
                  <a:pt x="1187" y="436"/>
                </a:cubicBezTo>
                <a:cubicBezTo>
                  <a:pt x="1198" y="436"/>
                  <a:pt x="1208" y="441"/>
                  <a:pt x="1215" y="449"/>
                </a:cubicBezTo>
                <a:close/>
                <a:moveTo>
                  <a:pt x="1275" y="511"/>
                </a:moveTo>
                <a:lnTo>
                  <a:pt x="1275" y="511"/>
                </a:lnTo>
                <a:lnTo>
                  <a:pt x="1275" y="511"/>
                </a:lnTo>
                <a:lnTo>
                  <a:pt x="1275" y="512"/>
                </a:lnTo>
                <a:lnTo>
                  <a:pt x="1276" y="512"/>
                </a:lnTo>
                <a:lnTo>
                  <a:pt x="1276" y="512"/>
                </a:lnTo>
                <a:lnTo>
                  <a:pt x="1277" y="513"/>
                </a:lnTo>
                <a:lnTo>
                  <a:pt x="1277" y="513"/>
                </a:lnTo>
                <a:lnTo>
                  <a:pt x="1277" y="513"/>
                </a:lnTo>
                <a:lnTo>
                  <a:pt x="1277" y="513"/>
                </a:lnTo>
                <a:lnTo>
                  <a:pt x="1277" y="513"/>
                </a:lnTo>
                <a:lnTo>
                  <a:pt x="1278" y="514"/>
                </a:lnTo>
                <a:lnTo>
                  <a:pt x="1278" y="514"/>
                </a:lnTo>
                <a:lnTo>
                  <a:pt x="1278" y="514"/>
                </a:lnTo>
                <a:lnTo>
                  <a:pt x="1278" y="514"/>
                </a:lnTo>
                <a:lnTo>
                  <a:pt x="1279" y="515"/>
                </a:lnTo>
                <a:lnTo>
                  <a:pt x="1279" y="515"/>
                </a:lnTo>
                <a:lnTo>
                  <a:pt x="1279" y="515"/>
                </a:lnTo>
                <a:lnTo>
                  <a:pt x="1279" y="515"/>
                </a:lnTo>
                <a:lnTo>
                  <a:pt x="1280" y="516"/>
                </a:lnTo>
                <a:lnTo>
                  <a:pt x="1280" y="516"/>
                </a:lnTo>
                <a:lnTo>
                  <a:pt x="1280" y="516"/>
                </a:lnTo>
                <a:lnTo>
                  <a:pt x="1280" y="517"/>
                </a:lnTo>
                <a:lnTo>
                  <a:pt x="1281" y="517"/>
                </a:lnTo>
                <a:lnTo>
                  <a:pt x="1281" y="517"/>
                </a:lnTo>
                <a:lnTo>
                  <a:pt x="1281" y="517"/>
                </a:lnTo>
                <a:lnTo>
                  <a:pt x="1281" y="518"/>
                </a:lnTo>
                <a:lnTo>
                  <a:pt x="1281" y="518"/>
                </a:lnTo>
                <a:lnTo>
                  <a:pt x="1281" y="518"/>
                </a:lnTo>
                <a:lnTo>
                  <a:pt x="1281" y="518"/>
                </a:lnTo>
                <a:lnTo>
                  <a:pt x="1282" y="518"/>
                </a:lnTo>
                <a:lnTo>
                  <a:pt x="1282" y="519"/>
                </a:lnTo>
                <a:lnTo>
                  <a:pt x="1282" y="519"/>
                </a:lnTo>
                <a:lnTo>
                  <a:pt x="1282" y="519"/>
                </a:lnTo>
                <a:lnTo>
                  <a:pt x="1282" y="519"/>
                </a:lnTo>
                <a:lnTo>
                  <a:pt x="1282" y="520"/>
                </a:lnTo>
                <a:lnTo>
                  <a:pt x="1282" y="520"/>
                </a:lnTo>
                <a:lnTo>
                  <a:pt x="1283" y="520"/>
                </a:lnTo>
                <a:lnTo>
                  <a:pt x="1283" y="520"/>
                </a:lnTo>
                <a:lnTo>
                  <a:pt x="1283" y="521"/>
                </a:lnTo>
                <a:lnTo>
                  <a:pt x="1283" y="521"/>
                </a:lnTo>
                <a:lnTo>
                  <a:pt x="1283" y="521"/>
                </a:lnTo>
                <a:lnTo>
                  <a:pt x="1283" y="521"/>
                </a:lnTo>
                <a:lnTo>
                  <a:pt x="1283" y="521"/>
                </a:lnTo>
                <a:lnTo>
                  <a:pt x="1284" y="522"/>
                </a:lnTo>
                <a:lnTo>
                  <a:pt x="1284" y="522"/>
                </a:lnTo>
                <a:lnTo>
                  <a:pt x="1284" y="522"/>
                </a:lnTo>
                <a:lnTo>
                  <a:pt x="1284" y="522"/>
                </a:lnTo>
                <a:lnTo>
                  <a:pt x="1284" y="523"/>
                </a:lnTo>
                <a:lnTo>
                  <a:pt x="1284" y="523"/>
                </a:lnTo>
                <a:lnTo>
                  <a:pt x="1284" y="523"/>
                </a:lnTo>
                <a:lnTo>
                  <a:pt x="1284" y="524"/>
                </a:lnTo>
                <a:lnTo>
                  <a:pt x="1284" y="524"/>
                </a:lnTo>
                <a:lnTo>
                  <a:pt x="1285" y="524"/>
                </a:lnTo>
                <a:lnTo>
                  <a:pt x="1285" y="524"/>
                </a:lnTo>
                <a:lnTo>
                  <a:pt x="1285" y="525"/>
                </a:lnTo>
                <a:lnTo>
                  <a:pt x="1285" y="525"/>
                </a:lnTo>
                <a:lnTo>
                  <a:pt x="1285" y="525"/>
                </a:lnTo>
                <a:lnTo>
                  <a:pt x="1285" y="525"/>
                </a:lnTo>
                <a:lnTo>
                  <a:pt x="1285" y="525"/>
                </a:lnTo>
                <a:lnTo>
                  <a:pt x="1285" y="526"/>
                </a:lnTo>
                <a:lnTo>
                  <a:pt x="1285" y="526"/>
                </a:lnTo>
                <a:lnTo>
                  <a:pt x="1285" y="526"/>
                </a:lnTo>
                <a:lnTo>
                  <a:pt x="1286" y="527"/>
                </a:lnTo>
                <a:lnTo>
                  <a:pt x="1286" y="527"/>
                </a:lnTo>
                <a:lnTo>
                  <a:pt x="1286" y="527"/>
                </a:lnTo>
                <a:lnTo>
                  <a:pt x="1286" y="527"/>
                </a:lnTo>
                <a:lnTo>
                  <a:pt x="1286" y="528"/>
                </a:lnTo>
                <a:lnTo>
                  <a:pt x="1286" y="528"/>
                </a:lnTo>
                <a:lnTo>
                  <a:pt x="1286" y="528"/>
                </a:lnTo>
                <a:lnTo>
                  <a:pt x="1286" y="528"/>
                </a:lnTo>
                <a:lnTo>
                  <a:pt x="1286" y="529"/>
                </a:lnTo>
                <a:lnTo>
                  <a:pt x="1286" y="529"/>
                </a:lnTo>
                <a:lnTo>
                  <a:pt x="1286" y="529"/>
                </a:lnTo>
                <a:lnTo>
                  <a:pt x="1287" y="530"/>
                </a:lnTo>
                <a:lnTo>
                  <a:pt x="1287" y="530"/>
                </a:lnTo>
                <a:lnTo>
                  <a:pt x="1287" y="530"/>
                </a:lnTo>
                <a:lnTo>
                  <a:pt x="1287" y="530"/>
                </a:lnTo>
                <a:lnTo>
                  <a:pt x="1287" y="530"/>
                </a:lnTo>
                <a:lnTo>
                  <a:pt x="1287" y="531"/>
                </a:lnTo>
                <a:lnTo>
                  <a:pt x="1287" y="531"/>
                </a:lnTo>
                <a:lnTo>
                  <a:pt x="1287" y="531"/>
                </a:lnTo>
                <a:lnTo>
                  <a:pt x="1287" y="532"/>
                </a:lnTo>
                <a:lnTo>
                  <a:pt x="1287" y="532"/>
                </a:lnTo>
                <a:lnTo>
                  <a:pt x="1287" y="532"/>
                </a:lnTo>
                <a:lnTo>
                  <a:pt x="1287" y="532"/>
                </a:lnTo>
                <a:lnTo>
                  <a:pt x="1287" y="533"/>
                </a:lnTo>
                <a:lnTo>
                  <a:pt x="1287" y="533"/>
                </a:lnTo>
                <a:lnTo>
                  <a:pt x="1287" y="533"/>
                </a:lnTo>
                <a:cubicBezTo>
                  <a:pt x="1287" y="535"/>
                  <a:pt x="1288" y="537"/>
                  <a:pt x="1288" y="538"/>
                </a:cubicBezTo>
                <a:cubicBezTo>
                  <a:pt x="1288" y="540"/>
                  <a:pt x="1288" y="542"/>
                  <a:pt x="1287" y="543"/>
                </a:cubicBezTo>
                <a:lnTo>
                  <a:pt x="1287" y="543"/>
                </a:lnTo>
                <a:lnTo>
                  <a:pt x="1287" y="544"/>
                </a:lnTo>
                <a:lnTo>
                  <a:pt x="1287" y="544"/>
                </a:lnTo>
                <a:lnTo>
                  <a:pt x="1287" y="545"/>
                </a:lnTo>
                <a:lnTo>
                  <a:pt x="1287" y="545"/>
                </a:lnTo>
                <a:lnTo>
                  <a:pt x="1287" y="545"/>
                </a:lnTo>
                <a:lnTo>
                  <a:pt x="1287" y="546"/>
                </a:lnTo>
                <a:lnTo>
                  <a:pt x="1287" y="546"/>
                </a:lnTo>
                <a:lnTo>
                  <a:pt x="1287" y="546"/>
                </a:lnTo>
                <a:lnTo>
                  <a:pt x="1287" y="547"/>
                </a:lnTo>
                <a:lnTo>
                  <a:pt x="1287" y="547"/>
                </a:lnTo>
                <a:lnTo>
                  <a:pt x="1286" y="548"/>
                </a:lnTo>
                <a:lnTo>
                  <a:pt x="1286" y="548"/>
                </a:lnTo>
                <a:lnTo>
                  <a:pt x="1286" y="549"/>
                </a:lnTo>
                <a:lnTo>
                  <a:pt x="1286" y="549"/>
                </a:lnTo>
                <a:lnTo>
                  <a:pt x="1286" y="550"/>
                </a:lnTo>
                <a:lnTo>
                  <a:pt x="1286" y="550"/>
                </a:lnTo>
                <a:lnTo>
                  <a:pt x="1286" y="550"/>
                </a:lnTo>
                <a:lnTo>
                  <a:pt x="1285" y="551"/>
                </a:lnTo>
                <a:lnTo>
                  <a:pt x="1285" y="551"/>
                </a:lnTo>
                <a:lnTo>
                  <a:pt x="1285" y="552"/>
                </a:lnTo>
                <a:lnTo>
                  <a:pt x="1285" y="552"/>
                </a:lnTo>
                <a:lnTo>
                  <a:pt x="1285" y="552"/>
                </a:lnTo>
                <a:lnTo>
                  <a:pt x="1285" y="552"/>
                </a:lnTo>
                <a:lnTo>
                  <a:pt x="1284" y="553"/>
                </a:lnTo>
                <a:lnTo>
                  <a:pt x="1284" y="553"/>
                </a:lnTo>
                <a:lnTo>
                  <a:pt x="1284" y="554"/>
                </a:lnTo>
                <a:lnTo>
                  <a:pt x="1284" y="554"/>
                </a:lnTo>
                <a:lnTo>
                  <a:pt x="1284" y="555"/>
                </a:lnTo>
                <a:lnTo>
                  <a:pt x="1284" y="555"/>
                </a:lnTo>
                <a:lnTo>
                  <a:pt x="1283" y="555"/>
                </a:lnTo>
                <a:lnTo>
                  <a:pt x="1283" y="555"/>
                </a:lnTo>
                <a:lnTo>
                  <a:pt x="1283" y="556"/>
                </a:lnTo>
                <a:lnTo>
                  <a:pt x="1283" y="556"/>
                </a:lnTo>
                <a:lnTo>
                  <a:pt x="1283" y="557"/>
                </a:lnTo>
                <a:lnTo>
                  <a:pt x="1282" y="557"/>
                </a:lnTo>
                <a:lnTo>
                  <a:pt x="1282" y="557"/>
                </a:lnTo>
                <a:lnTo>
                  <a:pt x="1282" y="558"/>
                </a:lnTo>
                <a:lnTo>
                  <a:pt x="1282" y="558"/>
                </a:lnTo>
                <a:lnTo>
                  <a:pt x="1282" y="558"/>
                </a:lnTo>
                <a:lnTo>
                  <a:pt x="1281" y="559"/>
                </a:lnTo>
                <a:lnTo>
                  <a:pt x="1281" y="559"/>
                </a:lnTo>
                <a:lnTo>
                  <a:pt x="1281" y="559"/>
                </a:lnTo>
                <a:lnTo>
                  <a:pt x="1281" y="560"/>
                </a:lnTo>
                <a:lnTo>
                  <a:pt x="1280" y="560"/>
                </a:lnTo>
                <a:lnTo>
                  <a:pt x="1280" y="561"/>
                </a:lnTo>
                <a:lnTo>
                  <a:pt x="1280" y="561"/>
                </a:lnTo>
                <a:lnTo>
                  <a:pt x="1279" y="561"/>
                </a:lnTo>
                <a:lnTo>
                  <a:pt x="1279" y="561"/>
                </a:lnTo>
                <a:lnTo>
                  <a:pt x="1279" y="562"/>
                </a:lnTo>
                <a:lnTo>
                  <a:pt x="1279" y="562"/>
                </a:lnTo>
                <a:lnTo>
                  <a:pt x="1278" y="562"/>
                </a:lnTo>
                <a:lnTo>
                  <a:pt x="1278" y="562"/>
                </a:lnTo>
                <a:lnTo>
                  <a:pt x="1278" y="563"/>
                </a:lnTo>
                <a:lnTo>
                  <a:pt x="1278" y="563"/>
                </a:lnTo>
                <a:lnTo>
                  <a:pt x="1277" y="564"/>
                </a:lnTo>
                <a:lnTo>
                  <a:pt x="1277" y="564"/>
                </a:lnTo>
                <a:lnTo>
                  <a:pt x="1277" y="564"/>
                </a:lnTo>
                <a:lnTo>
                  <a:pt x="1277" y="564"/>
                </a:lnTo>
                <a:lnTo>
                  <a:pt x="1276" y="565"/>
                </a:lnTo>
                <a:lnTo>
                  <a:pt x="1276" y="565"/>
                </a:lnTo>
                <a:lnTo>
                  <a:pt x="1276" y="565"/>
                </a:lnTo>
                <a:lnTo>
                  <a:pt x="1275" y="565"/>
                </a:lnTo>
                <a:lnTo>
                  <a:pt x="1275" y="566"/>
                </a:lnTo>
                <a:cubicBezTo>
                  <a:pt x="1275" y="566"/>
                  <a:pt x="1274" y="566"/>
                  <a:pt x="1274" y="567"/>
                </a:cubicBezTo>
                <a:lnTo>
                  <a:pt x="1274" y="567"/>
                </a:lnTo>
                <a:lnTo>
                  <a:pt x="1273" y="567"/>
                </a:lnTo>
                <a:lnTo>
                  <a:pt x="1273" y="567"/>
                </a:lnTo>
                <a:lnTo>
                  <a:pt x="1273" y="568"/>
                </a:lnTo>
                <a:lnTo>
                  <a:pt x="1272" y="568"/>
                </a:lnTo>
                <a:lnTo>
                  <a:pt x="1272" y="568"/>
                </a:lnTo>
                <a:lnTo>
                  <a:pt x="1272" y="568"/>
                </a:lnTo>
                <a:lnTo>
                  <a:pt x="1271" y="569"/>
                </a:lnTo>
                <a:lnTo>
                  <a:pt x="1271" y="569"/>
                </a:lnTo>
                <a:lnTo>
                  <a:pt x="1270" y="569"/>
                </a:lnTo>
                <a:lnTo>
                  <a:pt x="1270" y="569"/>
                </a:lnTo>
                <a:lnTo>
                  <a:pt x="1270" y="569"/>
                </a:lnTo>
                <a:lnTo>
                  <a:pt x="1270" y="569"/>
                </a:lnTo>
                <a:lnTo>
                  <a:pt x="1269" y="570"/>
                </a:lnTo>
                <a:lnTo>
                  <a:pt x="1269" y="570"/>
                </a:lnTo>
                <a:lnTo>
                  <a:pt x="1268" y="570"/>
                </a:lnTo>
                <a:lnTo>
                  <a:pt x="1268" y="570"/>
                </a:lnTo>
                <a:lnTo>
                  <a:pt x="1268" y="571"/>
                </a:lnTo>
                <a:lnTo>
                  <a:pt x="1267" y="571"/>
                </a:lnTo>
                <a:lnTo>
                  <a:pt x="1267" y="571"/>
                </a:lnTo>
                <a:lnTo>
                  <a:pt x="1267" y="571"/>
                </a:lnTo>
                <a:lnTo>
                  <a:pt x="1266" y="571"/>
                </a:lnTo>
                <a:lnTo>
                  <a:pt x="1266" y="571"/>
                </a:lnTo>
                <a:lnTo>
                  <a:pt x="1266" y="571"/>
                </a:lnTo>
                <a:lnTo>
                  <a:pt x="1265" y="572"/>
                </a:lnTo>
                <a:lnTo>
                  <a:pt x="1265" y="572"/>
                </a:lnTo>
                <a:lnTo>
                  <a:pt x="1264" y="572"/>
                </a:lnTo>
                <a:lnTo>
                  <a:pt x="1264" y="572"/>
                </a:lnTo>
                <a:lnTo>
                  <a:pt x="1263" y="572"/>
                </a:lnTo>
                <a:lnTo>
                  <a:pt x="1263" y="572"/>
                </a:lnTo>
                <a:lnTo>
                  <a:pt x="1262" y="573"/>
                </a:lnTo>
                <a:lnTo>
                  <a:pt x="1262" y="573"/>
                </a:lnTo>
                <a:lnTo>
                  <a:pt x="1262" y="573"/>
                </a:lnTo>
                <a:lnTo>
                  <a:pt x="1262" y="573"/>
                </a:lnTo>
                <a:lnTo>
                  <a:pt x="1261" y="573"/>
                </a:lnTo>
                <a:lnTo>
                  <a:pt x="1261" y="573"/>
                </a:lnTo>
                <a:lnTo>
                  <a:pt x="1260" y="573"/>
                </a:lnTo>
                <a:lnTo>
                  <a:pt x="1259" y="573"/>
                </a:lnTo>
                <a:lnTo>
                  <a:pt x="1259" y="573"/>
                </a:lnTo>
                <a:lnTo>
                  <a:pt x="1259" y="573"/>
                </a:lnTo>
                <a:lnTo>
                  <a:pt x="1259" y="574"/>
                </a:lnTo>
                <a:lnTo>
                  <a:pt x="1258" y="574"/>
                </a:lnTo>
                <a:lnTo>
                  <a:pt x="1258" y="574"/>
                </a:lnTo>
                <a:lnTo>
                  <a:pt x="1257" y="574"/>
                </a:lnTo>
                <a:lnTo>
                  <a:pt x="1257" y="574"/>
                </a:lnTo>
                <a:lnTo>
                  <a:pt x="1257" y="574"/>
                </a:lnTo>
                <a:lnTo>
                  <a:pt x="1256" y="574"/>
                </a:lnTo>
                <a:lnTo>
                  <a:pt x="1256" y="574"/>
                </a:lnTo>
                <a:lnTo>
                  <a:pt x="1256" y="574"/>
                </a:lnTo>
                <a:lnTo>
                  <a:pt x="1255" y="574"/>
                </a:lnTo>
                <a:lnTo>
                  <a:pt x="1255" y="574"/>
                </a:lnTo>
                <a:lnTo>
                  <a:pt x="1254" y="574"/>
                </a:lnTo>
                <a:lnTo>
                  <a:pt x="1254" y="574"/>
                </a:lnTo>
                <a:lnTo>
                  <a:pt x="1254" y="574"/>
                </a:lnTo>
                <a:lnTo>
                  <a:pt x="1253" y="574"/>
                </a:lnTo>
                <a:lnTo>
                  <a:pt x="1253" y="574"/>
                </a:lnTo>
                <a:lnTo>
                  <a:pt x="1252" y="574"/>
                </a:lnTo>
                <a:cubicBezTo>
                  <a:pt x="1232" y="574"/>
                  <a:pt x="1216" y="558"/>
                  <a:pt x="1216" y="539"/>
                </a:cubicBezTo>
                <a:lnTo>
                  <a:pt x="1216" y="538"/>
                </a:lnTo>
                <a:lnTo>
                  <a:pt x="1216" y="538"/>
                </a:lnTo>
                <a:lnTo>
                  <a:pt x="1216" y="537"/>
                </a:lnTo>
                <a:lnTo>
                  <a:pt x="1216" y="537"/>
                </a:lnTo>
                <a:lnTo>
                  <a:pt x="1216" y="536"/>
                </a:lnTo>
                <a:lnTo>
                  <a:pt x="1216" y="536"/>
                </a:lnTo>
                <a:lnTo>
                  <a:pt x="1216" y="536"/>
                </a:lnTo>
                <a:lnTo>
                  <a:pt x="1216" y="535"/>
                </a:lnTo>
                <a:lnTo>
                  <a:pt x="1216" y="535"/>
                </a:lnTo>
                <a:lnTo>
                  <a:pt x="1216" y="534"/>
                </a:lnTo>
                <a:lnTo>
                  <a:pt x="1216" y="534"/>
                </a:lnTo>
                <a:lnTo>
                  <a:pt x="1216" y="534"/>
                </a:lnTo>
                <a:lnTo>
                  <a:pt x="1217" y="533"/>
                </a:lnTo>
                <a:lnTo>
                  <a:pt x="1217" y="533"/>
                </a:lnTo>
                <a:lnTo>
                  <a:pt x="1217" y="532"/>
                </a:lnTo>
                <a:lnTo>
                  <a:pt x="1217" y="532"/>
                </a:lnTo>
                <a:lnTo>
                  <a:pt x="1217" y="532"/>
                </a:lnTo>
                <a:lnTo>
                  <a:pt x="1217" y="531"/>
                </a:lnTo>
                <a:lnTo>
                  <a:pt x="1217" y="531"/>
                </a:lnTo>
                <a:lnTo>
                  <a:pt x="1217" y="530"/>
                </a:lnTo>
                <a:lnTo>
                  <a:pt x="1217" y="530"/>
                </a:lnTo>
                <a:lnTo>
                  <a:pt x="1217" y="530"/>
                </a:lnTo>
                <a:lnTo>
                  <a:pt x="1217" y="530"/>
                </a:lnTo>
                <a:lnTo>
                  <a:pt x="1217" y="529"/>
                </a:lnTo>
                <a:lnTo>
                  <a:pt x="1218" y="529"/>
                </a:lnTo>
                <a:lnTo>
                  <a:pt x="1218" y="528"/>
                </a:lnTo>
                <a:lnTo>
                  <a:pt x="1218" y="528"/>
                </a:lnTo>
                <a:lnTo>
                  <a:pt x="1218" y="528"/>
                </a:lnTo>
                <a:lnTo>
                  <a:pt x="1218" y="527"/>
                </a:lnTo>
                <a:lnTo>
                  <a:pt x="1218" y="527"/>
                </a:lnTo>
                <a:lnTo>
                  <a:pt x="1218" y="527"/>
                </a:lnTo>
                <a:lnTo>
                  <a:pt x="1218" y="526"/>
                </a:lnTo>
                <a:lnTo>
                  <a:pt x="1218" y="526"/>
                </a:lnTo>
                <a:lnTo>
                  <a:pt x="1219" y="525"/>
                </a:lnTo>
                <a:lnTo>
                  <a:pt x="1219" y="525"/>
                </a:lnTo>
                <a:lnTo>
                  <a:pt x="1219" y="525"/>
                </a:lnTo>
                <a:lnTo>
                  <a:pt x="1219" y="525"/>
                </a:lnTo>
                <a:lnTo>
                  <a:pt x="1219" y="524"/>
                </a:lnTo>
                <a:lnTo>
                  <a:pt x="1219" y="524"/>
                </a:lnTo>
                <a:lnTo>
                  <a:pt x="1219" y="524"/>
                </a:lnTo>
                <a:lnTo>
                  <a:pt x="1220" y="523"/>
                </a:lnTo>
                <a:lnTo>
                  <a:pt x="1220" y="523"/>
                </a:lnTo>
                <a:lnTo>
                  <a:pt x="1220" y="522"/>
                </a:lnTo>
                <a:lnTo>
                  <a:pt x="1220" y="522"/>
                </a:lnTo>
                <a:lnTo>
                  <a:pt x="1220" y="522"/>
                </a:lnTo>
                <a:lnTo>
                  <a:pt x="1221" y="521"/>
                </a:lnTo>
                <a:lnTo>
                  <a:pt x="1221" y="521"/>
                </a:lnTo>
                <a:lnTo>
                  <a:pt x="1221" y="521"/>
                </a:lnTo>
                <a:lnTo>
                  <a:pt x="1221" y="521"/>
                </a:lnTo>
                <a:lnTo>
                  <a:pt x="1221" y="520"/>
                </a:lnTo>
                <a:lnTo>
                  <a:pt x="1221" y="520"/>
                </a:lnTo>
                <a:lnTo>
                  <a:pt x="1222" y="519"/>
                </a:lnTo>
                <a:lnTo>
                  <a:pt x="1222" y="519"/>
                </a:lnTo>
                <a:lnTo>
                  <a:pt x="1222" y="519"/>
                </a:lnTo>
                <a:lnTo>
                  <a:pt x="1222" y="519"/>
                </a:lnTo>
                <a:lnTo>
                  <a:pt x="1223" y="518"/>
                </a:lnTo>
                <a:lnTo>
                  <a:pt x="1223" y="518"/>
                </a:lnTo>
                <a:lnTo>
                  <a:pt x="1223" y="518"/>
                </a:lnTo>
                <a:lnTo>
                  <a:pt x="1223" y="517"/>
                </a:lnTo>
                <a:lnTo>
                  <a:pt x="1223" y="517"/>
                </a:lnTo>
                <a:lnTo>
                  <a:pt x="1224" y="517"/>
                </a:lnTo>
                <a:lnTo>
                  <a:pt x="1224" y="516"/>
                </a:lnTo>
                <a:lnTo>
                  <a:pt x="1224" y="516"/>
                </a:lnTo>
                <a:lnTo>
                  <a:pt x="1224" y="516"/>
                </a:lnTo>
                <a:lnTo>
                  <a:pt x="1224" y="516"/>
                </a:lnTo>
                <a:lnTo>
                  <a:pt x="1225" y="515"/>
                </a:lnTo>
                <a:lnTo>
                  <a:pt x="1225" y="515"/>
                </a:lnTo>
                <a:lnTo>
                  <a:pt x="1225" y="515"/>
                </a:lnTo>
                <a:lnTo>
                  <a:pt x="1225" y="514"/>
                </a:lnTo>
                <a:lnTo>
                  <a:pt x="1226" y="514"/>
                </a:lnTo>
                <a:lnTo>
                  <a:pt x="1226" y="514"/>
                </a:lnTo>
                <a:lnTo>
                  <a:pt x="1226" y="514"/>
                </a:lnTo>
                <a:lnTo>
                  <a:pt x="1227" y="513"/>
                </a:lnTo>
                <a:lnTo>
                  <a:pt x="1227" y="513"/>
                </a:lnTo>
                <a:lnTo>
                  <a:pt x="1227" y="513"/>
                </a:lnTo>
                <a:lnTo>
                  <a:pt x="1227" y="513"/>
                </a:lnTo>
                <a:lnTo>
                  <a:pt x="1227" y="512"/>
                </a:lnTo>
                <a:lnTo>
                  <a:pt x="1228" y="512"/>
                </a:lnTo>
                <a:lnTo>
                  <a:pt x="1228" y="512"/>
                </a:lnTo>
                <a:lnTo>
                  <a:pt x="1228" y="512"/>
                </a:lnTo>
                <a:lnTo>
                  <a:pt x="1229" y="511"/>
                </a:lnTo>
                <a:lnTo>
                  <a:pt x="1229" y="511"/>
                </a:lnTo>
                <a:lnTo>
                  <a:pt x="1229" y="511"/>
                </a:lnTo>
                <a:lnTo>
                  <a:pt x="1229" y="511"/>
                </a:lnTo>
                <a:lnTo>
                  <a:pt x="1230" y="510"/>
                </a:lnTo>
                <a:lnTo>
                  <a:pt x="1230" y="510"/>
                </a:lnTo>
                <a:lnTo>
                  <a:pt x="1230" y="510"/>
                </a:lnTo>
                <a:lnTo>
                  <a:pt x="1231" y="510"/>
                </a:lnTo>
                <a:lnTo>
                  <a:pt x="1231" y="510"/>
                </a:lnTo>
                <a:lnTo>
                  <a:pt x="1231" y="509"/>
                </a:lnTo>
                <a:lnTo>
                  <a:pt x="1231" y="509"/>
                </a:lnTo>
                <a:lnTo>
                  <a:pt x="1232" y="509"/>
                </a:lnTo>
                <a:lnTo>
                  <a:pt x="1232" y="509"/>
                </a:lnTo>
                <a:lnTo>
                  <a:pt x="1233" y="508"/>
                </a:lnTo>
                <a:lnTo>
                  <a:pt x="1233" y="508"/>
                </a:lnTo>
                <a:lnTo>
                  <a:pt x="1233" y="508"/>
                </a:lnTo>
                <a:lnTo>
                  <a:pt x="1233" y="508"/>
                </a:lnTo>
                <a:lnTo>
                  <a:pt x="1234" y="508"/>
                </a:lnTo>
                <a:lnTo>
                  <a:pt x="1234" y="507"/>
                </a:lnTo>
                <a:lnTo>
                  <a:pt x="1234" y="507"/>
                </a:lnTo>
                <a:lnTo>
                  <a:pt x="1235" y="507"/>
                </a:lnTo>
                <a:lnTo>
                  <a:pt x="1235" y="507"/>
                </a:lnTo>
                <a:lnTo>
                  <a:pt x="1235" y="507"/>
                </a:lnTo>
                <a:lnTo>
                  <a:pt x="1236" y="507"/>
                </a:lnTo>
                <a:lnTo>
                  <a:pt x="1236" y="507"/>
                </a:lnTo>
                <a:lnTo>
                  <a:pt x="1236" y="506"/>
                </a:lnTo>
                <a:lnTo>
                  <a:pt x="1237" y="506"/>
                </a:lnTo>
                <a:lnTo>
                  <a:pt x="1237" y="506"/>
                </a:lnTo>
                <a:lnTo>
                  <a:pt x="1237" y="506"/>
                </a:lnTo>
                <a:lnTo>
                  <a:pt x="1238" y="506"/>
                </a:lnTo>
                <a:lnTo>
                  <a:pt x="1238" y="506"/>
                </a:lnTo>
                <a:lnTo>
                  <a:pt x="1238" y="505"/>
                </a:lnTo>
                <a:cubicBezTo>
                  <a:pt x="1243" y="504"/>
                  <a:pt x="1247" y="503"/>
                  <a:pt x="1252" y="503"/>
                </a:cubicBezTo>
                <a:cubicBezTo>
                  <a:pt x="1261" y="503"/>
                  <a:pt x="1269" y="506"/>
                  <a:pt x="1275" y="511"/>
                </a:cubicBezTo>
                <a:close/>
                <a:moveTo>
                  <a:pt x="505" y="358"/>
                </a:moveTo>
                <a:lnTo>
                  <a:pt x="505" y="358"/>
                </a:lnTo>
                <a:lnTo>
                  <a:pt x="506" y="359"/>
                </a:lnTo>
                <a:cubicBezTo>
                  <a:pt x="506" y="359"/>
                  <a:pt x="506" y="360"/>
                  <a:pt x="506" y="360"/>
                </a:cubicBezTo>
                <a:lnTo>
                  <a:pt x="506" y="360"/>
                </a:lnTo>
                <a:lnTo>
                  <a:pt x="507" y="361"/>
                </a:lnTo>
                <a:lnTo>
                  <a:pt x="507" y="361"/>
                </a:lnTo>
                <a:lnTo>
                  <a:pt x="507" y="362"/>
                </a:lnTo>
                <a:lnTo>
                  <a:pt x="507" y="362"/>
                </a:lnTo>
                <a:lnTo>
                  <a:pt x="507" y="362"/>
                </a:lnTo>
                <a:lnTo>
                  <a:pt x="508" y="362"/>
                </a:lnTo>
                <a:lnTo>
                  <a:pt x="508" y="362"/>
                </a:lnTo>
                <a:lnTo>
                  <a:pt x="508" y="363"/>
                </a:lnTo>
                <a:lnTo>
                  <a:pt x="508" y="363"/>
                </a:lnTo>
                <a:lnTo>
                  <a:pt x="509" y="364"/>
                </a:lnTo>
                <a:lnTo>
                  <a:pt x="509" y="364"/>
                </a:lnTo>
                <a:lnTo>
                  <a:pt x="509" y="365"/>
                </a:lnTo>
                <a:lnTo>
                  <a:pt x="509" y="365"/>
                </a:lnTo>
                <a:lnTo>
                  <a:pt x="509" y="365"/>
                </a:lnTo>
                <a:lnTo>
                  <a:pt x="510" y="365"/>
                </a:lnTo>
                <a:lnTo>
                  <a:pt x="511" y="367"/>
                </a:lnTo>
                <a:lnTo>
                  <a:pt x="511" y="367"/>
                </a:lnTo>
                <a:lnTo>
                  <a:pt x="511" y="367"/>
                </a:lnTo>
                <a:lnTo>
                  <a:pt x="511" y="368"/>
                </a:lnTo>
                <a:lnTo>
                  <a:pt x="512" y="368"/>
                </a:lnTo>
                <a:lnTo>
                  <a:pt x="512" y="368"/>
                </a:lnTo>
                <a:lnTo>
                  <a:pt x="512" y="368"/>
                </a:lnTo>
                <a:lnTo>
                  <a:pt x="513" y="369"/>
                </a:lnTo>
                <a:lnTo>
                  <a:pt x="513" y="369"/>
                </a:lnTo>
                <a:lnTo>
                  <a:pt x="513" y="369"/>
                </a:lnTo>
                <a:lnTo>
                  <a:pt x="513" y="370"/>
                </a:lnTo>
                <a:lnTo>
                  <a:pt x="514" y="370"/>
                </a:lnTo>
                <a:lnTo>
                  <a:pt x="514" y="370"/>
                </a:lnTo>
                <a:cubicBezTo>
                  <a:pt x="515" y="371"/>
                  <a:pt x="515" y="371"/>
                  <a:pt x="515" y="371"/>
                </a:cubicBezTo>
                <a:lnTo>
                  <a:pt x="516" y="372"/>
                </a:lnTo>
                <a:lnTo>
                  <a:pt x="516" y="372"/>
                </a:lnTo>
                <a:lnTo>
                  <a:pt x="516" y="372"/>
                </a:lnTo>
                <a:lnTo>
                  <a:pt x="517" y="372"/>
                </a:lnTo>
                <a:lnTo>
                  <a:pt x="517" y="372"/>
                </a:lnTo>
                <a:lnTo>
                  <a:pt x="517" y="373"/>
                </a:lnTo>
                <a:lnTo>
                  <a:pt x="517" y="373"/>
                </a:lnTo>
                <a:lnTo>
                  <a:pt x="518" y="373"/>
                </a:lnTo>
                <a:lnTo>
                  <a:pt x="518" y="373"/>
                </a:lnTo>
                <a:lnTo>
                  <a:pt x="519" y="374"/>
                </a:lnTo>
                <a:lnTo>
                  <a:pt x="519" y="374"/>
                </a:lnTo>
                <a:lnTo>
                  <a:pt x="519" y="374"/>
                </a:lnTo>
                <a:lnTo>
                  <a:pt x="520" y="374"/>
                </a:lnTo>
                <a:lnTo>
                  <a:pt x="520" y="374"/>
                </a:lnTo>
                <a:lnTo>
                  <a:pt x="520" y="375"/>
                </a:lnTo>
                <a:lnTo>
                  <a:pt x="520" y="375"/>
                </a:lnTo>
                <a:lnTo>
                  <a:pt x="521" y="375"/>
                </a:lnTo>
                <a:lnTo>
                  <a:pt x="521" y="375"/>
                </a:lnTo>
                <a:lnTo>
                  <a:pt x="523" y="376"/>
                </a:lnTo>
                <a:lnTo>
                  <a:pt x="523" y="376"/>
                </a:lnTo>
                <a:lnTo>
                  <a:pt x="524" y="377"/>
                </a:lnTo>
                <a:lnTo>
                  <a:pt x="524" y="377"/>
                </a:lnTo>
                <a:lnTo>
                  <a:pt x="524" y="377"/>
                </a:lnTo>
                <a:lnTo>
                  <a:pt x="525" y="377"/>
                </a:lnTo>
                <a:lnTo>
                  <a:pt x="525" y="377"/>
                </a:lnTo>
                <a:lnTo>
                  <a:pt x="526" y="377"/>
                </a:lnTo>
                <a:lnTo>
                  <a:pt x="526" y="377"/>
                </a:lnTo>
                <a:lnTo>
                  <a:pt x="527" y="378"/>
                </a:lnTo>
                <a:lnTo>
                  <a:pt x="527" y="378"/>
                </a:lnTo>
                <a:lnTo>
                  <a:pt x="527" y="378"/>
                </a:lnTo>
                <a:lnTo>
                  <a:pt x="527" y="378"/>
                </a:lnTo>
                <a:lnTo>
                  <a:pt x="527" y="378"/>
                </a:lnTo>
                <a:lnTo>
                  <a:pt x="528" y="378"/>
                </a:lnTo>
                <a:lnTo>
                  <a:pt x="528" y="378"/>
                </a:lnTo>
                <a:lnTo>
                  <a:pt x="529" y="378"/>
                </a:lnTo>
                <a:lnTo>
                  <a:pt x="529" y="378"/>
                </a:lnTo>
                <a:lnTo>
                  <a:pt x="529" y="378"/>
                </a:lnTo>
                <a:lnTo>
                  <a:pt x="530" y="379"/>
                </a:lnTo>
                <a:lnTo>
                  <a:pt x="530" y="379"/>
                </a:lnTo>
                <a:lnTo>
                  <a:pt x="531" y="379"/>
                </a:lnTo>
                <a:lnTo>
                  <a:pt x="531" y="379"/>
                </a:lnTo>
                <a:lnTo>
                  <a:pt x="531" y="379"/>
                </a:lnTo>
                <a:lnTo>
                  <a:pt x="532" y="379"/>
                </a:lnTo>
                <a:lnTo>
                  <a:pt x="532" y="379"/>
                </a:lnTo>
                <a:lnTo>
                  <a:pt x="533" y="379"/>
                </a:lnTo>
                <a:lnTo>
                  <a:pt x="533" y="379"/>
                </a:lnTo>
                <a:lnTo>
                  <a:pt x="533" y="379"/>
                </a:lnTo>
                <a:lnTo>
                  <a:pt x="534" y="379"/>
                </a:lnTo>
                <a:lnTo>
                  <a:pt x="534" y="379"/>
                </a:lnTo>
                <a:lnTo>
                  <a:pt x="534" y="379"/>
                </a:lnTo>
                <a:lnTo>
                  <a:pt x="535" y="379"/>
                </a:lnTo>
                <a:lnTo>
                  <a:pt x="535" y="379"/>
                </a:lnTo>
                <a:lnTo>
                  <a:pt x="536" y="379"/>
                </a:lnTo>
                <a:lnTo>
                  <a:pt x="536" y="379"/>
                </a:lnTo>
                <a:lnTo>
                  <a:pt x="537" y="380"/>
                </a:lnTo>
                <a:lnTo>
                  <a:pt x="537" y="380"/>
                </a:lnTo>
                <a:lnTo>
                  <a:pt x="537" y="380"/>
                </a:lnTo>
                <a:lnTo>
                  <a:pt x="538" y="380"/>
                </a:lnTo>
                <a:cubicBezTo>
                  <a:pt x="558" y="380"/>
                  <a:pt x="574" y="364"/>
                  <a:pt x="574" y="344"/>
                </a:cubicBezTo>
                <a:lnTo>
                  <a:pt x="574" y="343"/>
                </a:lnTo>
                <a:lnTo>
                  <a:pt x="574" y="343"/>
                </a:lnTo>
                <a:lnTo>
                  <a:pt x="574" y="343"/>
                </a:lnTo>
                <a:lnTo>
                  <a:pt x="574" y="342"/>
                </a:lnTo>
                <a:lnTo>
                  <a:pt x="574" y="342"/>
                </a:lnTo>
                <a:lnTo>
                  <a:pt x="574" y="341"/>
                </a:lnTo>
                <a:lnTo>
                  <a:pt x="574" y="341"/>
                </a:lnTo>
                <a:lnTo>
                  <a:pt x="574" y="341"/>
                </a:lnTo>
                <a:lnTo>
                  <a:pt x="574" y="340"/>
                </a:lnTo>
                <a:lnTo>
                  <a:pt x="574" y="340"/>
                </a:lnTo>
                <a:lnTo>
                  <a:pt x="574" y="340"/>
                </a:lnTo>
                <a:lnTo>
                  <a:pt x="574" y="339"/>
                </a:lnTo>
                <a:lnTo>
                  <a:pt x="573" y="339"/>
                </a:lnTo>
                <a:lnTo>
                  <a:pt x="573" y="338"/>
                </a:lnTo>
                <a:lnTo>
                  <a:pt x="573" y="338"/>
                </a:lnTo>
                <a:lnTo>
                  <a:pt x="573" y="338"/>
                </a:lnTo>
                <a:lnTo>
                  <a:pt x="573" y="338"/>
                </a:lnTo>
                <a:lnTo>
                  <a:pt x="573" y="337"/>
                </a:lnTo>
                <a:lnTo>
                  <a:pt x="573" y="336"/>
                </a:lnTo>
                <a:lnTo>
                  <a:pt x="573" y="336"/>
                </a:lnTo>
                <a:lnTo>
                  <a:pt x="573" y="336"/>
                </a:lnTo>
                <a:lnTo>
                  <a:pt x="573" y="335"/>
                </a:lnTo>
                <a:lnTo>
                  <a:pt x="573" y="335"/>
                </a:lnTo>
                <a:lnTo>
                  <a:pt x="573" y="335"/>
                </a:lnTo>
                <a:lnTo>
                  <a:pt x="572" y="334"/>
                </a:lnTo>
                <a:lnTo>
                  <a:pt x="572" y="334"/>
                </a:lnTo>
                <a:lnTo>
                  <a:pt x="572" y="334"/>
                </a:lnTo>
                <a:lnTo>
                  <a:pt x="572" y="333"/>
                </a:lnTo>
                <a:lnTo>
                  <a:pt x="572" y="333"/>
                </a:lnTo>
                <a:lnTo>
                  <a:pt x="572" y="332"/>
                </a:lnTo>
                <a:lnTo>
                  <a:pt x="572" y="332"/>
                </a:lnTo>
                <a:lnTo>
                  <a:pt x="572" y="332"/>
                </a:lnTo>
                <a:lnTo>
                  <a:pt x="572" y="332"/>
                </a:lnTo>
                <a:lnTo>
                  <a:pt x="572" y="331"/>
                </a:lnTo>
                <a:lnTo>
                  <a:pt x="571" y="331"/>
                </a:lnTo>
                <a:lnTo>
                  <a:pt x="571" y="330"/>
                </a:lnTo>
                <a:lnTo>
                  <a:pt x="571" y="330"/>
                </a:lnTo>
                <a:lnTo>
                  <a:pt x="571" y="330"/>
                </a:lnTo>
                <a:lnTo>
                  <a:pt x="571" y="329"/>
                </a:lnTo>
                <a:lnTo>
                  <a:pt x="571" y="329"/>
                </a:lnTo>
                <a:lnTo>
                  <a:pt x="570" y="329"/>
                </a:lnTo>
                <a:lnTo>
                  <a:pt x="570" y="328"/>
                </a:lnTo>
                <a:lnTo>
                  <a:pt x="570" y="328"/>
                </a:lnTo>
                <a:lnTo>
                  <a:pt x="570" y="328"/>
                </a:lnTo>
                <a:lnTo>
                  <a:pt x="570" y="328"/>
                </a:lnTo>
                <a:lnTo>
                  <a:pt x="570" y="327"/>
                </a:lnTo>
                <a:lnTo>
                  <a:pt x="569" y="327"/>
                </a:lnTo>
                <a:lnTo>
                  <a:pt x="569" y="326"/>
                </a:lnTo>
                <a:lnTo>
                  <a:pt x="569" y="326"/>
                </a:lnTo>
                <a:lnTo>
                  <a:pt x="569" y="326"/>
                </a:lnTo>
                <a:lnTo>
                  <a:pt x="569" y="325"/>
                </a:lnTo>
                <a:lnTo>
                  <a:pt x="569" y="325"/>
                </a:lnTo>
                <a:lnTo>
                  <a:pt x="568" y="325"/>
                </a:lnTo>
                <a:lnTo>
                  <a:pt x="568" y="325"/>
                </a:lnTo>
                <a:lnTo>
                  <a:pt x="568" y="324"/>
                </a:lnTo>
                <a:lnTo>
                  <a:pt x="568" y="324"/>
                </a:lnTo>
                <a:lnTo>
                  <a:pt x="568" y="324"/>
                </a:lnTo>
                <a:lnTo>
                  <a:pt x="567" y="323"/>
                </a:lnTo>
                <a:lnTo>
                  <a:pt x="567" y="323"/>
                </a:lnTo>
                <a:lnTo>
                  <a:pt x="567" y="323"/>
                </a:lnTo>
                <a:lnTo>
                  <a:pt x="567" y="323"/>
                </a:lnTo>
                <a:lnTo>
                  <a:pt x="566" y="322"/>
                </a:lnTo>
                <a:lnTo>
                  <a:pt x="566" y="322"/>
                </a:lnTo>
                <a:lnTo>
                  <a:pt x="566" y="322"/>
                </a:lnTo>
                <a:lnTo>
                  <a:pt x="566" y="322"/>
                </a:lnTo>
                <a:lnTo>
                  <a:pt x="566" y="321"/>
                </a:lnTo>
                <a:lnTo>
                  <a:pt x="566" y="321"/>
                </a:lnTo>
                <a:lnTo>
                  <a:pt x="565" y="321"/>
                </a:lnTo>
                <a:lnTo>
                  <a:pt x="565" y="320"/>
                </a:lnTo>
                <a:lnTo>
                  <a:pt x="565" y="320"/>
                </a:lnTo>
                <a:lnTo>
                  <a:pt x="564" y="320"/>
                </a:lnTo>
                <a:lnTo>
                  <a:pt x="564" y="319"/>
                </a:lnTo>
                <a:lnTo>
                  <a:pt x="564" y="319"/>
                </a:lnTo>
                <a:lnTo>
                  <a:pt x="564" y="319"/>
                </a:lnTo>
                <a:lnTo>
                  <a:pt x="563" y="319"/>
                </a:lnTo>
                <a:lnTo>
                  <a:pt x="563" y="319"/>
                </a:lnTo>
                <a:lnTo>
                  <a:pt x="563" y="318"/>
                </a:lnTo>
                <a:lnTo>
                  <a:pt x="563" y="318"/>
                </a:lnTo>
                <a:lnTo>
                  <a:pt x="562" y="318"/>
                </a:lnTo>
                <a:lnTo>
                  <a:pt x="562" y="317"/>
                </a:lnTo>
                <a:lnTo>
                  <a:pt x="562" y="317"/>
                </a:lnTo>
                <a:lnTo>
                  <a:pt x="562" y="317"/>
                </a:lnTo>
                <a:lnTo>
                  <a:pt x="561" y="317"/>
                </a:lnTo>
                <a:lnTo>
                  <a:pt x="561" y="317"/>
                </a:lnTo>
                <a:lnTo>
                  <a:pt x="561" y="316"/>
                </a:lnTo>
                <a:lnTo>
                  <a:pt x="561" y="316"/>
                </a:lnTo>
                <a:lnTo>
                  <a:pt x="560" y="316"/>
                </a:lnTo>
                <a:lnTo>
                  <a:pt x="560" y="316"/>
                </a:lnTo>
                <a:lnTo>
                  <a:pt x="560" y="315"/>
                </a:lnTo>
                <a:lnTo>
                  <a:pt x="559" y="315"/>
                </a:lnTo>
                <a:lnTo>
                  <a:pt x="559" y="315"/>
                </a:lnTo>
                <a:lnTo>
                  <a:pt x="559" y="315"/>
                </a:lnTo>
                <a:lnTo>
                  <a:pt x="559" y="315"/>
                </a:lnTo>
                <a:lnTo>
                  <a:pt x="558" y="314"/>
                </a:lnTo>
                <a:lnTo>
                  <a:pt x="558" y="314"/>
                </a:lnTo>
                <a:lnTo>
                  <a:pt x="557" y="314"/>
                </a:lnTo>
                <a:lnTo>
                  <a:pt x="557" y="314"/>
                </a:lnTo>
                <a:lnTo>
                  <a:pt x="557" y="313"/>
                </a:lnTo>
                <a:lnTo>
                  <a:pt x="557" y="313"/>
                </a:lnTo>
                <a:lnTo>
                  <a:pt x="556" y="313"/>
                </a:lnTo>
                <a:lnTo>
                  <a:pt x="556" y="313"/>
                </a:lnTo>
                <a:lnTo>
                  <a:pt x="556" y="313"/>
                </a:lnTo>
                <a:lnTo>
                  <a:pt x="555" y="313"/>
                </a:lnTo>
                <a:cubicBezTo>
                  <a:pt x="550" y="310"/>
                  <a:pt x="544" y="308"/>
                  <a:pt x="538" y="308"/>
                </a:cubicBezTo>
                <a:cubicBezTo>
                  <a:pt x="518" y="308"/>
                  <a:pt x="502" y="324"/>
                  <a:pt x="502" y="344"/>
                </a:cubicBezTo>
                <a:cubicBezTo>
                  <a:pt x="502" y="349"/>
                  <a:pt x="503" y="353"/>
                  <a:pt x="505" y="358"/>
                </a:cubicBezTo>
                <a:close/>
                <a:moveTo>
                  <a:pt x="438" y="424"/>
                </a:moveTo>
                <a:lnTo>
                  <a:pt x="438" y="425"/>
                </a:lnTo>
                <a:cubicBezTo>
                  <a:pt x="439" y="425"/>
                  <a:pt x="439" y="426"/>
                  <a:pt x="439" y="426"/>
                </a:cubicBezTo>
                <a:lnTo>
                  <a:pt x="440" y="427"/>
                </a:lnTo>
                <a:cubicBezTo>
                  <a:pt x="440" y="428"/>
                  <a:pt x="440" y="428"/>
                  <a:pt x="441" y="429"/>
                </a:cubicBezTo>
                <a:lnTo>
                  <a:pt x="441" y="429"/>
                </a:lnTo>
                <a:lnTo>
                  <a:pt x="441" y="430"/>
                </a:lnTo>
                <a:lnTo>
                  <a:pt x="442" y="430"/>
                </a:lnTo>
                <a:lnTo>
                  <a:pt x="442" y="431"/>
                </a:lnTo>
                <a:lnTo>
                  <a:pt x="442" y="431"/>
                </a:lnTo>
                <a:lnTo>
                  <a:pt x="442" y="431"/>
                </a:lnTo>
                <a:lnTo>
                  <a:pt x="443" y="432"/>
                </a:lnTo>
                <a:lnTo>
                  <a:pt x="443" y="432"/>
                </a:lnTo>
                <a:lnTo>
                  <a:pt x="443" y="432"/>
                </a:lnTo>
                <a:lnTo>
                  <a:pt x="444" y="433"/>
                </a:lnTo>
                <a:lnTo>
                  <a:pt x="444" y="433"/>
                </a:lnTo>
                <a:lnTo>
                  <a:pt x="444" y="433"/>
                </a:lnTo>
                <a:lnTo>
                  <a:pt x="444" y="433"/>
                </a:lnTo>
                <a:lnTo>
                  <a:pt x="444" y="434"/>
                </a:lnTo>
                <a:lnTo>
                  <a:pt x="445" y="434"/>
                </a:lnTo>
                <a:lnTo>
                  <a:pt x="445" y="434"/>
                </a:lnTo>
                <a:lnTo>
                  <a:pt x="445" y="434"/>
                </a:lnTo>
                <a:lnTo>
                  <a:pt x="446" y="435"/>
                </a:lnTo>
                <a:lnTo>
                  <a:pt x="446" y="435"/>
                </a:lnTo>
                <a:lnTo>
                  <a:pt x="446" y="435"/>
                </a:lnTo>
                <a:lnTo>
                  <a:pt x="447" y="436"/>
                </a:lnTo>
                <a:lnTo>
                  <a:pt x="447" y="436"/>
                </a:lnTo>
                <a:lnTo>
                  <a:pt x="447" y="436"/>
                </a:lnTo>
                <a:lnTo>
                  <a:pt x="448" y="437"/>
                </a:lnTo>
                <a:lnTo>
                  <a:pt x="448" y="437"/>
                </a:lnTo>
                <a:lnTo>
                  <a:pt x="448" y="437"/>
                </a:lnTo>
                <a:lnTo>
                  <a:pt x="448" y="437"/>
                </a:lnTo>
                <a:lnTo>
                  <a:pt x="449" y="437"/>
                </a:lnTo>
                <a:lnTo>
                  <a:pt x="449" y="438"/>
                </a:lnTo>
                <a:lnTo>
                  <a:pt x="449" y="438"/>
                </a:lnTo>
                <a:lnTo>
                  <a:pt x="450" y="439"/>
                </a:lnTo>
                <a:lnTo>
                  <a:pt x="450" y="439"/>
                </a:lnTo>
                <a:lnTo>
                  <a:pt x="451" y="439"/>
                </a:lnTo>
                <a:lnTo>
                  <a:pt x="451" y="439"/>
                </a:lnTo>
                <a:lnTo>
                  <a:pt x="451" y="439"/>
                </a:lnTo>
                <a:lnTo>
                  <a:pt x="452" y="440"/>
                </a:lnTo>
                <a:lnTo>
                  <a:pt x="452" y="440"/>
                </a:lnTo>
                <a:lnTo>
                  <a:pt x="452" y="440"/>
                </a:lnTo>
                <a:lnTo>
                  <a:pt x="453" y="440"/>
                </a:lnTo>
                <a:lnTo>
                  <a:pt x="453" y="440"/>
                </a:lnTo>
                <a:lnTo>
                  <a:pt x="453" y="441"/>
                </a:lnTo>
                <a:lnTo>
                  <a:pt x="454" y="441"/>
                </a:lnTo>
                <a:lnTo>
                  <a:pt x="454" y="441"/>
                </a:lnTo>
                <a:lnTo>
                  <a:pt x="454" y="441"/>
                </a:lnTo>
                <a:lnTo>
                  <a:pt x="454" y="441"/>
                </a:lnTo>
                <a:lnTo>
                  <a:pt x="455" y="441"/>
                </a:lnTo>
                <a:lnTo>
                  <a:pt x="455" y="442"/>
                </a:lnTo>
                <a:lnTo>
                  <a:pt x="455" y="442"/>
                </a:lnTo>
                <a:lnTo>
                  <a:pt x="456" y="442"/>
                </a:lnTo>
                <a:lnTo>
                  <a:pt x="456" y="442"/>
                </a:lnTo>
                <a:lnTo>
                  <a:pt x="457" y="442"/>
                </a:lnTo>
                <a:lnTo>
                  <a:pt x="457" y="442"/>
                </a:lnTo>
                <a:lnTo>
                  <a:pt x="457" y="443"/>
                </a:lnTo>
                <a:lnTo>
                  <a:pt x="458" y="443"/>
                </a:lnTo>
                <a:lnTo>
                  <a:pt x="458" y="443"/>
                </a:lnTo>
                <a:lnTo>
                  <a:pt x="458" y="443"/>
                </a:lnTo>
                <a:lnTo>
                  <a:pt x="458" y="443"/>
                </a:lnTo>
                <a:lnTo>
                  <a:pt x="459" y="443"/>
                </a:lnTo>
                <a:lnTo>
                  <a:pt x="459" y="443"/>
                </a:lnTo>
                <a:lnTo>
                  <a:pt x="459" y="443"/>
                </a:lnTo>
                <a:lnTo>
                  <a:pt x="460" y="444"/>
                </a:lnTo>
                <a:lnTo>
                  <a:pt x="460" y="444"/>
                </a:lnTo>
                <a:lnTo>
                  <a:pt x="460" y="444"/>
                </a:lnTo>
                <a:lnTo>
                  <a:pt x="461" y="444"/>
                </a:lnTo>
                <a:lnTo>
                  <a:pt x="461" y="444"/>
                </a:lnTo>
                <a:lnTo>
                  <a:pt x="461" y="444"/>
                </a:lnTo>
                <a:lnTo>
                  <a:pt x="462" y="444"/>
                </a:lnTo>
                <a:lnTo>
                  <a:pt x="462" y="444"/>
                </a:lnTo>
                <a:lnTo>
                  <a:pt x="463" y="444"/>
                </a:lnTo>
                <a:lnTo>
                  <a:pt x="463" y="444"/>
                </a:lnTo>
                <a:lnTo>
                  <a:pt x="463" y="444"/>
                </a:lnTo>
                <a:lnTo>
                  <a:pt x="463" y="444"/>
                </a:lnTo>
                <a:lnTo>
                  <a:pt x="464" y="445"/>
                </a:lnTo>
                <a:lnTo>
                  <a:pt x="464" y="445"/>
                </a:lnTo>
                <a:lnTo>
                  <a:pt x="465" y="445"/>
                </a:lnTo>
                <a:lnTo>
                  <a:pt x="465" y="445"/>
                </a:lnTo>
                <a:lnTo>
                  <a:pt x="465" y="445"/>
                </a:lnTo>
                <a:lnTo>
                  <a:pt x="466" y="445"/>
                </a:lnTo>
                <a:lnTo>
                  <a:pt x="466" y="445"/>
                </a:lnTo>
                <a:lnTo>
                  <a:pt x="467" y="445"/>
                </a:lnTo>
                <a:lnTo>
                  <a:pt x="467" y="445"/>
                </a:lnTo>
                <a:lnTo>
                  <a:pt x="467" y="445"/>
                </a:lnTo>
                <a:lnTo>
                  <a:pt x="468" y="445"/>
                </a:lnTo>
                <a:lnTo>
                  <a:pt x="468" y="445"/>
                </a:lnTo>
                <a:lnTo>
                  <a:pt x="469" y="445"/>
                </a:lnTo>
                <a:lnTo>
                  <a:pt x="469" y="445"/>
                </a:lnTo>
                <a:lnTo>
                  <a:pt x="469" y="445"/>
                </a:lnTo>
                <a:lnTo>
                  <a:pt x="470" y="445"/>
                </a:lnTo>
                <a:lnTo>
                  <a:pt x="470" y="445"/>
                </a:lnTo>
                <a:lnTo>
                  <a:pt x="471" y="445"/>
                </a:lnTo>
                <a:cubicBezTo>
                  <a:pt x="490" y="445"/>
                  <a:pt x="506" y="429"/>
                  <a:pt x="506" y="409"/>
                </a:cubicBezTo>
                <a:lnTo>
                  <a:pt x="506" y="409"/>
                </a:lnTo>
                <a:lnTo>
                  <a:pt x="506" y="409"/>
                </a:lnTo>
                <a:lnTo>
                  <a:pt x="506" y="408"/>
                </a:lnTo>
                <a:lnTo>
                  <a:pt x="506" y="408"/>
                </a:lnTo>
                <a:lnTo>
                  <a:pt x="506" y="408"/>
                </a:lnTo>
                <a:lnTo>
                  <a:pt x="506" y="407"/>
                </a:lnTo>
                <a:lnTo>
                  <a:pt x="506" y="407"/>
                </a:lnTo>
                <a:lnTo>
                  <a:pt x="506" y="406"/>
                </a:lnTo>
                <a:lnTo>
                  <a:pt x="506" y="406"/>
                </a:lnTo>
                <a:lnTo>
                  <a:pt x="506" y="406"/>
                </a:lnTo>
                <a:lnTo>
                  <a:pt x="506" y="405"/>
                </a:lnTo>
                <a:lnTo>
                  <a:pt x="506" y="405"/>
                </a:lnTo>
                <a:lnTo>
                  <a:pt x="506" y="405"/>
                </a:lnTo>
                <a:lnTo>
                  <a:pt x="506" y="404"/>
                </a:lnTo>
                <a:lnTo>
                  <a:pt x="506" y="404"/>
                </a:lnTo>
                <a:lnTo>
                  <a:pt x="506" y="403"/>
                </a:lnTo>
                <a:lnTo>
                  <a:pt x="506" y="403"/>
                </a:lnTo>
                <a:lnTo>
                  <a:pt x="506" y="403"/>
                </a:lnTo>
                <a:lnTo>
                  <a:pt x="506" y="402"/>
                </a:lnTo>
                <a:lnTo>
                  <a:pt x="506" y="402"/>
                </a:lnTo>
                <a:lnTo>
                  <a:pt x="505" y="402"/>
                </a:lnTo>
                <a:lnTo>
                  <a:pt x="505" y="401"/>
                </a:lnTo>
                <a:lnTo>
                  <a:pt x="505" y="401"/>
                </a:lnTo>
                <a:lnTo>
                  <a:pt x="505" y="401"/>
                </a:lnTo>
                <a:lnTo>
                  <a:pt x="505" y="400"/>
                </a:lnTo>
                <a:lnTo>
                  <a:pt x="505" y="400"/>
                </a:lnTo>
                <a:lnTo>
                  <a:pt x="505" y="400"/>
                </a:lnTo>
                <a:lnTo>
                  <a:pt x="505" y="399"/>
                </a:lnTo>
                <a:lnTo>
                  <a:pt x="505" y="399"/>
                </a:lnTo>
                <a:lnTo>
                  <a:pt x="505" y="399"/>
                </a:lnTo>
                <a:lnTo>
                  <a:pt x="504" y="398"/>
                </a:lnTo>
                <a:lnTo>
                  <a:pt x="504" y="398"/>
                </a:lnTo>
                <a:lnTo>
                  <a:pt x="504" y="398"/>
                </a:lnTo>
                <a:lnTo>
                  <a:pt x="504" y="397"/>
                </a:lnTo>
                <a:lnTo>
                  <a:pt x="504" y="397"/>
                </a:lnTo>
                <a:lnTo>
                  <a:pt x="504" y="396"/>
                </a:lnTo>
                <a:lnTo>
                  <a:pt x="504" y="396"/>
                </a:lnTo>
                <a:lnTo>
                  <a:pt x="504" y="396"/>
                </a:lnTo>
                <a:lnTo>
                  <a:pt x="503" y="396"/>
                </a:lnTo>
                <a:lnTo>
                  <a:pt x="503" y="395"/>
                </a:lnTo>
                <a:lnTo>
                  <a:pt x="503" y="395"/>
                </a:lnTo>
                <a:lnTo>
                  <a:pt x="503" y="395"/>
                </a:lnTo>
                <a:lnTo>
                  <a:pt x="503" y="394"/>
                </a:lnTo>
                <a:lnTo>
                  <a:pt x="503" y="394"/>
                </a:lnTo>
                <a:lnTo>
                  <a:pt x="503" y="394"/>
                </a:lnTo>
                <a:lnTo>
                  <a:pt x="502" y="393"/>
                </a:lnTo>
                <a:lnTo>
                  <a:pt x="502" y="393"/>
                </a:lnTo>
                <a:lnTo>
                  <a:pt x="502" y="393"/>
                </a:lnTo>
                <a:lnTo>
                  <a:pt x="502" y="392"/>
                </a:lnTo>
                <a:lnTo>
                  <a:pt x="502" y="392"/>
                </a:lnTo>
                <a:lnTo>
                  <a:pt x="502" y="392"/>
                </a:lnTo>
                <a:lnTo>
                  <a:pt x="501" y="391"/>
                </a:lnTo>
                <a:lnTo>
                  <a:pt x="501" y="391"/>
                </a:lnTo>
                <a:lnTo>
                  <a:pt x="501" y="391"/>
                </a:lnTo>
                <a:lnTo>
                  <a:pt x="501" y="391"/>
                </a:lnTo>
                <a:lnTo>
                  <a:pt x="501" y="390"/>
                </a:lnTo>
                <a:lnTo>
                  <a:pt x="501" y="390"/>
                </a:lnTo>
                <a:lnTo>
                  <a:pt x="500" y="390"/>
                </a:lnTo>
                <a:lnTo>
                  <a:pt x="500" y="389"/>
                </a:lnTo>
                <a:lnTo>
                  <a:pt x="500" y="389"/>
                </a:lnTo>
                <a:lnTo>
                  <a:pt x="500" y="389"/>
                </a:lnTo>
                <a:lnTo>
                  <a:pt x="500" y="389"/>
                </a:lnTo>
                <a:lnTo>
                  <a:pt x="499" y="388"/>
                </a:lnTo>
                <a:lnTo>
                  <a:pt x="499" y="388"/>
                </a:lnTo>
                <a:lnTo>
                  <a:pt x="499" y="387"/>
                </a:lnTo>
                <a:lnTo>
                  <a:pt x="499" y="387"/>
                </a:lnTo>
                <a:lnTo>
                  <a:pt x="498" y="387"/>
                </a:lnTo>
                <a:lnTo>
                  <a:pt x="498" y="387"/>
                </a:lnTo>
                <a:lnTo>
                  <a:pt x="498" y="386"/>
                </a:lnTo>
                <a:lnTo>
                  <a:pt x="498" y="386"/>
                </a:lnTo>
                <a:lnTo>
                  <a:pt x="498" y="386"/>
                </a:lnTo>
                <a:lnTo>
                  <a:pt x="497" y="386"/>
                </a:lnTo>
                <a:lnTo>
                  <a:pt x="497" y="385"/>
                </a:lnTo>
                <a:lnTo>
                  <a:pt x="497" y="385"/>
                </a:lnTo>
                <a:lnTo>
                  <a:pt x="496" y="385"/>
                </a:lnTo>
                <a:lnTo>
                  <a:pt x="496" y="385"/>
                </a:lnTo>
                <a:lnTo>
                  <a:pt x="496" y="384"/>
                </a:lnTo>
                <a:lnTo>
                  <a:pt x="496" y="384"/>
                </a:lnTo>
                <a:lnTo>
                  <a:pt x="496" y="384"/>
                </a:lnTo>
                <a:lnTo>
                  <a:pt x="495" y="384"/>
                </a:lnTo>
                <a:lnTo>
                  <a:pt x="495" y="383"/>
                </a:lnTo>
                <a:lnTo>
                  <a:pt x="495" y="383"/>
                </a:lnTo>
                <a:lnTo>
                  <a:pt x="495" y="383"/>
                </a:lnTo>
                <a:lnTo>
                  <a:pt x="494" y="383"/>
                </a:lnTo>
                <a:lnTo>
                  <a:pt x="494" y="382"/>
                </a:lnTo>
                <a:lnTo>
                  <a:pt x="494" y="382"/>
                </a:lnTo>
                <a:lnTo>
                  <a:pt x="493" y="382"/>
                </a:lnTo>
                <a:lnTo>
                  <a:pt x="493" y="382"/>
                </a:lnTo>
                <a:lnTo>
                  <a:pt x="493" y="382"/>
                </a:lnTo>
                <a:lnTo>
                  <a:pt x="493" y="381"/>
                </a:lnTo>
                <a:lnTo>
                  <a:pt x="492" y="381"/>
                </a:lnTo>
                <a:lnTo>
                  <a:pt x="492" y="381"/>
                </a:lnTo>
                <a:lnTo>
                  <a:pt x="492" y="380"/>
                </a:lnTo>
                <a:lnTo>
                  <a:pt x="491" y="380"/>
                </a:lnTo>
                <a:lnTo>
                  <a:pt x="491" y="380"/>
                </a:lnTo>
                <a:lnTo>
                  <a:pt x="491" y="380"/>
                </a:lnTo>
                <a:lnTo>
                  <a:pt x="490" y="380"/>
                </a:lnTo>
                <a:lnTo>
                  <a:pt x="490" y="379"/>
                </a:lnTo>
                <a:lnTo>
                  <a:pt x="490" y="379"/>
                </a:lnTo>
                <a:lnTo>
                  <a:pt x="489" y="379"/>
                </a:lnTo>
                <a:lnTo>
                  <a:pt x="489" y="379"/>
                </a:lnTo>
                <a:lnTo>
                  <a:pt x="489" y="379"/>
                </a:lnTo>
                <a:cubicBezTo>
                  <a:pt x="483" y="375"/>
                  <a:pt x="477" y="374"/>
                  <a:pt x="471" y="374"/>
                </a:cubicBezTo>
                <a:cubicBezTo>
                  <a:pt x="451" y="374"/>
                  <a:pt x="435" y="390"/>
                  <a:pt x="435" y="409"/>
                </a:cubicBezTo>
                <a:cubicBezTo>
                  <a:pt x="435" y="415"/>
                  <a:pt x="436" y="420"/>
                  <a:pt x="438" y="424"/>
                </a:cubicBezTo>
                <a:close/>
                <a:moveTo>
                  <a:pt x="374" y="485"/>
                </a:moveTo>
                <a:lnTo>
                  <a:pt x="374" y="486"/>
                </a:lnTo>
                <a:lnTo>
                  <a:pt x="374" y="486"/>
                </a:lnTo>
                <a:lnTo>
                  <a:pt x="374" y="486"/>
                </a:lnTo>
                <a:lnTo>
                  <a:pt x="374" y="487"/>
                </a:lnTo>
                <a:lnTo>
                  <a:pt x="374" y="487"/>
                </a:lnTo>
                <a:lnTo>
                  <a:pt x="374" y="487"/>
                </a:lnTo>
                <a:lnTo>
                  <a:pt x="375" y="488"/>
                </a:lnTo>
                <a:lnTo>
                  <a:pt x="375" y="488"/>
                </a:lnTo>
                <a:lnTo>
                  <a:pt x="375" y="488"/>
                </a:lnTo>
                <a:lnTo>
                  <a:pt x="375" y="489"/>
                </a:lnTo>
                <a:lnTo>
                  <a:pt x="375" y="489"/>
                </a:lnTo>
                <a:lnTo>
                  <a:pt x="376" y="490"/>
                </a:lnTo>
                <a:lnTo>
                  <a:pt x="376" y="490"/>
                </a:lnTo>
                <a:lnTo>
                  <a:pt x="377" y="491"/>
                </a:lnTo>
                <a:lnTo>
                  <a:pt x="377" y="492"/>
                </a:lnTo>
                <a:lnTo>
                  <a:pt x="377" y="492"/>
                </a:lnTo>
                <a:lnTo>
                  <a:pt x="377" y="492"/>
                </a:lnTo>
                <a:lnTo>
                  <a:pt x="377" y="492"/>
                </a:lnTo>
                <a:lnTo>
                  <a:pt x="378" y="493"/>
                </a:lnTo>
                <a:lnTo>
                  <a:pt x="378" y="493"/>
                </a:lnTo>
                <a:lnTo>
                  <a:pt x="378" y="494"/>
                </a:lnTo>
                <a:lnTo>
                  <a:pt x="379" y="494"/>
                </a:lnTo>
                <a:lnTo>
                  <a:pt x="379" y="494"/>
                </a:lnTo>
                <a:lnTo>
                  <a:pt x="379" y="494"/>
                </a:lnTo>
                <a:lnTo>
                  <a:pt x="379" y="495"/>
                </a:lnTo>
                <a:lnTo>
                  <a:pt x="380" y="495"/>
                </a:lnTo>
                <a:lnTo>
                  <a:pt x="380" y="496"/>
                </a:lnTo>
                <a:lnTo>
                  <a:pt x="380" y="496"/>
                </a:lnTo>
                <a:lnTo>
                  <a:pt x="381" y="496"/>
                </a:lnTo>
                <a:lnTo>
                  <a:pt x="381" y="496"/>
                </a:lnTo>
                <a:lnTo>
                  <a:pt x="381" y="497"/>
                </a:lnTo>
                <a:lnTo>
                  <a:pt x="382" y="497"/>
                </a:lnTo>
                <a:lnTo>
                  <a:pt x="382" y="498"/>
                </a:lnTo>
                <a:lnTo>
                  <a:pt x="382" y="498"/>
                </a:lnTo>
                <a:lnTo>
                  <a:pt x="383" y="498"/>
                </a:lnTo>
                <a:lnTo>
                  <a:pt x="383" y="498"/>
                </a:lnTo>
                <a:lnTo>
                  <a:pt x="383" y="498"/>
                </a:lnTo>
                <a:lnTo>
                  <a:pt x="383" y="499"/>
                </a:lnTo>
                <a:lnTo>
                  <a:pt x="384" y="499"/>
                </a:lnTo>
                <a:lnTo>
                  <a:pt x="384" y="499"/>
                </a:lnTo>
                <a:lnTo>
                  <a:pt x="384" y="499"/>
                </a:lnTo>
                <a:lnTo>
                  <a:pt x="385" y="500"/>
                </a:lnTo>
                <a:lnTo>
                  <a:pt x="385" y="500"/>
                </a:lnTo>
                <a:lnTo>
                  <a:pt x="385" y="500"/>
                </a:lnTo>
                <a:lnTo>
                  <a:pt x="385" y="500"/>
                </a:lnTo>
                <a:lnTo>
                  <a:pt x="386" y="501"/>
                </a:lnTo>
                <a:lnTo>
                  <a:pt x="387" y="501"/>
                </a:lnTo>
                <a:lnTo>
                  <a:pt x="387" y="501"/>
                </a:lnTo>
                <a:lnTo>
                  <a:pt x="387" y="502"/>
                </a:lnTo>
                <a:lnTo>
                  <a:pt x="387" y="502"/>
                </a:lnTo>
                <a:lnTo>
                  <a:pt x="388" y="502"/>
                </a:lnTo>
                <a:lnTo>
                  <a:pt x="388" y="502"/>
                </a:lnTo>
                <a:lnTo>
                  <a:pt x="388" y="502"/>
                </a:lnTo>
                <a:lnTo>
                  <a:pt x="389" y="503"/>
                </a:lnTo>
                <a:lnTo>
                  <a:pt x="389" y="503"/>
                </a:lnTo>
                <a:lnTo>
                  <a:pt x="389" y="503"/>
                </a:lnTo>
                <a:lnTo>
                  <a:pt x="390" y="503"/>
                </a:lnTo>
                <a:lnTo>
                  <a:pt x="390" y="503"/>
                </a:lnTo>
                <a:lnTo>
                  <a:pt x="390" y="504"/>
                </a:lnTo>
                <a:lnTo>
                  <a:pt x="391" y="504"/>
                </a:lnTo>
                <a:lnTo>
                  <a:pt x="391" y="504"/>
                </a:lnTo>
                <a:lnTo>
                  <a:pt x="391" y="504"/>
                </a:lnTo>
                <a:lnTo>
                  <a:pt x="392" y="504"/>
                </a:lnTo>
                <a:lnTo>
                  <a:pt x="392" y="504"/>
                </a:lnTo>
                <a:lnTo>
                  <a:pt x="392" y="504"/>
                </a:lnTo>
                <a:lnTo>
                  <a:pt x="393" y="505"/>
                </a:lnTo>
                <a:lnTo>
                  <a:pt x="393" y="505"/>
                </a:lnTo>
                <a:lnTo>
                  <a:pt x="393" y="505"/>
                </a:lnTo>
                <a:lnTo>
                  <a:pt x="394" y="505"/>
                </a:lnTo>
                <a:lnTo>
                  <a:pt x="394" y="505"/>
                </a:lnTo>
                <a:lnTo>
                  <a:pt x="394" y="505"/>
                </a:lnTo>
                <a:lnTo>
                  <a:pt x="395" y="505"/>
                </a:lnTo>
                <a:lnTo>
                  <a:pt x="395" y="506"/>
                </a:lnTo>
                <a:lnTo>
                  <a:pt x="395" y="506"/>
                </a:lnTo>
                <a:lnTo>
                  <a:pt x="396" y="506"/>
                </a:lnTo>
                <a:lnTo>
                  <a:pt x="396" y="506"/>
                </a:lnTo>
                <a:lnTo>
                  <a:pt x="398" y="506"/>
                </a:lnTo>
                <a:lnTo>
                  <a:pt x="398" y="506"/>
                </a:lnTo>
                <a:lnTo>
                  <a:pt x="398" y="506"/>
                </a:lnTo>
                <a:lnTo>
                  <a:pt x="399" y="507"/>
                </a:lnTo>
                <a:lnTo>
                  <a:pt x="399" y="507"/>
                </a:lnTo>
                <a:lnTo>
                  <a:pt x="399" y="507"/>
                </a:lnTo>
                <a:lnTo>
                  <a:pt x="399" y="507"/>
                </a:lnTo>
                <a:lnTo>
                  <a:pt x="400" y="507"/>
                </a:lnTo>
                <a:lnTo>
                  <a:pt x="400" y="507"/>
                </a:lnTo>
                <a:lnTo>
                  <a:pt x="401" y="507"/>
                </a:lnTo>
                <a:lnTo>
                  <a:pt x="401" y="507"/>
                </a:lnTo>
                <a:lnTo>
                  <a:pt x="401" y="507"/>
                </a:lnTo>
                <a:lnTo>
                  <a:pt x="402" y="507"/>
                </a:lnTo>
                <a:lnTo>
                  <a:pt x="402" y="507"/>
                </a:lnTo>
                <a:lnTo>
                  <a:pt x="403" y="507"/>
                </a:lnTo>
                <a:lnTo>
                  <a:pt x="403" y="507"/>
                </a:lnTo>
                <a:lnTo>
                  <a:pt x="403" y="507"/>
                </a:lnTo>
                <a:lnTo>
                  <a:pt x="404" y="507"/>
                </a:lnTo>
                <a:lnTo>
                  <a:pt x="404" y="507"/>
                </a:lnTo>
                <a:lnTo>
                  <a:pt x="405" y="507"/>
                </a:lnTo>
                <a:lnTo>
                  <a:pt x="405" y="507"/>
                </a:lnTo>
                <a:lnTo>
                  <a:pt x="405" y="507"/>
                </a:lnTo>
                <a:lnTo>
                  <a:pt x="406" y="507"/>
                </a:lnTo>
                <a:lnTo>
                  <a:pt x="406" y="507"/>
                </a:lnTo>
                <a:lnTo>
                  <a:pt x="407" y="507"/>
                </a:lnTo>
                <a:cubicBezTo>
                  <a:pt x="426" y="507"/>
                  <a:pt x="442" y="491"/>
                  <a:pt x="442" y="472"/>
                </a:cubicBezTo>
                <a:lnTo>
                  <a:pt x="442" y="471"/>
                </a:lnTo>
                <a:lnTo>
                  <a:pt x="442" y="471"/>
                </a:lnTo>
                <a:lnTo>
                  <a:pt x="442" y="471"/>
                </a:lnTo>
                <a:lnTo>
                  <a:pt x="442" y="470"/>
                </a:lnTo>
                <a:lnTo>
                  <a:pt x="442" y="469"/>
                </a:lnTo>
                <a:lnTo>
                  <a:pt x="442" y="469"/>
                </a:lnTo>
                <a:lnTo>
                  <a:pt x="442" y="468"/>
                </a:lnTo>
                <a:lnTo>
                  <a:pt x="442" y="468"/>
                </a:lnTo>
                <a:lnTo>
                  <a:pt x="442" y="467"/>
                </a:lnTo>
                <a:lnTo>
                  <a:pt x="442" y="467"/>
                </a:lnTo>
                <a:lnTo>
                  <a:pt x="442" y="467"/>
                </a:lnTo>
                <a:lnTo>
                  <a:pt x="442" y="466"/>
                </a:lnTo>
                <a:lnTo>
                  <a:pt x="442" y="466"/>
                </a:lnTo>
                <a:lnTo>
                  <a:pt x="442" y="466"/>
                </a:lnTo>
                <a:lnTo>
                  <a:pt x="442" y="465"/>
                </a:lnTo>
                <a:lnTo>
                  <a:pt x="442" y="465"/>
                </a:lnTo>
                <a:lnTo>
                  <a:pt x="442" y="465"/>
                </a:lnTo>
                <a:lnTo>
                  <a:pt x="442" y="465"/>
                </a:lnTo>
                <a:lnTo>
                  <a:pt x="441" y="464"/>
                </a:lnTo>
                <a:lnTo>
                  <a:pt x="441" y="464"/>
                </a:lnTo>
                <a:lnTo>
                  <a:pt x="441" y="463"/>
                </a:lnTo>
                <a:lnTo>
                  <a:pt x="441" y="463"/>
                </a:lnTo>
                <a:lnTo>
                  <a:pt x="441" y="463"/>
                </a:lnTo>
                <a:lnTo>
                  <a:pt x="441" y="462"/>
                </a:lnTo>
                <a:lnTo>
                  <a:pt x="441" y="462"/>
                </a:lnTo>
                <a:lnTo>
                  <a:pt x="441" y="462"/>
                </a:lnTo>
                <a:lnTo>
                  <a:pt x="441" y="461"/>
                </a:lnTo>
                <a:lnTo>
                  <a:pt x="441" y="461"/>
                </a:lnTo>
                <a:lnTo>
                  <a:pt x="441" y="461"/>
                </a:lnTo>
                <a:lnTo>
                  <a:pt x="440" y="460"/>
                </a:lnTo>
                <a:lnTo>
                  <a:pt x="440" y="460"/>
                </a:lnTo>
                <a:lnTo>
                  <a:pt x="440" y="459"/>
                </a:lnTo>
                <a:lnTo>
                  <a:pt x="440" y="459"/>
                </a:lnTo>
                <a:lnTo>
                  <a:pt x="440" y="459"/>
                </a:lnTo>
                <a:lnTo>
                  <a:pt x="440" y="459"/>
                </a:lnTo>
                <a:lnTo>
                  <a:pt x="440" y="458"/>
                </a:lnTo>
                <a:lnTo>
                  <a:pt x="440" y="458"/>
                </a:lnTo>
                <a:lnTo>
                  <a:pt x="440" y="458"/>
                </a:lnTo>
                <a:lnTo>
                  <a:pt x="439" y="457"/>
                </a:lnTo>
                <a:lnTo>
                  <a:pt x="439" y="457"/>
                </a:lnTo>
                <a:lnTo>
                  <a:pt x="439" y="456"/>
                </a:lnTo>
                <a:lnTo>
                  <a:pt x="439" y="456"/>
                </a:lnTo>
                <a:lnTo>
                  <a:pt x="439" y="456"/>
                </a:lnTo>
                <a:lnTo>
                  <a:pt x="439" y="456"/>
                </a:lnTo>
                <a:lnTo>
                  <a:pt x="438" y="455"/>
                </a:lnTo>
                <a:lnTo>
                  <a:pt x="438" y="455"/>
                </a:lnTo>
                <a:lnTo>
                  <a:pt x="438" y="455"/>
                </a:lnTo>
                <a:lnTo>
                  <a:pt x="438" y="455"/>
                </a:lnTo>
                <a:lnTo>
                  <a:pt x="438" y="454"/>
                </a:lnTo>
                <a:lnTo>
                  <a:pt x="438" y="454"/>
                </a:lnTo>
                <a:lnTo>
                  <a:pt x="437" y="454"/>
                </a:lnTo>
                <a:lnTo>
                  <a:pt x="437" y="453"/>
                </a:lnTo>
                <a:lnTo>
                  <a:pt x="437" y="453"/>
                </a:lnTo>
                <a:lnTo>
                  <a:pt x="437" y="453"/>
                </a:lnTo>
                <a:lnTo>
                  <a:pt x="437" y="452"/>
                </a:lnTo>
                <a:lnTo>
                  <a:pt x="437" y="452"/>
                </a:lnTo>
                <a:lnTo>
                  <a:pt x="436" y="452"/>
                </a:lnTo>
                <a:lnTo>
                  <a:pt x="436" y="452"/>
                </a:lnTo>
                <a:lnTo>
                  <a:pt x="436" y="451"/>
                </a:lnTo>
                <a:lnTo>
                  <a:pt x="436" y="451"/>
                </a:lnTo>
                <a:lnTo>
                  <a:pt x="436" y="451"/>
                </a:lnTo>
                <a:lnTo>
                  <a:pt x="435" y="450"/>
                </a:lnTo>
                <a:lnTo>
                  <a:pt x="435" y="450"/>
                </a:lnTo>
                <a:lnTo>
                  <a:pt x="435" y="450"/>
                </a:lnTo>
                <a:lnTo>
                  <a:pt x="435" y="450"/>
                </a:lnTo>
                <a:lnTo>
                  <a:pt x="434" y="449"/>
                </a:lnTo>
                <a:lnTo>
                  <a:pt x="434" y="449"/>
                </a:lnTo>
                <a:lnTo>
                  <a:pt x="434" y="449"/>
                </a:lnTo>
                <a:lnTo>
                  <a:pt x="434" y="449"/>
                </a:lnTo>
                <a:lnTo>
                  <a:pt x="434" y="448"/>
                </a:lnTo>
                <a:lnTo>
                  <a:pt x="433" y="448"/>
                </a:lnTo>
                <a:lnTo>
                  <a:pt x="433" y="448"/>
                </a:lnTo>
                <a:lnTo>
                  <a:pt x="433" y="448"/>
                </a:lnTo>
                <a:lnTo>
                  <a:pt x="433" y="447"/>
                </a:lnTo>
                <a:lnTo>
                  <a:pt x="432" y="447"/>
                </a:lnTo>
                <a:lnTo>
                  <a:pt x="432" y="447"/>
                </a:lnTo>
                <a:lnTo>
                  <a:pt x="432" y="446"/>
                </a:lnTo>
                <a:lnTo>
                  <a:pt x="432" y="446"/>
                </a:lnTo>
                <a:lnTo>
                  <a:pt x="431" y="446"/>
                </a:lnTo>
                <a:lnTo>
                  <a:pt x="431" y="446"/>
                </a:lnTo>
                <a:lnTo>
                  <a:pt x="431" y="446"/>
                </a:lnTo>
                <a:lnTo>
                  <a:pt x="431" y="445"/>
                </a:lnTo>
                <a:lnTo>
                  <a:pt x="431" y="445"/>
                </a:lnTo>
                <a:lnTo>
                  <a:pt x="430" y="445"/>
                </a:lnTo>
                <a:lnTo>
                  <a:pt x="430" y="445"/>
                </a:lnTo>
                <a:lnTo>
                  <a:pt x="430" y="444"/>
                </a:lnTo>
                <a:lnTo>
                  <a:pt x="429" y="444"/>
                </a:lnTo>
                <a:lnTo>
                  <a:pt x="429" y="444"/>
                </a:lnTo>
                <a:lnTo>
                  <a:pt x="429" y="444"/>
                </a:lnTo>
                <a:lnTo>
                  <a:pt x="429" y="444"/>
                </a:lnTo>
                <a:lnTo>
                  <a:pt x="428" y="443"/>
                </a:lnTo>
                <a:lnTo>
                  <a:pt x="428" y="443"/>
                </a:lnTo>
                <a:lnTo>
                  <a:pt x="428" y="443"/>
                </a:lnTo>
                <a:lnTo>
                  <a:pt x="427" y="443"/>
                </a:lnTo>
                <a:lnTo>
                  <a:pt x="427" y="443"/>
                </a:lnTo>
                <a:lnTo>
                  <a:pt x="427" y="442"/>
                </a:lnTo>
                <a:lnTo>
                  <a:pt x="427" y="442"/>
                </a:lnTo>
                <a:lnTo>
                  <a:pt x="426" y="442"/>
                </a:lnTo>
                <a:lnTo>
                  <a:pt x="426" y="442"/>
                </a:lnTo>
                <a:lnTo>
                  <a:pt x="426" y="441"/>
                </a:lnTo>
                <a:lnTo>
                  <a:pt x="425" y="441"/>
                </a:lnTo>
                <a:lnTo>
                  <a:pt x="425" y="441"/>
                </a:lnTo>
                <a:lnTo>
                  <a:pt x="425" y="441"/>
                </a:lnTo>
                <a:cubicBezTo>
                  <a:pt x="419" y="438"/>
                  <a:pt x="413" y="436"/>
                  <a:pt x="407" y="436"/>
                </a:cubicBezTo>
                <a:cubicBezTo>
                  <a:pt x="387" y="436"/>
                  <a:pt x="371" y="452"/>
                  <a:pt x="371" y="472"/>
                </a:cubicBezTo>
                <a:cubicBezTo>
                  <a:pt x="371" y="477"/>
                  <a:pt x="372" y="481"/>
                  <a:pt x="374" y="485"/>
                </a:cubicBezTo>
                <a:close/>
                <a:moveTo>
                  <a:pt x="316" y="513"/>
                </a:moveTo>
                <a:lnTo>
                  <a:pt x="316" y="513"/>
                </a:lnTo>
                <a:lnTo>
                  <a:pt x="316" y="513"/>
                </a:lnTo>
                <a:lnTo>
                  <a:pt x="316" y="514"/>
                </a:lnTo>
                <a:lnTo>
                  <a:pt x="316" y="514"/>
                </a:lnTo>
                <a:lnTo>
                  <a:pt x="316" y="514"/>
                </a:lnTo>
                <a:lnTo>
                  <a:pt x="316" y="514"/>
                </a:lnTo>
                <a:lnTo>
                  <a:pt x="316" y="514"/>
                </a:lnTo>
                <a:lnTo>
                  <a:pt x="316" y="514"/>
                </a:lnTo>
                <a:lnTo>
                  <a:pt x="316" y="514"/>
                </a:lnTo>
                <a:lnTo>
                  <a:pt x="315" y="514"/>
                </a:lnTo>
                <a:lnTo>
                  <a:pt x="315" y="514"/>
                </a:lnTo>
                <a:lnTo>
                  <a:pt x="315" y="514"/>
                </a:lnTo>
                <a:lnTo>
                  <a:pt x="315" y="515"/>
                </a:lnTo>
                <a:lnTo>
                  <a:pt x="315" y="515"/>
                </a:lnTo>
                <a:lnTo>
                  <a:pt x="315" y="515"/>
                </a:lnTo>
                <a:lnTo>
                  <a:pt x="315" y="515"/>
                </a:lnTo>
                <a:lnTo>
                  <a:pt x="315" y="515"/>
                </a:lnTo>
                <a:lnTo>
                  <a:pt x="315" y="515"/>
                </a:lnTo>
                <a:lnTo>
                  <a:pt x="315" y="515"/>
                </a:lnTo>
                <a:lnTo>
                  <a:pt x="315" y="515"/>
                </a:lnTo>
                <a:lnTo>
                  <a:pt x="315" y="515"/>
                </a:lnTo>
                <a:lnTo>
                  <a:pt x="314" y="515"/>
                </a:lnTo>
                <a:lnTo>
                  <a:pt x="314" y="516"/>
                </a:lnTo>
                <a:lnTo>
                  <a:pt x="314" y="516"/>
                </a:lnTo>
                <a:lnTo>
                  <a:pt x="314" y="516"/>
                </a:lnTo>
                <a:lnTo>
                  <a:pt x="314" y="516"/>
                </a:lnTo>
                <a:lnTo>
                  <a:pt x="314" y="516"/>
                </a:lnTo>
                <a:lnTo>
                  <a:pt x="314" y="516"/>
                </a:lnTo>
                <a:lnTo>
                  <a:pt x="314" y="516"/>
                </a:lnTo>
                <a:lnTo>
                  <a:pt x="314" y="516"/>
                </a:lnTo>
                <a:lnTo>
                  <a:pt x="314" y="516"/>
                </a:lnTo>
                <a:lnTo>
                  <a:pt x="314" y="516"/>
                </a:lnTo>
                <a:lnTo>
                  <a:pt x="314" y="517"/>
                </a:lnTo>
                <a:lnTo>
                  <a:pt x="313" y="517"/>
                </a:lnTo>
                <a:lnTo>
                  <a:pt x="313" y="517"/>
                </a:lnTo>
                <a:lnTo>
                  <a:pt x="313" y="517"/>
                </a:lnTo>
                <a:lnTo>
                  <a:pt x="313" y="517"/>
                </a:lnTo>
                <a:lnTo>
                  <a:pt x="313" y="517"/>
                </a:lnTo>
                <a:lnTo>
                  <a:pt x="313" y="517"/>
                </a:lnTo>
                <a:lnTo>
                  <a:pt x="313" y="517"/>
                </a:lnTo>
                <a:lnTo>
                  <a:pt x="313" y="517"/>
                </a:lnTo>
                <a:lnTo>
                  <a:pt x="313" y="518"/>
                </a:lnTo>
                <a:lnTo>
                  <a:pt x="313" y="518"/>
                </a:lnTo>
                <a:lnTo>
                  <a:pt x="313" y="518"/>
                </a:lnTo>
                <a:lnTo>
                  <a:pt x="313" y="518"/>
                </a:lnTo>
                <a:lnTo>
                  <a:pt x="313" y="518"/>
                </a:lnTo>
                <a:lnTo>
                  <a:pt x="312" y="518"/>
                </a:lnTo>
                <a:lnTo>
                  <a:pt x="312" y="518"/>
                </a:lnTo>
                <a:lnTo>
                  <a:pt x="312" y="518"/>
                </a:lnTo>
                <a:lnTo>
                  <a:pt x="312" y="518"/>
                </a:lnTo>
                <a:lnTo>
                  <a:pt x="312" y="518"/>
                </a:lnTo>
                <a:lnTo>
                  <a:pt x="312" y="519"/>
                </a:lnTo>
                <a:lnTo>
                  <a:pt x="312" y="519"/>
                </a:lnTo>
                <a:lnTo>
                  <a:pt x="312" y="519"/>
                </a:lnTo>
                <a:lnTo>
                  <a:pt x="312" y="519"/>
                </a:lnTo>
                <a:lnTo>
                  <a:pt x="312" y="519"/>
                </a:lnTo>
                <a:lnTo>
                  <a:pt x="312" y="519"/>
                </a:lnTo>
                <a:lnTo>
                  <a:pt x="312" y="519"/>
                </a:lnTo>
                <a:lnTo>
                  <a:pt x="312" y="519"/>
                </a:lnTo>
                <a:lnTo>
                  <a:pt x="311" y="520"/>
                </a:lnTo>
                <a:lnTo>
                  <a:pt x="311" y="520"/>
                </a:lnTo>
                <a:lnTo>
                  <a:pt x="311" y="520"/>
                </a:lnTo>
                <a:lnTo>
                  <a:pt x="311" y="520"/>
                </a:lnTo>
                <a:lnTo>
                  <a:pt x="311" y="520"/>
                </a:lnTo>
                <a:lnTo>
                  <a:pt x="311" y="520"/>
                </a:lnTo>
                <a:lnTo>
                  <a:pt x="311" y="520"/>
                </a:lnTo>
                <a:lnTo>
                  <a:pt x="311" y="520"/>
                </a:lnTo>
                <a:lnTo>
                  <a:pt x="311" y="520"/>
                </a:lnTo>
                <a:lnTo>
                  <a:pt x="311" y="521"/>
                </a:lnTo>
                <a:lnTo>
                  <a:pt x="311" y="521"/>
                </a:lnTo>
                <a:lnTo>
                  <a:pt x="311" y="521"/>
                </a:lnTo>
                <a:lnTo>
                  <a:pt x="311" y="521"/>
                </a:lnTo>
                <a:lnTo>
                  <a:pt x="311" y="521"/>
                </a:lnTo>
                <a:lnTo>
                  <a:pt x="311" y="521"/>
                </a:lnTo>
                <a:lnTo>
                  <a:pt x="310" y="521"/>
                </a:lnTo>
                <a:cubicBezTo>
                  <a:pt x="308" y="526"/>
                  <a:pt x="306" y="532"/>
                  <a:pt x="306" y="538"/>
                </a:cubicBezTo>
                <a:cubicBezTo>
                  <a:pt x="306" y="543"/>
                  <a:pt x="307" y="547"/>
                  <a:pt x="308" y="550"/>
                </a:cubicBezTo>
                <a:lnTo>
                  <a:pt x="308" y="550"/>
                </a:lnTo>
                <a:lnTo>
                  <a:pt x="308" y="551"/>
                </a:lnTo>
                <a:lnTo>
                  <a:pt x="308" y="551"/>
                </a:lnTo>
                <a:lnTo>
                  <a:pt x="309" y="551"/>
                </a:lnTo>
                <a:lnTo>
                  <a:pt x="309" y="552"/>
                </a:lnTo>
                <a:lnTo>
                  <a:pt x="309" y="552"/>
                </a:lnTo>
                <a:lnTo>
                  <a:pt x="309" y="552"/>
                </a:lnTo>
                <a:lnTo>
                  <a:pt x="309" y="553"/>
                </a:lnTo>
                <a:lnTo>
                  <a:pt x="309" y="553"/>
                </a:lnTo>
                <a:lnTo>
                  <a:pt x="309" y="554"/>
                </a:lnTo>
                <a:lnTo>
                  <a:pt x="309" y="554"/>
                </a:lnTo>
                <a:lnTo>
                  <a:pt x="310" y="555"/>
                </a:lnTo>
                <a:lnTo>
                  <a:pt x="310" y="555"/>
                </a:lnTo>
                <a:lnTo>
                  <a:pt x="310" y="555"/>
                </a:lnTo>
                <a:lnTo>
                  <a:pt x="311" y="556"/>
                </a:lnTo>
                <a:lnTo>
                  <a:pt x="311" y="556"/>
                </a:lnTo>
                <a:lnTo>
                  <a:pt x="311" y="557"/>
                </a:lnTo>
                <a:lnTo>
                  <a:pt x="311" y="557"/>
                </a:lnTo>
                <a:lnTo>
                  <a:pt x="311" y="557"/>
                </a:lnTo>
                <a:lnTo>
                  <a:pt x="312" y="558"/>
                </a:lnTo>
                <a:lnTo>
                  <a:pt x="312" y="558"/>
                </a:lnTo>
                <a:lnTo>
                  <a:pt x="312" y="558"/>
                </a:lnTo>
                <a:lnTo>
                  <a:pt x="312" y="558"/>
                </a:lnTo>
                <a:lnTo>
                  <a:pt x="313" y="559"/>
                </a:lnTo>
                <a:lnTo>
                  <a:pt x="313" y="560"/>
                </a:lnTo>
                <a:lnTo>
                  <a:pt x="314" y="560"/>
                </a:lnTo>
                <a:lnTo>
                  <a:pt x="314" y="561"/>
                </a:lnTo>
                <a:lnTo>
                  <a:pt x="314" y="561"/>
                </a:lnTo>
                <a:lnTo>
                  <a:pt x="314" y="561"/>
                </a:lnTo>
                <a:lnTo>
                  <a:pt x="315" y="562"/>
                </a:lnTo>
                <a:lnTo>
                  <a:pt x="315" y="562"/>
                </a:lnTo>
                <a:lnTo>
                  <a:pt x="315" y="562"/>
                </a:lnTo>
                <a:lnTo>
                  <a:pt x="315" y="562"/>
                </a:lnTo>
                <a:lnTo>
                  <a:pt x="316" y="563"/>
                </a:lnTo>
                <a:lnTo>
                  <a:pt x="316" y="563"/>
                </a:lnTo>
                <a:lnTo>
                  <a:pt x="316" y="563"/>
                </a:lnTo>
                <a:lnTo>
                  <a:pt x="317" y="564"/>
                </a:lnTo>
                <a:lnTo>
                  <a:pt x="317" y="564"/>
                </a:lnTo>
                <a:lnTo>
                  <a:pt x="317" y="564"/>
                </a:lnTo>
                <a:lnTo>
                  <a:pt x="317" y="564"/>
                </a:lnTo>
                <a:lnTo>
                  <a:pt x="318" y="565"/>
                </a:lnTo>
                <a:lnTo>
                  <a:pt x="318" y="565"/>
                </a:lnTo>
                <a:lnTo>
                  <a:pt x="318" y="565"/>
                </a:lnTo>
                <a:lnTo>
                  <a:pt x="318" y="565"/>
                </a:lnTo>
                <a:lnTo>
                  <a:pt x="319" y="566"/>
                </a:lnTo>
                <a:lnTo>
                  <a:pt x="319" y="566"/>
                </a:lnTo>
                <a:lnTo>
                  <a:pt x="319" y="566"/>
                </a:lnTo>
                <a:lnTo>
                  <a:pt x="320" y="566"/>
                </a:lnTo>
                <a:lnTo>
                  <a:pt x="320" y="567"/>
                </a:lnTo>
                <a:lnTo>
                  <a:pt x="320" y="567"/>
                </a:lnTo>
                <a:lnTo>
                  <a:pt x="320" y="567"/>
                </a:lnTo>
                <a:lnTo>
                  <a:pt x="321" y="567"/>
                </a:lnTo>
                <a:lnTo>
                  <a:pt x="321" y="568"/>
                </a:lnTo>
                <a:lnTo>
                  <a:pt x="321" y="568"/>
                </a:lnTo>
                <a:lnTo>
                  <a:pt x="322" y="568"/>
                </a:lnTo>
                <a:lnTo>
                  <a:pt x="322" y="568"/>
                </a:lnTo>
                <a:lnTo>
                  <a:pt x="322" y="568"/>
                </a:lnTo>
                <a:lnTo>
                  <a:pt x="323" y="569"/>
                </a:lnTo>
                <a:lnTo>
                  <a:pt x="323" y="569"/>
                </a:lnTo>
                <a:lnTo>
                  <a:pt x="323" y="569"/>
                </a:lnTo>
                <a:lnTo>
                  <a:pt x="324" y="569"/>
                </a:lnTo>
                <a:lnTo>
                  <a:pt x="324" y="569"/>
                </a:lnTo>
                <a:lnTo>
                  <a:pt x="324" y="569"/>
                </a:lnTo>
                <a:lnTo>
                  <a:pt x="325" y="570"/>
                </a:lnTo>
                <a:lnTo>
                  <a:pt x="325" y="570"/>
                </a:lnTo>
                <a:lnTo>
                  <a:pt x="325" y="570"/>
                </a:lnTo>
                <a:lnTo>
                  <a:pt x="326" y="570"/>
                </a:lnTo>
                <a:lnTo>
                  <a:pt x="326" y="570"/>
                </a:lnTo>
                <a:lnTo>
                  <a:pt x="326" y="571"/>
                </a:lnTo>
                <a:lnTo>
                  <a:pt x="327" y="571"/>
                </a:lnTo>
                <a:lnTo>
                  <a:pt x="327" y="571"/>
                </a:lnTo>
                <a:lnTo>
                  <a:pt x="327" y="571"/>
                </a:lnTo>
                <a:lnTo>
                  <a:pt x="328" y="571"/>
                </a:lnTo>
                <a:lnTo>
                  <a:pt x="328" y="571"/>
                </a:lnTo>
                <a:lnTo>
                  <a:pt x="329" y="572"/>
                </a:lnTo>
                <a:lnTo>
                  <a:pt x="329" y="572"/>
                </a:lnTo>
                <a:lnTo>
                  <a:pt x="329" y="572"/>
                </a:lnTo>
                <a:lnTo>
                  <a:pt x="330" y="572"/>
                </a:lnTo>
                <a:lnTo>
                  <a:pt x="330" y="572"/>
                </a:lnTo>
                <a:lnTo>
                  <a:pt x="330" y="572"/>
                </a:lnTo>
                <a:lnTo>
                  <a:pt x="331" y="572"/>
                </a:lnTo>
                <a:lnTo>
                  <a:pt x="331" y="573"/>
                </a:lnTo>
                <a:lnTo>
                  <a:pt x="331" y="573"/>
                </a:lnTo>
                <a:lnTo>
                  <a:pt x="332" y="573"/>
                </a:lnTo>
                <a:lnTo>
                  <a:pt x="332" y="573"/>
                </a:lnTo>
                <a:lnTo>
                  <a:pt x="333" y="573"/>
                </a:lnTo>
                <a:lnTo>
                  <a:pt x="333" y="573"/>
                </a:lnTo>
                <a:lnTo>
                  <a:pt x="333" y="573"/>
                </a:lnTo>
                <a:lnTo>
                  <a:pt x="334" y="573"/>
                </a:lnTo>
                <a:lnTo>
                  <a:pt x="334" y="573"/>
                </a:lnTo>
                <a:lnTo>
                  <a:pt x="335" y="573"/>
                </a:lnTo>
                <a:lnTo>
                  <a:pt x="335" y="573"/>
                </a:lnTo>
                <a:lnTo>
                  <a:pt x="335" y="574"/>
                </a:lnTo>
                <a:lnTo>
                  <a:pt x="335" y="574"/>
                </a:lnTo>
                <a:lnTo>
                  <a:pt x="336" y="574"/>
                </a:lnTo>
                <a:lnTo>
                  <a:pt x="336" y="574"/>
                </a:lnTo>
                <a:lnTo>
                  <a:pt x="337" y="574"/>
                </a:lnTo>
                <a:lnTo>
                  <a:pt x="337" y="574"/>
                </a:lnTo>
                <a:lnTo>
                  <a:pt x="337" y="574"/>
                </a:lnTo>
                <a:lnTo>
                  <a:pt x="338" y="574"/>
                </a:lnTo>
                <a:lnTo>
                  <a:pt x="339" y="574"/>
                </a:lnTo>
                <a:lnTo>
                  <a:pt x="339" y="574"/>
                </a:lnTo>
                <a:lnTo>
                  <a:pt x="340" y="574"/>
                </a:lnTo>
                <a:lnTo>
                  <a:pt x="340" y="574"/>
                </a:lnTo>
                <a:lnTo>
                  <a:pt x="340" y="574"/>
                </a:lnTo>
                <a:lnTo>
                  <a:pt x="341" y="574"/>
                </a:lnTo>
                <a:lnTo>
                  <a:pt x="341" y="574"/>
                </a:lnTo>
                <a:lnTo>
                  <a:pt x="342" y="574"/>
                </a:lnTo>
                <a:cubicBezTo>
                  <a:pt x="362" y="574"/>
                  <a:pt x="378" y="558"/>
                  <a:pt x="378" y="538"/>
                </a:cubicBezTo>
                <a:lnTo>
                  <a:pt x="378" y="538"/>
                </a:lnTo>
                <a:lnTo>
                  <a:pt x="378" y="538"/>
                </a:lnTo>
                <a:lnTo>
                  <a:pt x="377" y="537"/>
                </a:lnTo>
                <a:lnTo>
                  <a:pt x="377" y="537"/>
                </a:lnTo>
                <a:lnTo>
                  <a:pt x="377" y="536"/>
                </a:lnTo>
                <a:lnTo>
                  <a:pt x="377" y="536"/>
                </a:lnTo>
                <a:lnTo>
                  <a:pt x="377" y="536"/>
                </a:lnTo>
                <a:lnTo>
                  <a:pt x="377" y="535"/>
                </a:lnTo>
                <a:lnTo>
                  <a:pt x="377" y="535"/>
                </a:lnTo>
                <a:lnTo>
                  <a:pt x="377" y="535"/>
                </a:lnTo>
                <a:lnTo>
                  <a:pt x="377" y="534"/>
                </a:lnTo>
                <a:lnTo>
                  <a:pt x="377" y="534"/>
                </a:lnTo>
                <a:lnTo>
                  <a:pt x="377" y="533"/>
                </a:lnTo>
                <a:lnTo>
                  <a:pt x="377" y="533"/>
                </a:lnTo>
                <a:lnTo>
                  <a:pt x="377" y="533"/>
                </a:lnTo>
                <a:lnTo>
                  <a:pt x="377" y="532"/>
                </a:lnTo>
                <a:lnTo>
                  <a:pt x="377" y="532"/>
                </a:lnTo>
                <a:lnTo>
                  <a:pt x="377" y="531"/>
                </a:lnTo>
                <a:lnTo>
                  <a:pt x="377" y="531"/>
                </a:lnTo>
                <a:lnTo>
                  <a:pt x="377" y="531"/>
                </a:lnTo>
                <a:lnTo>
                  <a:pt x="377" y="531"/>
                </a:lnTo>
                <a:lnTo>
                  <a:pt x="377" y="530"/>
                </a:lnTo>
                <a:lnTo>
                  <a:pt x="376" y="530"/>
                </a:lnTo>
                <a:lnTo>
                  <a:pt x="376" y="529"/>
                </a:lnTo>
                <a:lnTo>
                  <a:pt x="376" y="529"/>
                </a:lnTo>
                <a:lnTo>
                  <a:pt x="376" y="529"/>
                </a:lnTo>
                <a:lnTo>
                  <a:pt x="376" y="528"/>
                </a:lnTo>
                <a:lnTo>
                  <a:pt x="376" y="528"/>
                </a:lnTo>
                <a:lnTo>
                  <a:pt x="376" y="528"/>
                </a:lnTo>
                <a:lnTo>
                  <a:pt x="376" y="527"/>
                </a:lnTo>
                <a:lnTo>
                  <a:pt x="376" y="527"/>
                </a:lnTo>
                <a:lnTo>
                  <a:pt x="375" y="526"/>
                </a:lnTo>
                <a:lnTo>
                  <a:pt x="375" y="526"/>
                </a:lnTo>
                <a:lnTo>
                  <a:pt x="375" y="526"/>
                </a:lnTo>
                <a:lnTo>
                  <a:pt x="375" y="525"/>
                </a:lnTo>
                <a:lnTo>
                  <a:pt x="375" y="525"/>
                </a:lnTo>
                <a:lnTo>
                  <a:pt x="375" y="525"/>
                </a:lnTo>
                <a:lnTo>
                  <a:pt x="375" y="525"/>
                </a:lnTo>
                <a:lnTo>
                  <a:pt x="374" y="524"/>
                </a:lnTo>
                <a:lnTo>
                  <a:pt x="374" y="524"/>
                </a:lnTo>
                <a:lnTo>
                  <a:pt x="374" y="523"/>
                </a:lnTo>
                <a:lnTo>
                  <a:pt x="374" y="523"/>
                </a:lnTo>
                <a:lnTo>
                  <a:pt x="374" y="523"/>
                </a:lnTo>
                <a:lnTo>
                  <a:pt x="374" y="522"/>
                </a:lnTo>
                <a:lnTo>
                  <a:pt x="374" y="522"/>
                </a:lnTo>
                <a:lnTo>
                  <a:pt x="373" y="522"/>
                </a:lnTo>
                <a:lnTo>
                  <a:pt x="373" y="521"/>
                </a:lnTo>
                <a:lnTo>
                  <a:pt x="373" y="521"/>
                </a:lnTo>
                <a:lnTo>
                  <a:pt x="373" y="521"/>
                </a:lnTo>
                <a:lnTo>
                  <a:pt x="373" y="521"/>
                </a:lnTo>
                <a:lnTo>
                  <a:pt x="372" y="520"/>
                </a:lnTo>
                <a:lnTo>
                  <a:pt x="372" y="520"/>
                </a:lnTo>
                <a:lnTo>
                  <a:pt x="372" y="520"/>
                </a:lnTo>
                <a:lnTo>
                  <a:pt x="372" y="519"/>
                </a:lnTo>
                <a:lnTo>
                  <a:pt x="371" y="519"/>
                </a:lnTo>
                <a:lnTo>
                  <a:pt x="371" y="518"/>
                </a:lnTo>
                <a:lnTo>
                  <a:pt x="371" y="518"/>
                </a:lnTo>
                <a:cubicBezTo>
                  <a:pt x="371" y="518"/>
                  <a:pt x="370" y="517"/>
                  <a:pt x="370" y="517"/>
                </a:cubicBezTo>
                <a:lnTo>
                  <a:pt x="370" y="516"/>
                </a:lnTo>
                <a:lnTo>
                  <a:pt x="370" y="516"/>
                </a:lnTo>
                <a:lnTo>
                  <a:pt x="369" y="516"/>
                </a:lnTo>
                <a:lnTo>
                  <a:pt x="369" y="516"/>
                </a:lnTo>
                <a:lnTo>
                  <a:pt x="369" y="515"/>
                </a:lnTo>
                <a:lnTo>
                  <a:pt x="369" y="515"/>
                </a:lnTo>
                <a:lnTo>
                  <a:pt x="368" y="515"/>
                </a:lnTo>
                <a:lnTo>
                  <a:pt x="368" y="514"/>
                </a:lnTo>
                <a:lnTo>
                  <a:pt x="368" y="514"/>
                </a:lnTo>
                <a:lnTo>
                  <a:pt x="368" y="514"/>
                </a:lnTo>
                <a:lnTo>
                  <a:pt x="368" y="514"/>
                </a:lnTo>
                <a:lnTo>
                  <a:pt x="367" y="513"/>
                </a:lnTo>
                <a:lnTo>
                  <a:pt x="367" y="513"/>
                </a:lnTo>
                <a:lnTo>
                  <a:pt x="366" y="513"/>
                </a:lnTo>
                <a:lnTo>
                  <a:pt x="366" y="512"/>
                </a:lnTo>
                <a:lnTo>
                  <a:pt x="366" y="512"/>
                </a:lnTo>
                <a:lnTo>
                  <a:pt x="366" y="512"/>
                </a:lnTo>
                <a:lnTo>
                  <a:pt x="365" y="512"/>
                </a:lnTo>
                <a:lnTo>
                  <a:pt x="365" y="511"/>
                </a:lnTo>
                <a:lnTo>
                  <a:pt x="364" y="511"/>
                </a:lnTo>
                <a:lnTo>
                  <a:pt x="364" y="511"/>
                </a:lnTo>
                <a:lnTo>
                  <a:pt x="364" y="510"/>
                </a:lnTo>
                <a:lnTo>
                  <a:pt x="363" y="510"/>
                </a:lnTo>
                <a:lnTo>
                  <a:pt x="362" y="509"/>
                </a:lnTo>
                <a:lnTo>
                  <a:pt x="362" y="509"/>
                </a:lnTo>
                <a:lnTo>
                  <a:pt x="362" y="509"/>
                </a:lnTo>
                <a:lnTo>
                  <a:pt x="362" y="509"/>
                </a:lnTo>
                <a:lnTo>
                  <a:pt x="361" y="509"/>
                </a:lnTo>
                <a:lnTo>
                  <a:pt x="361" y="508"/>
                </a:lnTo>
                <a:lnTo>
                  <a:pt x="361" y="508"/>
                </a:lnTo>
                <a:lnTo>
                  <a:pt x="360" y="508"/>
                </a:lnTo>
                <a:lnTo>
                  <a:pt x="360" y="508"/>
                </a:lnTo>
                <a:lnTo>
                  <a:pt x="360" y="508"/>
                </a:lnTo>
                <a:lnTo>
                  <a:pt x="359" y="507"/>
                </a:lnTo>
                <a:lnTo>
                  <a:pt x="359" y="507"/>
                </a:lnTo>
                <a:lnTo>
                  <a:pt x="359" y="507"/>
                </a:lnTo>
                <a:lnTo>
                  <a:pt x="358" y="507"/>
                </a:lnTo>
                <a:lnTo>
                  <a:pt x="358" y="507"/>
                </a:lnTo>
                <a:lnTo>
                  <a:pt x="358" y="506"/>
                </a:lnTo>
                <a:lnTo>
                  <a:pt x="357" y="506"/>
                </a:lnTo>
                <a:lnTo>
                  <a:pt x="357" y="506"/>
                </a:lnTo>
                <a:cubicBezTo>
                  <a:pt x="352" y="504"/>
                  <a:pt x="347" y="503"/>
                  <a:pt x="342" y="503"/>
                </a:cubicBezTo>
                <a:cubicBezTo>
                  <a:pt x="332" y="503"/>
                  <a:pt x="323" y="507"/>
                  <a:pt x="316" y="513"/>
                </a:cubicBezTo>
                <a:close/>
                <a:moveTo>
                  <a:pt x="1073" y="1280"/>
                </a:moveTo>
                <a:lnTo>
                  <a:pt x="1073" y="1280"/>
                </a:lnTo>
                <a:lnTo>
                  <a:pt x="1073" y="1280"/>
                </a:lnTo>
                <a:lnTo>
                  <a:pt x="1073" y="1280"/>
                </a:lnTo>
                <a:lnTo>
                  <a:pt x="1073" y="1280"/>
                </a:lnTo>
                <a:lnTo>
                  <a:pt x="1074" y="1280"/>
                </a:lnTo>
                <a:lnTo>
                  <a:pt x="1074" y="1279"/>
                </a:lnTo>
                <a:lnTo>
                  <a:pt x="1074" y="1279"/>
                </a:lnTo>
                <a:lnTo>
                  <a:pt x="1075" y="1279"/>
                </a:lnTo>
                <a:lnTo>
                  <a:pt x="1075" y="1279"/>
                </a:lnTo>
                <a:lnTo>
                  <a:pt x="1075" y="1279"/>
                </a:lnTo>
                <a:lnTo>
                  <a:pt x="1076" y="1278"/>
                </a:lnTo>
                <a:lnTo>
                  <a:pt x="1076" y="1278"/>
                </a:lnTo>
                <a:lnTo>
                  <a:pt x="1076" y="1278"/>
                </a:lnTo>
                <a:lnTo>
                  <a:pt x="1076" y="1278"/>
                </a:lnTo>
                <a:lnTo>
                  <a:pt x="1076" y="1278"/>
                </a:lnTo>
                <a:lnTo>
                  <a:pt x="1077" y="1278"/>
                </a:lnTo>
                <a:lnTo>
                  <a:pt x="1077" y="1277"/>
                </a:lnTo>
                <a:lnTo>
                  <a:pt x="1077" y="1277"/>
                </a:lnTo>
                <a:lnTo>
                  <a:pt x="1078" y="1277"/>
                </a:lnTo>
                <a:lnTo>
                  <a:pt x="1078" y="1277"/>
                </a:lnTo>
                <a:lnTo>
                  <a:pt x="1078" y="1277"/>
                </a:lnTo>
                <a:lnTo>
                  <a:pt x="1078" y="1276"/>
                </a:lnTo>
                <a:lnTo>
                  <a:pt x="1078" y="1276"/>
                </a:lnTo>
                <a:lnTo>
                  <a:pt x="1079" y="1276"/>
                </a:lnTo>
                <a:lnTo>
                  <a:pt x="1079" y="1276"/>
                </a:lnTo>
                <a:lnTo>
                  <a:pt x="1079" y="1275"/>
                </a:lnTo>
                <a:lnTo>
                  <a:pt x="1080" y="1275"/>
                </a:lnTo>
                <a:lnTo>
                  <a:pt x="1080" y="1275"/>
                </a:lnTo>
                <a:lnTo>
                  <a:pt x="1080" y="1275"/>
                </a:lnTo>
                <a:lnTo>
                  <a:pt x="1080" y="1275"/>
                </a:lnTo>
                <a:lnTo>
                  <a:pt x="1080" y="1275"/>
                </a:lnTo>
                <a:lnTo>
                  <a:pt x="1081" y="1274"/>
                </a:lnTo>
                <a:lnTo>
                  <a:pt x="1081" y="1274"/>
                </a:lnTo>
                <a:lnTo>
                  <a:pt x="1081" y="1274"/>
                </a:lnTo>
                <a:lnTo>
                  <a:pt x="1081" y="1273"/>
                </a:lnTo>
                <a:lnTo>
                  <a:pt x="1082" y="1273"/>
                </a:lnTo>
                <a:lnTo>
                  <a:pt x="1082" y="1273"/>
                </a:lnTo>
                <a:lnTo>
                  <a:pt x="1082" y="1273"/>
                </a:lnTo>
                <a:lnTo>
                  <a:pt x="1082" y="1272"/>
                </a:lnTo>
                <a:lnTo>
                  <a:pt x="1083" y="1272"/>
                </a:lnTo>
                <a:lnTo>
                  <a:pt x="1083" y="1272"/>
                </a:lnTo>
                <a:lnTo>
                  <a:pt x="1083" y="1272"/>
                </a:lnTo>
                <a:lnTo>
                  <a:pt x="1083" y="1272"/>
                </a:lnTo>
                <a:lnTo>
                  <a:pt x="1083" y="1271"/>
                </a:lnTo>
                <a:lnTo>
                  <a:pt x="1084" y="1271"/>
                </a:lnTo>
                <a:lnTo>
                  <a:pt x="1084" y="1271"/>
                </a:lnTo>
                <a:lnTo>
                  <a:pt x="1084" y="1271"/>
                </a:lnTo>
                <a:cubicBezTo>
                  <a:pt x="1084" y="1270"/>
                  <a:pt x="1085" y="1270"/>
                  <a:pt x="1085" y="1269"/>
                </a:cubicBezTo>
                <a:lnTo>
                  <a:pt x="1085" y="1269"/>
                </a:lnTo>
                <a:lnTo>
                  <a:pt x="1085" y="1269"/>
                </a:lnTo>
                <a:lnTo>
                  <a:pt x="1085" y="1269"/>
                </a:lnTo>
                <a:lnTo>
                  <a:pt x="1086" y="1268"/>
                </a:lnTo>
                <a:lnTo>
                  <a:pt x="1086" y="1268"/>
                </a:lnTo>
                <a:lnTo>
                  <a:pt x="1086" y="1268"/>
                </a:lnTo>
                <a:lnTo>
                  <a:pt x="1086" y="1268"/>
                </a:lnTo>
                <a:lnTo>
                  <a:pt x="1086" y="1267"/>
                </a:lnTo>
                <a:lnTo>
                  <a:pt x="1087" y="1267"/>
                </a:lnTo>
                <a:lnTo>
                  <a:pt x="1087" y="1266"/>
                </a:lnTo>
                <a:lnTo>
                  <a:pt x="1087" y="1266"/>
                </a:lnTo>
                <a:lnTo>
                  <a:pt x="1087" y="1266"/>
                </a:lnTo>
                <a:lnTo>
                  <a:pt x="1087" y="1265"/>
                </a:lnTo>
                <a:lnTo>
                  <a:pt x="1087" y="1265"/>
                </a:lnTo>
                <a:lnTo>
                  <a:pt x="1087" y="1265"/>
                </a:lnTo>
                <a:lnTo>
                  <a:pt x="1088" y="1265"/>
                </a:lnTo>
                <a:lnTo>
                  <a:pt x="1088" y="1264"/>
                </a:lnTo>
                <a:lnTo>
                  <a:pt x="1088" y="1264"/>
                </a:lnTo>
                <a:lnTo>
                  <a:pt x="1088" y="1264"/>
                </a:lnTo>
                <a:lnTo>
                  <a:pt x="1088" y="1263"/>
                </a:lnTo>
                <a:lnTo>
                  <a:pt x="1088" y="1263"/>
                </a:lnTo>
                <a:lnTo>
                  <a:pt x="1089" y="1263"/>
                </a:lnTo>
                <a:lnTo>
                  <a:pt x="1089" y="1263"/>
                </a:lnTo>
                <a:lnTo>
                  <a:pt x="1089" y="1262"/>
                </a:lnTo>
                <a:lnTo>
                  <a:pt x="1089" y="1262"/>
                </a:lnTo>
                <a:lnTo>
                  <a:pt x="1089" y="1262"/>
                </a:lnTo>
                <a:lnTo>
                  <a:pt x="1089" y="1262"/>
                </a:lnTo>
                <a:lnTo>
                  <a:pt x="1089" y="1261"/>
                </a:lnTo>
                <a:lnTo>
                  <a:pt x="1089" y="1261"/>
                </a:lnTo>
                <a:lnTo>
                  <a:pt x="1089" y="1261"/>
                </a:lnTo>
                <a:lnTo>
                  <a:pt x="1089" y="1260"/>
                </a:lnTo>
                <a:cubicBezTo>
                  <a:pt x="1091" y="1257"/>
                  <a:pt x="1091" y="1253"/>
                  <a:pt x="1091" y="1249"/>
                </a:cubicBezTo>
                <a:cubicBezTo>
                  <a:pt x="1091" y="1246"/>
                  <a:pt x="1091" y="1244"/>
                  <a:pt x="1091" y="1242"/>
                </a:cubicBezTo>
                <a:lnTo>
                  <a:pt x="1090" y="1241"/>
                </a:lnTo>
                <a:lnTo>
                  <a:pt x="1090" y="1240"/>
                </a:lnTo>
                <a:lnTo>
                  <a:pt x="1090" y="1240"/>
                </a:lnTo>
                <a:lnTo>
                  <a:pt x="1090" y="1239"/>
                </a:lnTo>
                <a:lnTo>
                  <a:pt x="1090" y="1239"/>
                </a:lnTo>
                <a:lnTo>
                  <a:pt x="1090" y="1239"/>
                </a:lnTo>
                <a:lnTo>
                  <a:pt x="1090" y="1238"/>
                </a:lnTo>
                <a:lnTo>
                  <a:pt x="1090" y="1238"/>
                </a:lnTo>
                <a:lnTo>
                  <a:pt x="1090" y="1237"/>
                </a:lnTo>
                <a:lnTo>
                  <a:pt x="1089" y="1237"/>
                </a:lnTo>
                <a:lnTo>
                  <a:pt x="1089" y="1237"/>
                </a:lnTo>
                <a:lnTo>
                  <a:pt x="1089" y="1236"/>
                </a:lnTo>
                <a:lnTo>
                  <a:pt x="1089" y="1236"/>
                </a:lnTo>
                <a:lnTo>
                  <a:pt x="1089" y="1236"/>
                </a:lnTo>
                <a:lnTo>
                  <a:pt x="1089" y="1235"/>
                </a:lnTo>
                <a:lnTo>
                  <a:pt x="1089" y="1235"/>
                </a:lnTo>
                <a:lnTo>
                  <a:pt x="1088" y="1234"/>
                </a:lnTo>
                <a:lnTo>
                  <a:pt x="1088" y="1234"/>
                </a:lnTo>
                <a:lnTo>
                  <a:pt x="1088" y="1234"/>
                </a:lnTo>
                <a:lnTo>
                  <a:pt x="1088" y="1233"/>
                </a:lnTo>
                <a:lnTo>
                  <a:pt x="1088" y="1233"/>
                </a:lnTo>
                <a:lnTo>
                  <a:pt x="1087" y="1233"/>
                </a:lnTo>
                <a:lnTo>
                  <a:pt x="1087" y="1232"/>
                </a:lnTo>
                <a:lnTo>
                  <a:pt x="1087" y="1232"/>
                </a:lnTo>
                <a:lnTo>
                  <a:pt x="1087" y="1232"/>
                </a:lnTo>
                <a:lnTo>
                  <a:pt x="1087" y="1231"/>
                </a:lnTo>
                <a:lnTo>
                  <a:pt x="1087" y="1231"/>
                </a:lnTo>
                <a:lnTo>
                  <a:pt x="1086" y="1230"/>
                </a:lnTo>
                <a:lnTo>
                  <a:pt x="1086" y="1230"/>
                </a:lnTo>
                <a:lnTo>
                  <a:pt x="1086" y="1230"/>
                </a:lnTo>
                <a:lnTo>
                  <a:pt x="1086" y="1230"/>
                </a:lnTo>
                <a:lnTo>
                  <a:pt x="1085" y="1229"/>
                </a:lnTo>
                <a:lnTo>
                  <a:pt x="1085" y="1229"/>
                </a:lnTo>
                <a:lnTo>
                  <a:pt x="1085" y="1228"/>
                </a:lnTo>
                <a:lnTo>
                  <a:pt x="1085" y="1228"/>
                </a:lnTo>
                <a:lnTo>
                  <a:pt x="1085" y="1228"/>
                </a:lnTo>
                <a:lnTo>
                  <a:pt x="1084" y="1227"/>
                </a:lnTo>
                <a:lnTo>
                  <a:pt x="1084" y="1227"/>
                </a:lnTo>
                <a:lnTo>
                  <a:pt x="1084" y="1227"/>
                </a:lnTo>
                <a:lnTo>
                  <a:pt x="1083" y="1226"/>
                </a:lnTo>
                <a:lnTo>
                  <a:pt x="1083" y="1226"/>
                </a:lnTo>
                <a:lnTo>
                  <a:pt x="1083" y="1225"/>
                </a:lnTo>
                <a:lnTo>
                  <a:pt x="1082" y="1225"/>
                </a:lnTo>
                <a:lnTo>
                  <a:pt x="1082" y="1225"/>
                </a:lnTo>
                <a:lnTo>
                  <a:pt x="1082" y="1224"/>
                </a:lnTo>
                <a:lnTo>
                  <a:pt x="1081" y="1224"/>
                </a:lnTo>
                <a:lnTo>
                  <a:pt x="1081" y="1224"/>
                </a:lnTo>
                <a:lnTo>
                  <a:pt x="1081" y="1224"/>
                </a:lnTo>
                <a:lnTo>
                  <a:pt x="1081" y="1223"/>
                </a:lnTo>
                <a:lnTo>
                  <a:pt x="1080" y="1223"/>
                </a:lnTo>
                <a:lnTo>
                  <a:pt x="1080" y="1223"/>
                </a:lnTo>
                <a:lnTo>
                  <a:pt x="1080" y="1222"/>
                </a:lnTo>
                <a:lnTo>
                  <a:pt x="1079" y="1222"/>
                </a:lnTo>
                <a:lnTo>
                  <a:pt x="1079" y="1222"/>
                </a:lnTo>
                <a:lnTo>
                  <a:pt x="1079" y="1222"/>
                </a:lnTo>
                <a:lnTo>
                  <a:pt x="1078" y="1221"/>
                </a:lnTo>
                <a:lnTo>
                  <a:pt x="1078" y="1221"/>
                </a:lnTo>
                <a:lnTo>
                  <a:pt x="1078" y="1221"/>
                </a:lnTo>
                <a:lnTo>
                  <a:pt x="1078" y="1221"/>
                </a:lnTo>
                <a:lnTo>
                  <a:pt x="1077" y="1220"/>
                </a:lnTo>
                <a:lnTo>
                  <a:pt x="1077" y="1220"/>
                </a:lnTo>
                <a:lnTo>
                  <a:pt x="1077" y="1220"/>
                </a:lnTo>
                <a:lnTo>
                  <a:pt x="1076" y="1220"/>
                </a:lnTo>
                <a:lnTo>
                  <a:pt x="1076" y="1219"/>
                </a:lnTo>
                <a:lnTo>
                  <a:pt x="1076" y="1219"/>
                </a:lnTo>
                <a:lnTo>
                  <a:pt x="1075" y="1219"/>
                </a:lnTo>
                <a:lnTo>
                  <a:pt x="1075" y="1219"/>
                </a:lnTo>
                <a:lnTo>
                  <a:pt x="1075" y="1219"/>
                </a:lnTo>
                <a:lnTo>
                  <a:pt x="1074" y="1218"/>
                </a:lnTo>
                <a:lnTo>
                  <a:pt x="1074" y="1218"/>
                </a:lnTo>
                <a:lnTo>
                  <a:pt x="1073" y="1218"/>
                </a:lnTo>
                <a:lnTo>
                  <a:pt x="1073" y="1218"/>
                </a:lnTo>
                <a:lnTo>
                  <a:pt x="1073" y="1217"/>
                </a:lnTo>
                <a:lnTo>
                  <a:pt x="1073" y="1217"/>
                </a:lnTo>
                <a:lnTo>
                  <a:pt x="1072" y="1217"/>
                </a:lnTo>
                <a:lnTo>
                  <a:pt x="1072" y="1217"/>
                </a:lnTo>
                <a:lnTo>
                  <a:pt x="1071" y="1217"/>
                </a:lnTo>
                <a:lnTo>
                  <a:pt x="1071" y="1217"/>
                </a:lnTo>
                <a:lnTo>
                  <a:pt x="1071" y="1216"/>
                </a:lnTo>
                <a:lnTo>
                  <a:pt x="1070" y="1216"/>
                </a:lnTo>
                <a:lnTo>
                  <a:pt x="1070" y="1216"/>
                </a:lnTo>
                <a:lnTo>
                  <a:pt x="1070" y="1216"/>
                </a:lnTo>
                <a:lnTo>
                  <a:pt x="1069" y="1216"/>
                </a:lnTo>
                <a:lnTo>
                  <a:pt x="1069" y="1216"/>
                </a:lnTo>
                <a:lnTo>
                  <a:pt x="1069" y="1215"/>
                </a:lnTo>
                <a:lnTo>
                  <a:pt x="1068" y="1215"/>
                </a:lnTo>
                <a:lnTo>
                  <a:pt x="1068" y="1215"/>
                </a:lnTo>
                <a:lnTo>
                  <a:pt x="1067" y="1215"/>
                </a:lnTo>
                <a:lnTo>
                  <a:pt x="1067" y="1215"/>
                </a:lnTo>
                <a:lnTo>
                  <a:pt x="1066" y="1215"/>
                </a:lnTo>
                <a:lnTo>
                  <a:pt x="1066" y="1215"/>
                </a:lnTo>
                <a:lnTo>
                  <a:pt x="1066" y="1214"/>
                </a:lnTo>
                <a:lnTo>
                  <a:pt x="1065" y="1214"/>
                </a:lnTo>
                <a:lnTo>
                  <a:pt x="1065" y="1214"/>
                </a:lnTo>
                <a:lnTo>
                  <a:pt x="1065" y="1214"/>
                </a:lnTo>
                <a:lnTo>
                  <a:pt x="1064" y="1214"/>
                </a:lnTo>
                <a:lnTo>
                  <a:pt x="1064" y="1214"/>
                </a:lnTo>
                <a:lnTo>
                  <a:pt x="1063" y="1214"/>
                </a:lnTo>
                <a:lnTo>
                  <a:pt x="1063" y="1214"/>
                </a:lnTo>
                <a:lnTo>
                  <a:pt x="1063" y="1214"/>
                </a:lnTo>
                <a:lnTo>
                  <a:pt x="1062" y="1214"/>
                </a:lnTo>
                <a:lnTo>
                  <a:pt x="1061" y="1213"/>
                </a:lnTo>
                <a:lnTo>
                  <a:pt x="1061" y="1213"/>
                </a:lnTo>
                <a:lnTo>
                  <a:pt x="1060" y="1213"/>
                </a:lnTo>
                <a:lnTo>
                  <a:pt x="1060" y="1213"/>
                </a:lnTo>
                <a:lnTo>
                  <a:pt x="1060" y="1213"/>
                </a:lnTo>
                <a:lnTo>
                  <a:pt x="1059" y="1213"/>
                </a:lnTo>
                <a:lnTo>
                  <a:pt x="1059" y="1213"/>
                </a:lnTo>
                <a:lnTo>
                  <a:pt x="1058" y="1213"/>
                </a:lnTo>
                <a:lnTo>
                  <a:pt x="1058" y="1213"/>
                </a:lnTo>
                <a:lnTo>
                  <a:pt x="1057" y="1213"/>
                </a:lnTo>
                <a:lnTo>
                  <a:pt x="1057" y="1213"/>
                </a:lnTo>
                <a:lnTo>
                  <a:pt x="1057" y="1213"/>
                </a:lnTo>
                <a:lnTo>
                  <a:pt x="1056" y="1213"/>
                </a:lnTo>
                <a:lnTo>
                  <a:pt x="1056" y="1213"/>
                </a:lnTo>
                <a:cubicBezTo>
                  <a:pt x="1036" y="1213"/>
                  <a:pt x="1020" y="1229"/>
                  <a:pt x="1020" y="1249"/>
                </a:cubicBezTo>
                <a:lnTo>
                  <a:pt x="1020" y="1250"/>
                </a:lnTo>
                <a:lnTo>
                  <a:pt x="1020" y="1250"/>
                </a:lnTo>
                <a:lnTo>
                  <a:pt x="1020" y="1251"/>
                </a:lnTo>
                <a:lnTo>
                  <a:pt x="1020" y="1251"/>
                </a:lnTo>
                <a:lnTo>
                  <a:pt x="1020" y="1251"/>
                </a:lnTo>
                <a:lnTo>
                  <a:pt x="1020" y="1252"/>
                </a:lnTo>
                <a:lnTo>
                  <a:pt x="1020" y="1252"/>
                </a:lnTo>
                <a:lnTo>
                  <a:pt x="1020" y="1252"/>
                </a:lnTo>
                <a:lnTo>
                  <a:pt x="1020" y="1253"/>
                </a:lnTo>
                <a:lnTo>
                  <a:pt x="1020" y="1253"/>
                </a:lnTo>
                <a:lnTo>
                  <a:pt x="1020" y="1254"/>
                </a:lnTo>
                <a:lnTo>
                  <a:pt x="1020" y="1254"/>
                </a:lnTo>
                <a:lnTo>
                  <a:pt x="1020" y="1255"/>
                </a:lnTo>
                <a:lnTo>
                  <a:pt x="1020" y="1255"/>
                </a:lnTo>
                <a:lnTo>
                  <a:pt x="1021" y="1255"/>
                </a:lnTo>
                <a:lnTo>
                  <a:pt x="1021" y="1256"/>
                </a:lnTo>
                <a:lnTo>
                  <a:pt x="1021" y="1256"/>
                </a:lnTo>
                <a:lnTo>
                  <a:pt x="1021" y="1257"/>
                </a:lnTo>
                <a:lnTo>
                  <a:pt x="1021" y="1257"/>
                </a:lnTo>
                <a:lnTo>
                  <a:pt x="1021" y="1257"/>
                </a:lnTo>
                <a:lnTo>
                  <a:pt x="1021" y="1258"/>
                </a:lnTo>
                <a:lnTo>
                  <a:pt x="1021" y="1258"/>
                </a:lnTo>
                <a:lnTo>
                  <a:pt x="1021" y="1259"/>
                </a:lnTo>
                <a:lnTo>
                  <a:pt x="1022" y="1259"/>
                </a:lnTo>
                <a:lnTo>
                  <a:pt x="1022" y="1260"/>
                </a:lnTo>
                <a:lnTo>
                  <a:pt x="1022" y="1260"/>
                </a:lnTo>
                <a:lnTo>
                  <a:pt x="1022" y="1260"/>
                </a:lnTo>
                <a:lnTo>
                  <a:pt x="1022" y="1261"/>
                </a:lnTo>
                <a:lnTo>
                  <a:pt x="1022" y="1261"/>
                </a:lnTo>
                <a:lnTo>
                  <a:pt x="1022" y="1262"/>
                </a:lnTo>
                <a:lnTo>
                  <a:pt x="1022" y="1262"/>
                </a:lnTo>
                <a:lnTo>
                  <a:pt x="1023" y="1262"/>
                </a:lnTo>
                <a:lnTo>
                  <a:pt x="1023" y="1263"/>
                </a:lnTo>
                <a:lnTo>
                  <a:pt x="1023" y="1263"/>
                </a:lnTo>
                <a:lnTo>
                  <a:pt x="1023" y="1263"/>
                </a:lnTo>
                <a:lnTo>
                  <a:pt x="1023" y="1264"/>
                </a:lnTo>
                <a:lnTo>
                  <a:pt x="1023" y="1264"/>
                </a:lnTo>
                <a:lnTo>
                  <a:pt x="1023" y="1264"/>
                </a:lnTo>
                <a:lnTo>
                  <a:pt x="1024" y="1265"/>
                </a:lnTo>
                <a:lnTo>
                  <a:pt x="1024" y="1265"/>
                </a:lnTo>
                <a:lnTo>
                  <a:pt x="1024" y="1265"/>
                </a:lnTo>
                <a:lnTo>
                  <a:pt x="1024" y="1266"/>
                </a:lnTo>
                <a:lnTo>
                  <a:pt x="1024" y="1266"/>
                </a:lnTo>
                <a:lnTo>
                  <a:pt x="1025" y="1267"/>
                </a:lnTo>
                <a:lnTo>
                  <a:pt x="1025" y="1267"/>
                </a:lnTo>
                <a:lnTo>
                  <a:pt x="1025" y="1267"/>
                </a:lnTo>
                <a:lnTo>
                  <a:pt x="1025" y="1267"/>
                </a:lnTo>
                <a:lnTo>
                  <a:pt x="1026" y="1268"/>
                </a:lnTo>
                <a:lnTo>
                  <a:pt x="1026" y="1268"/>
                </a:lnTo>
                <a:lnTo>
                  <a:pt x="1026" y="1268"/>
                </a:lnTo>
                <a:lnTo>
                  <a:pt x="1026" y="1269"/>
                </a:lnTo>
                <a:lnTo>
                  <a:pt x="1026" y="1269"/>
                </a:lnTo>
                <a:lnTo>
                  <a:pt x="1027" y="1269"/>
                </a:lnTo>
                <a:lnTo>
                  <a:pt x="1027" y="1270"/>
                </a:lnTo>
                <a:lnTo>
                  <a:pt x="1027" y="1270"/>
                </a:lnTo>
                <a:lnTo>
                  <a:pt x="1027" y="1270"/>
                </a:lnTo>
                <a:lnTo>
                  <a:pt x="1028" y="1271"/>
                </a:lnTo>
                <a:lnTo>
                  <a:pt x="1028" y="1271"/>
                </a:lnTo>
                <a:lnTo>
                  <a:pt x="1028" y="1271"/>
                </a:lnTo>
                <a:lnTo>
                  <a:pt x="1028" y="1271"/>
                </a:lnTo>
                <a:lnTo>
                  <a:pt x="1028" y="1272"/>
                </a:lnTo>
                <a:lnTo>
                  <a:pt x="1029" y="1272"/>
                </a:lnTo>
                <a:lnTo>
                  <a:pt x="1029" y="1272"/>
                </a:lnTo>
                <a:lnTo>
                  <a:pt x="1029" y="1273"/>
                </a:lnTo>
                <a:lnTo>
                  <a:pt x="1029" y="1273"/>
                </a:lnTo>
                <a:lnTo>
                  <a:pt x="1030" y="1273"/>
                </a:lnTo>
                <a:lnTo>
                  <a:pt x="1030" y="1273"/>
                </a:lnTo>
                <a:lnTo>
                  <a:pt x="1030" y="1274"/>
                </a:lnTo>
                <a:lnTo>
                  <a:pt x="1030" y="1274"/>
                </a:lnTo>
                <a:lnTo>
                  <a:pt x="1030" y="1274"/>
                </a:lnTo>
                <a:lnTo>
                  <a:pt x="1031" y="1275"/>
                </a:lnTo>
                <a:lnTo>
                  <a:pt x="1031" y="1275"/>
                </a:lnTo>
                <a:lnTo>
                  <a:pt x="1031" y="1275"/>
                </a:lnTo>
                <a:lnTo>
                  <a:pt x="1032" y="1275"/>
                </a:lnTo>
                <a:lnTo>
                  <a:pt x="1032" y="1275"/>
                </a:lnTo>
                <a:lnTo>
                  <a:pt x="1032" y="1276"/>
                </a:lnTo>
                <a:lnTo>
                  <a:pt x="1032" y="1276"/>
                </a:lnTo>
                <a:lnTo>
                  <a:pt x="1033" y="1276"/>
                </a:lnTo>
                <a:lnTo>
                  <a:pt x="1033" y="1276"/>
                </a:lnTo>
                <a:lnTo>
                  <a:pt x="1033" y="1277"/>
                </a:lnTo>
                <a:lnTo>
                  <a:pt x="1034" y="1277"/>
                </a:lnTo>
                <a:lnTo>
                  <a:pt x="1034" y="1277"/>
                </a:lnTo>
                <a:lnTo>
                  <a:pt x="1034" y="1277"/>
                </a:lnTo>
                <a:lnTo>
                  <a:pt x="1035" y="1278"/>
                </a:lnTo>
                <a:lnTo>
                  <a:pt x="1035" y="1278"/>
                </a:lnTo>
                <a:lnTo>
                  <a:pt x="1035" y="1278"/>
                </a:lnTo>
                <a:lnTo>
                  <a:pt x="1036" y="1278"/>
                </a:lnTo>
                <a:lnTo>
                  <a:pt x="1036" y="1278"/>
                </a:lnTo>
                <a:lnTo>
                  <a:pt x="1036" y="1279"/>
                </a:lnTo>
                <a:lnTo>
                  <a:pt x="1036" y="1279"/>
                </a:lnTo>
                <a:lnTo>
                  <a:pt x="1037" y="1279"/>
                </a:lnTo>
                <a:lnTo>
                  <a:pt x="1037" y="1279"/>
                </a:lnTo>
                <a:lnTo>
                  <a:pt x="1037" y="1279"/>
                </a:lnTo>
                <a:lnTo>
                  <a:pt x="1038" y="1280"/>
                </a:lnTo>
                <a:lnTo>
                  <a:pt x="1038" y="1280"/>
                </a:lnTo>
                <a:lnTo>
                  <a:pt x="1039" y="1280"/>
                </a:lnTo>
                <a:lnTo>
                  <a:pt x="1039" y="1280"/>
                </a:lnTo>
                <a:lnTo>
                  <a:pt x="1039" y="1281"/>
                </a:lnTo>
                <a:lnTo>
                  <a:pt x="1039" y="1281"/>
                </a:lnTo>
                <a:lnTo>
                  <a:pt x="1040" y="1281"/>
                </a:lnTo>
                <a:lnTo>
                  <a:pt x="1040" y="1281"/>
                </a:lnTo>
                <a:lnTo>
                  <a:pt x="1041" y="1281"/>
                </a:lnTo>
                <a:lnTo>
                  <a:pt x="1041" y="1281"/>
                </a:lnTo>
                <a:lnTo>
                  <a:pt x="1041" y="1281"/>
                </a:lnTo>
                <a:lnTo>
                  <a:pt x="1042" y="1282"/>
                </a:lnTo>
                <a:lnTo>
                  <a:pt x="1042" y="1282"/>
                </a:lnTo>
                <a:lnTo>
                  <a:pt x="1043" y="1282"/>
                </a:lnTo>
                <a:lnTo>
                  <a:pt x="1043" y="1282"/>
                </a:lnTo>
                <a:lnTo>
                  <a:pt x="1043" y="1282"/>
                </a:lnTo>
                <a:lnTo>
                  <a:pt x="1043" y="1282"/>
                </a:lnTo>
                <a:lnTo>
                  <a:pt x="1044" y="1282"/>
                </a:lnTo>
                <a:lnTo>
                  <a:pt x="1044" y="1283"/>
                </a:lnTo>
                <a:lnTo>
                  <a:pt x="1045" y="1283"/>
                </a:lnTo>
                <a:lnTo>
                  <a:pt x="1045" y="1283"/>
                </a:lnTo>
                <a:lnTo>
                  <a:pt x="1045" y="1283"/>
                </a:lnTo>
                <a:cubicBezTo>
                  <a:pt x="1049" y="1284"/>
                  <a:pt x="1052" y="1284"/>
                  <a:pt x="1056" y="1284"/>
                </a:cubicBezTo>
                <a:cubicBezTo>
                  <a:pt x="1062" y="1284"/>
                  <a:pt x="1068" y="1283"/>
                  <a:pt x="1073" y="1280"/>
                </a:cubicBezTo>
                <a:close/>
                <a:moveTo>
                  <a:pt x="1140" y="1215"/>
                </a:moveTo>
                <a:lnTo>
                  <a:pt x="1140" y="1215"/>
                </a:lnTo>
                <a:lnTo>
                  <a:pt x="1140" y="1215"/>
                </a:lnTo>
                <a:lnTo>
                  <a:pt x="1140" y="1215"/>
                </a:lnTo>
                <a:lnTo>
                  <a:pt x="1141" y="1214"/>
                </a:lnTo>
                <a:lnTo>
                  <a:pt x="1141" y="1214"/>
                </a:lnTo>
                <a:lnTo>
                  <a:pt x="1141" y="1214"/>
                </a:lnTo>
                <a:lnTo>
                  <a:pt x="1141" y="1214"/>
                </a:lnTo>
                <a:lnTo>
                  <a:pt x="1142" y="1214"/>
                </a:lnTo>
                <a:lnTo>
                  <a:pt x="1142" y="1214"/>
                </a:lnTo>
                <a:lnTo>
                  <a:pt x="1142" y="1214"/>
                </a:lnTo>
                <a:lnTo>
                  <a:pt x="1142" y="1213"/>
                </a:lnTo>
                <a:lnTo>
                  <a:pt x="1142" y="1213"/>
                </a:lnTo>
                <a:lnTo>
                  <a:pt x="1143" y="1213"/>
                </a:lnTo>
                <a:lnTo>
                  <a:pt x="1143" y="1213"/>
                </a:lnTo>
                <a:lnTo>
                  <a:pt x="1143" y="1213"/>
                </a:lnTo>
                <a:lnTo>
                  <a:pt x="1143" y="1213"/>
                </a:lnTo>
                <a:lnTo>
                  <a:pt x="1144" y="1213"/>
                </a:lnTo>
                <a:lnTo>
                  <a:pt x="1144" y="1212"/>
                </a:lnTo>
                <a:lnTo>
                  <a:pt x="1144" y="1212"/>
                </a:lnTo>
                <a:lnTo>
                  <a:pt x="1144" y="1212"/>
                </a:lnTo>
                <a:lnTo>
                  <a:pt x="1145" y="1212"/>
                </a:lnTo>
                <a:lnTo>
                  <a:pt x="1145" y="1212"/>
                </a:lnTo>
                <a:lnTo>
                  <a:pt x="1145" y="1212"/>
                </a:lnTo>
                <a:lnTo>
                  <a:pt x="1145" y="1211"/>
                </a:lnTo>
                <a:lnTo>
                  <a:pt x="1145" y="1211"/>
                </a:lnTo>
                <a:lnTo>
                  <a:pt x="1145" y="1211"/>
                </a:lnTo>
                <a:lnTo>
                  <a:pt x="1146" y="1211"/>
                </a:lnTo>
                <a:lnTo>
                  <a:pt x="1146" y="1211"/>
                </a:lnTo>
                <a:lnTo>
                  <a:pt x="1146" y="1211"/>
                </a:lnTo>
                <a:lnTo>
                  <a:pt x="1146" y="1210"/>
                </a:lnTo>
                <a:lnTo>
                  <a:pt x="1147" y="1210"/>
                </a:lnTo>
                <a:lnTo>
                  <a:pt x="1147" y="1210"/>
                </a:lnTo>
                <a:lnTo>
                  <a:pt x="1147" y="1210"/>
                </a:lnTo>
                <a:lnTo>
                  <a:pt x="1147" y="1210"/>
                </a:lnTo>
                <a:lnTo>
                  <a:pt x="1147" y="1210"/>
                </a:lnTo>
                <a:lnTo>
                  <a:pt x="1148" y="1209"/>
                </a:lnTo>
                <a:lnTo>
                  <a:pt x="1148" y="1209"/>
                </a:lnTo>
                <a:lnTo>
                  <a:pt x="1148" y="1209"/>
                </a:lnTo>
                <a:lnTo>
                  <a:pt x="1148" y="1209"/>
                </a:lnTo>
                <a:lnTo>
                  <a:pt x="1148" y="1209"/>
                </a:lnTo>
                <a:lnTo>
                  <a:pt x="1148" y="1209"/>
                </a:lnTo>
                <a:lnTo>
                  <a:pt x="1149" y="1208"/>
                </a:lnTo>
                <a:lnTo>
                  <a:pt x="1149" y="1208"/>
                </a:lnTo>
                <a:lnTo>
                  <a:pt x="1149" y="1208"/>
                </a:lnTo>
                <a:lnTo>
                  <a:pt x="1149" y="1208"/>
                </a:lnTo>
                <a:lnTo>
                  <a:pt x="1149" y="1207"/>
                </a:lnTo>
                <a:lnTo>
                  <a:pt x="1150" y="1207"/>
                </a:lnTo>
                <a:lnTo>
                  <a:pt x="1150" y="1207"/>
                </a:lnTo>
                <a:lnTo>
                  <a:pt x="1150" y="1207"/>
                </a:lnTo>
                <a:lnTo>
                  <a:pt x="1150" y="1207"/>
                </a:lnTo>
                <a:lnTo>
                  <a:pt x="1150" y="1207"/>
                </a:lnTo>
                <a:lnTo>
                  <a:pt x="1151" y="1206"/>
                </a:lnTo>
                <a:lnTo>
                  <a:pt x="1151" y="1206"/>
                </a:lnTo>
                <a:lnTo>
                  <a:pt x="1151" y="1206"/>
                </a:lnTo>
                <a:lnTo>
                  <a:pt x="1151" y="1206"/>
                </a:lnTo>
                <a:lnTo>
                  <a:pt x="1151" y="1205"/>
                </a:lnTo>
                <a:lnTo>
                  <a:pt x="1151" y="1205"/>
                </a:lnTo>
                <a:lnTo>
                  <a:pt x="1152" y="1205"/>
                </a:lnTo>
                <a:lnTo>
                  <a:pt x="1152" y="1205"/>
                </a:lnTo>
                <a:lnTo>
                  <a:pt x="1152" y="1205"/>
                </a:lnTo>
                <a:lnTo>
                  <a:pt x="1152" y="1204"/>
                </a:lnTo>
                <a:lnTo>
                  <a:pt x="1152" y="1204"/>
                </a:lnTo>
                <a:lnTo>
                  <a:pt x="1153" y="1203"/>
                </a:lnTo>
                <a:lnTo>
                  <a:pt x="1153" y="1203"/>
                </a:lnTo>
                <a:lnTo>
                  <a:pt x="1153" y="1203"/>
                </a:lnTo>
                <a:lnTo>
                  <a:pt x="1153" y="1203"/>
                </a:lnTo>
                <a:lnTo>
                  <a:pt x="1153" y="1202"/>
                </a:lnTo>
                <a:lnTo>
                  <a:pt x="1154" y="1202"/>
                </a:lnTo>
                <a:lnTo>
                  <a:pt x="1154" y="1202"/>
                </a:lnTo>
                <a:lnTo>
                  <a:pt x="1154" y="1202"/>
                </a:lnTo>
                <a:lnTo>
                  <a:pt x="1154" y="1201"/>
                </a:lnTo>
                <a:lnTo>
                  <a:pt x="1154" y="1201"/>
                </a:lnTo>
                <a:lnTo>
                  <a:pt x="1155" y="1200"/>
                </a:lnTo>
                <a:lnTo>
                  <a:pt x="1155" y="1200"/>
                </a:lnTo>
                <a:lnTo>
                  <a:pt x="1155" y="1200"/>
                </a:lnTo>
                <a:lnTo>
                  <a:pt x="1155" y="1200"/>
                </a:lnTo>
                <a:lnTo>
                  <a:pt x="1155" y="1199"/>
                </a:lnTo>
                <a:lnTo>
                  <a:pt x="1155" y="1199"/>
                </a:lnTo>
                <a:lnTo>
                  <a:pt x="1155" y="1199"/>
                </a:lnTo>
                <a:lnTo>
                  <a:pt x="1155" y="1199"/>
                </a:lnTo>
                <a:lnTo>
                  <a:pt x="1155" y="1199"/>
                </a:lnTo>
                <a:lnTo>
                  <a:pt x="1156" y="1198"/>
                </a:lnTo>
                <a:lnTo>
                  <a:pt x="1156" y="1198"/>
                </a:lnTo>
                <a:lnTo>
                  <a:pt x="1156" y="1198"/>
                </a:lnTo>
                <a:lnTo>
                  <a:pt x="1156" y="1198"/>
                </a:lnTo>
                <a:lnTo>
                  <a:pt x="1156" y="1197"/>
                </a:lnTo>
                <a:lnTo>
                  <a:pt x="1156" y="1197"/>
                </a:lnTo>
                <a:lnTo>
                  <a:pt x="1156" y="1197"/>
                </a:lnTo>
                <a:lnTo>
                  <a:pt x="1156" y="1196"/>
                </a:lnTo>
                <a:cubicBezTo>
                  <a:pt x="1158" y="1192"/>
                  <a:pt x="1159" y="1188"/>
                  <a:pt x="1159" y="1183"/>
                </a:cubicBezTo>
                <a:cubicBezTo>
                  <a:pt x="1159" y="1180"/>
                  <a:pt x="1158" y="1177"/>
                  <a:pt x="1158" y="1174"/>
                </a:cubicBezTo>
                <a:lnTo>
                  <a:pt x="1158" y="1174"/>
                </a:lnTo>
                <a:lnTo>
                  <a:pt x="1158" y="1173"/>
                </a:lnTo>
                <a:lnTo>
                  <a:pt x="1157" y="1173"/>
                </a:lnTo>
                <a:lnTo>
                  <a:pt x="1157" y="1173"/>
                </a:lnTo>
                <a:lnTo>
                  <a:pt x="1157" y="1172"/>
                </a:lnTo>
                <a:lnTo>
                  <a:pt x="1157" y="1172"/>
                </a:lnTo>
                <a:lnTo>
                  <a:pt x="1157" y="1172"/>
                </a:lnTo>
                <a:lnTo>
                  <a:pt x="1157" y="1171"/>
                </a:lnTo>
                <a:lnTo>
                  <a:pt x="1157" y="1171"/>
                </a:lnTo>
                <a:lnTo>
                  <a:pt x="1156" y="1170"/>
                </a:lnTo>
                <a:lnTo>
                  <a:pt x="1156" y="1170"/>
                </a:lnTo>
                <a:lnTo>
                  <a:pt x="1156" y="1170"/>
                </a:lnTo>
                <a:lnTo>
                  <a:pt x="1156" y="1169"/>
                </a:lnTo>
                <a:lnTo>
                  <a:pt x="1156" y="1169"/>
                </a:lnTo>
                <a:lnTo>
                  <a:pt x="1156" y="1169"/>
                </a:lnTo>
                <a:lnTo>
                  <a:pt x="1156" y="1168"/>
                </a:lnTo>
                <a:lnTo>
                  <a:pt x="1156" y="1168"/>
                </a:lnTo>
                <a:lnTo>
                  <a:pt x="1155" y="1168"/>
                </a:lnTo>
                <a:lnTo>
                  <a:pt x="1155" y="1167"/>
                </a:lnTo>
                <a:lnTo>
                  <a:pt x="1155" y="1167"/>
                </a:lnTo>
                <a:lnTo>
                  <a:pt x="1155" y="1166"/>
                </a:lnTo>
                <a:lnTo>
                  <a:pt x="1155" y="1166"/>
                </a:lnTo>
                <a:lnTo>
                  <a:pt x="1154" y="1166"/>
                </a:lnTo>
                <a:lnTo>
                  <a:pt x="1154" y="1165"/>
                </a:lnTo>
                <a:lnTo>
                  <a:pt x="1154" y="1165"/>
                </a:lnTo>
                <a:lnTo>
                  <a:pt x="1154" y="1165"/>
                </a:lnTo>
                <a:lnTo>
                  <a:pt x="1154" y="1164"/>
                </a:lnTo>
                <a:lnTo>
                  <a:pt x="1153" y="1164"/>
                </a:lnTo>
                <a:lnTo>
                  <a:pt x="1153" y="1164"/>
                </a:lnTo>
                <a:lnTo>
                  <a:pt x="1153" y="1163"/>
                </a:lnTo>
                <a:lnTo>
                  <a:pt x="1153" y="1163"/>
                </a:lnTo>
                <a:lnTo>
                  <a:pt x="1152" y="1163"/>
                </a:lnTo>
                <a:lnTo>
                  <a:pt x="1151" y="1161"/>
                </a:lnTo>
                <a:lnTo>
                  <a:pt x="1151" y="1161"/>
                </a:lnTo>
                <a:lnTo>
                  <a:pt x="1151" y="1161"/>
                </a:lnTo>
                <a:lnTo>
                  <a:pt x="1151" y="1161"/>
                </a:lnTo>
                <a:lnTo>
                  <a:pt x="1151" y="1160"/>
                </a:lnTo>
                <a:lnTo>
                  <a:pt x="1150" y="1160"/>
                </a:lnTo>
                <a:lnTo>
                  <a:pt x="1150" y="1160"/>
                </a:lnTo>
                <a:lnTo>
                  <a:pt x="1150" y="1159"/>
                </a:lnTo>
                <a:lnTo>
                  <a:pt x="1150" y="1159"/>
                </a:lnTo>
                <a:lnTo>
                  <a:pt x="1149" y="1159"/>
                </a:lnTo>
                <a:lnTo>
                  <a:pt x="1149" y="1159"/>
                </a:lnTo>
                <a:lnTo>
                  <a:pt x="1149" y="1158"/>
                </a:lnTo>
                <a:lnTo>
                  <a:pt x="1148" y="1158"/>
                </a:lnTo>
                <a:lnTo>
                  <a:pt x="1148" y="1158"/>
                </a:lnTo>
                <a:lnTo>
                  <a:pt x="1148" y="1157"/>
                </a:lnTo>
                <a:lnTo>
                  <a:pt x="1148" y="1157"/>
                </a:lnTo>
                <a:lnTo>
                  <a:pt x="1147" y="1157"/>
                </a:lnTo>
                <a:lnTo>
                  <a:pt x="1147" y="1157"/>
                </a:lnTo>
                <a:lnTo>
                  <a:pt x="1147" y="1156"/>
                </a:lnTo>
                <a:lnTo>
                  <a:pt x="1146" y="1156"/>
                </a:lnTo>
                <a:lnTo>
                  <a:pt x="1146" y="1156"/>
                </a:lnTo>
                <a:lnTo>
                  <a:pt x="1146" y="1156"/>
                </a:lnTo>
                <a:lnTo>
                  <a:pt x="1145" y="1155"/>
                </a:lnTo>
                <a:lnTo>
                  <a:pt x="1145" y="1155"/>
                </a:lnTo>
                <a:lnTo>
                  <a:pt x="1145" y="1155"/>
                </a:lnTo>
                <a:lnTo>
                  <a:pt x="1145" y="1155"/>
                </a:lnTo>
                <a:lnTo>
                  <a:pt x="1144" y="1154"/>
                </a:lnTo>
                <a:lnTo>
                  <a:pt x="1144" y="1154"/>
                </a:lnTo>
                <a:lnTo>
                  <a:pt x="1144" y="1154"/>
                </a:lnTo>
                <a:lnTo>
                  <a:pt x="1143" y="1154"/>
                </a:lnTo>
                <a:lnTo>
                  <a:pt x="1143" y="1153"/>
                </a:lnTo>
                <a:lnTo>
                  <a:pt x="1142" y="1153"/>
                </a:lnTo>
                <a:lnTo>
                  <a:pt x="1142" y="1153"/>
                </a:lnTo>
                <a:lnTo>
                  <a:pt x="1142" y="1153"/>
                </a:lnTo>
                <a:lnTo>
                  <a:pt x="1142" y="1153"/>
                </a:lnTo>
                <a:lnTo>
                  <a:pt x="1141" y="1152"/>
                </a:lnTo>
                <a:lnTo>
                  <a:pt x="1141" y="1152"/>
                </a:lnTo>
                <a:lnTo>
                  <a:pt x="1140" y="1152"/>
                </a:lnTo>
                <a:lnTo>
                  <a:pt x="1140" y="1152"/>
                </a:lnTo>
                <a:lnTo>
                  <a:pt x="1140" y="1152"/>
                </a:lnTo>
                <a:lnTo>
                  <a:pt x="1139" y="1151"/>
                </a:lnTo>
                <a:lnTo>
                  <a:pt x="1139" y="1151"/>
                </a:lnTo>
                <a:lnTo>
                  <a:pt x="1139" y="1151"/>
                </a:lnTo>
                <a:lnTo>
                  <a:pt x="1138" y="1151"/>
                </a:lnTo>
                <a:lnTo>
                  <a:pt x="1138" y="1151"/>
                </a:lnTo>
                <a:lnTo>
                  <a:pt x="1138" y="1151"/>
                </a:lnTo>
                <a:lnTo>
                  <a:pt x="1137" y="1150"/>
                </a:lnTo>
                <a:lnTo>
                  <a:pt x="1137" y="1150"/>
                </a:lnTo>
                <a:lnTo>
                  <a:pt x="1136" y="1150"/>
                </a:lnTo>
                <a:lnTo>
                  <a:pt x="1136" y="1150"/>
                </a:lnTo>
                <a:lnTo>
                  <a:pt x="1136" y="1150"/>
                </a:lnTo>
                <a:lnTo>
                  <a:pt x="1135" y="1150"/>
                </a:lnTo>
                <a:lnTo>
                  <a:pt x="1135" y="1150"/>
                </a:lnTo>
                <a:lnTo>
                  <a:pt x="1135" y="1149"/>
                </a:lnTo>
                <a:lnTo>
                  <a:pt x="1134" y="1149"/>
                </a:lnTo>
                <a:lnTo>
                  <a:pt x="1134" y="1149"/>
                </a:lnTo>
                <a:lnTo>
                  <a:pt x="1134" y="1149"/>
                </a:lnTo>
                <a:lnTo>
                  <a:pt x="1133" y="1149"/>
                </a:lnTo>
                <a:lnTo>
                  <a:pt x="1133" y="1149"/>
                </a:lnTo>
                <a:lnTo>
                  <a:pt x="1132" y="1149"/>
                </a:lnTo>
                <a:lnTo>
                  <a:pt x="1132" y="1149"/>
                </a:lnTo>
                <a:lnTo>
                  <a:pt x="1132" y="1148"/>
                </a:lnTo>
                <a:lnTo>
                  <a:pt x="1131" y="1148"/>
                </a:lnTo>
                <a:lnTo>
                  <a:pt x="1131" y="1148"/>
                </a:lnTo>
                <a:lnTo>
                  <a:pt x="1131" y="1148"/>
                </a:lnTo>
                <a:lnTo>
                  <a:pt x="1130" y="1148"/>
                </a:lnTo>
                <a:lnTo>
                  <a:pt x="1130" y="1148"/>
                </a:lnTo>
                <a:lnTo>
                  <a:pt x="1129" y="1148"/>
                </a:lnTo>
                <a:lnTo>
                  <a:pt x="1129" y="1148"/>
                </a:lnTo>
                <a:lnTo>
                  <a:pt x="1129" y="1148"/>
                </a:lnTo>
                <a:lnTo>
                  <a:pt x="1129" y="1148"/>
                </a:lnTo>
                <a:lnTo>
                  <a:pt x="1128" y="1148"/>
                </a:lnTo>
                <a:lnTo>
                  <a:pt x="1128" y="1148"/>
                </a:lnTo>
                <a:lnTo>
                  <a:pt x="1127" y="1148"/>
                </a:lnTo>
                <a:lnTo>
                  <a:pt x="1127" y="1148"/>
                </a:lnTo>
                <a:lnTo>
                  <a:pt x="1126" y="1148"/>
                </a:lnTo>
                <a:lnTo>
                  <a:pt x="1126" y="1148"/>
                </a:lnTo>
                <a:lnTo>
                  <a:pt x="1125" y="1148"/>
                </a:lnTo>
                <a:lnTo>
                  <a:pt x="1125" y="1148"/>
                </a:lnTo>
                <a:lnTo>
                  <a:pt x="1125" y="1147"/>
                </a:lnTo>
                <a:lnTo>
                  <a:pt x="1124" y="1147"/>
                </a:lnTo>
                <a:lnTo>
                  <a:pt x="1124" y="1147"/>
                </a:lnTo>
                <a:lnTo>
                  <a:pt x="1123" y="1147"/>
                </a:lnTo>
                <a:cubicBezTo>
                  <a:pt x="1103" y="1147"/>
                  <a:pt x="1087" y="1163"/>
                  <a:pt x="1087" y="1183"/>
                </a:cubicBezTo>
                <a:lnTo>
                  <a:pt x="1087" y="1184"/>
                </a:lnTo>
                <a:lnTo>
                  <a:pt x="1087" y="1184"/>
                </a:lnTo>
                <a:lnTo>
                  <a:pt x="1087" y="1185"/>
                </a:lnTo>
                <a:lnTo>
                  <a:pt x="1087" y="1185"/>
                </a:lnTo>
                <a:lnTo>
                  <a:pt x="1088" y="1185"/>
                </a:lnTo>
                <a:lnTo>
                  <a:pt x="1088" y="1186"/>
                </a:lnTo>
                <a:lnTo>
                  <a:pt x="1088" y="1186"/>
                </a:lnTo>
                <a:lnTo>
                  <a:pt x="1088" y="1187"/>
                </a:lnTo>
                <a:lnTo>
                  <a:pt x="1088" y="1187"/>
                </a:lnTo>
                <a:lnTo>
                  <a:pt x="1088" y="1188"/>
                </a:lnTo>
                <a:lnTo>
                  <a:pt x="1088" y="1188"/>
                </a:lnTo>
                <a:lnTo>
                  <a:pt x="1088" y="1188"/>
                </a:lnTo>
                <a:lnTo>
                  <a:pt x="1088" y="1189"/>
                </a:lnTo>
                <a:lnTo>
                  <a:pt x="1088" y="1189"/>
                </a:lnTo>
                <a:lnTo>
                  <a:pt x="1088" y="1189"/>
                </a:lnTo>
                <a:lnTo>
                  <a:pt x="1088" y="1190"/>
                </a:lnTo>
                <a:lnTo>
                  <a:pt x="1088" y="1190"/>
                </a:lnTo>
                <a:lnTo>
                  <a:pt x="1088" y="1190"/>
                </a:lnTo>
                <a:lnTo>
                  <a:pt x="1088" y="1191"/>
                </a:lnTo>
                <a:lnTo>
                  <a:pt x="1088" y="1191"/>
                </a:lnTo>
                <a:lnTo>
                  <a:pt x="1089" y="1192"/>
                </a:lnTo>
                <a:lnTo>
                  <a:pt x="1089" y="1192"/>
                </a:lnTo>
                <a:lnTo>
                  <a:pt x="1089" y="1193"/>
                </a:lnTo>
                <a:lnTo>
                  <a:pt x="1089" y="1193"/>
                </a:lnTo>
                <a:lnTo>
                  <a:pt x="1089" y="1193"/>
                </a:lnTo>
                <a:lnTo>
                  <a:pt x="1089" y="1194"/>
                </a:lnTo>
                <a:lnTo>
                  <a:pt x="1089" y="1194"/>
                </a:lnTo>
                <a:lnTo>
                  <a:pt x="1089" y="1195"/>
                </a:lnTo>
                <a:lnTo>
                  <a:pt x="1089" y="1195"/>
                </a:lnTo>
                <a:lnTo>
                  <a:pt x="1090" y="1195"/>
                </a:lnTo>
                <a:lnTo>
                  <a:pt x="1090" y="1195"/>
                </a:lnTo>
                <a:lnTo>
                  <a:pt x="1090" y="1196"/>
                </a:lnTo>
                <a:lnTo>
                  <a:pt x="1090" y="1196"/>
                </a:lnTo>
                <a:lnTo>
                  <a:pt x="1090" y="1197"/>
                </a:lnTo>
                <a:lnTo>
                  <a:pt x="1090" y="1197"/>
                </a:lnTo>
                <a:lnTo>
                  <a:pt x="1090" y="1197"/>
                </a:lnTo>
                <a:lnTo>
                  <a:pt x="1091" y="1198"/>
                </a:lnTo>
                <a:lnTo>
                  <a:pt x="1091" y="1198"/>
                </a:lnTo>
                <a:lnTo>
                  <a:pt x="1091" y="1199"/>
                </a:lnTo>
                <a:lnTo>
                  <a:pt x="1091" y="1199"/>
                </a:lnTo>
                <a:lnTo>
                  <a:pt x="1091" y="1199"/>
                </a:lnTo>
                <a:lnTo>
                  <a:pt x="1091" y="1199"/>
                </a:lnTo>
                <a:lnTo>
                  <a:pt x="1092" y="1200"/>
                </a:lnTo>
                <a:lnTo>
                  <a:pt x="1092" y="1200"/>
                </a:lnTo>
                <a:lnTo>
                  <a:pt x="1092" y="1200"/>
                </a:lnTo>
                <a:lnTo>
                  <a:pt x="1092" y="1201"/>
                </a:lnTo>
                <a:lnTo>
                  <a:pt x="1092" y="1201"/>
                </a:lnTo>
                <a:lnTo>
                  <a:pt x="1093" y="1202"/>
                </a:lnTo>
                <a:lnTo>
                  <a:pt x="1093" y="1202"/>
                </a:lnTo>
                <a:lnTo>
                  <a:pt x="1093" y="1202"/>
                </a:lnTo>
                <a:lnTo>
                  <a:pt x="1093" y="1202"/>
                </a:lnTo>
                <a:lnTo>
                  <a:pt x="1093" y="1203"/>
                </a:lnTo>
                <a:lnTo>
                  <a:pt x="1094" y="1203"/>
                </a:lnTo>
                <a:lnTo>
                  <a:pt x="1094" y="1203"/>
                </a:lnTo>
                <a:lnTo>
                  <a:pt x="1094" y="1204"/>
                </a:lnTo>
                <a:lnTo>
                  <a:pt x="1094" y="1204"/>
                </a:lnTo>
                <a:lnTo>
                  <a:pt x="1095" y="1205"/>
                </a:lnTo>
                <a:lnTo>
                  <a:pt x="1095" y="1205"/>
                </a:lnTo>
                <a:lnTo>
                  <a:pt x="1095" y="1205"/>
                </a:lnTo>
                <a:lnTo>
                  <a:pt x="1095" y="1205"/>
                </a:lnTo>
                <a:lnTo>
                  <a:pt x="1095" y="1206"/>
                </a:lnTo>
                <a:lnTo>
                  <a:pt x="1096" y="1206"/>
                </a:lnTo>
                <a:lnTo>
                  <a:pt x="1096" y="1206"/>
                </a:lnTo>
                <a:lnTo>
                  <a:pt x="1096" y="1206"/>
                </a:lnTo>
                <a:lnTo>
                  <a:pt x="1096" y="1207"/>
                </a:lnTo>
                <a:lnTo>
                  <a:pt x="1097" y="1207"/>
                </a:lnTo>
                <a:lnTo>
                  <a:pt x="1097" y="1207"/>
                </a:lnTo>
                <a:lnTo>
                  <a:pt x="1097" y="1208"/>
                </a:lnTo>
                <a:lnTo>
                  <a:pt x="1097" y="1208"/>
                </a:lnTo>
                <a:lnTo>
                  <a:pt x="1098" y="1208"/>
                </a:lnTo>
                <a:lnTo>
                  <a:pt x="1098" y="1209"/>
                </a:lnTo>
                <a:lnTo>
                  <a:pt x="1099" y="1209"/>
                </a:lnTo>
                <a:lnTo>
                  <a:pt x="1099" y="1209"/>
                </a:lnTo>
                <a:lnTo>
                  <a:pt x="1099" y="1210"/>
                </a:lnTo>
                <a:lnTo>
                  <a:pt x="1099" y="1210"/>
                </a:lnTo>
                <a:lnTo>
                  <a:pt x="1100" y="1210"/>
                </a:lnTo>
                <a:lnTo>
                  <a:pt x="1100" y="1211"/>
                </a:lnTo>
                <a:lnTo>
                  <a:pt x="1100" y="1211"/>
                </a:lnTo>
                <a:lnTo>
                  <a:pt x="1100" y="1211"/>
                </a:lnTo>
                <a:lnTo>
                  <a:pt x="1101" y="1211"/>
                </a:lnTo>
                <a:lnTo>
                  <a:pt x="1101" y="1211"/>
                </a:lnTo>
                <a:cubicBezTo>
                  <a:pt x="1102" y="1212"/>
                  <a:pt x="1102" y="1212"/>
                  <a:pt x="1103" y="1213"/>
                </a:cubicBezTo>
                <a:lnTo>
                  <a:pt x="1103" y="1213"/>
                </a:lnTo>
                <a:lnTo>
                  <a:pt x="1103" y="1213"/>
                </a:lnTo>
                <a:lnTo>
                  <a:pt x="1104" y="1213"/>
                </a:lnTo>
                <a:cubicBezTo>
                  <a:pt x="1104" y="1214"/>
                  <a:pt x="1105" y="1214"/>
                  <a:pt x="1106" y="1214"/>
                </a:cubicBezTo>
                <a:lnTo>
                  <a:pt x="1106" y="1215"/>
                </a:lnTo>
                <a:lnTo>
                  <a:pt x="1107" y="1215"/>
                </a:lnTo>
                <a:lnTo>
                  <a:pt x="1107" y="1215"/>
                </a:lnTo>
                <a:lnTo>
                  <a:pt x="1107" y="1215"/>
                </a:lnTo>
                <a:lnTo>
                  <a:pt x="1108" y="1215"/>
                </a:lnTo>
                <a:lnTo>
                  <a:pt x="1108" y="1215"/>
                </a:lnTo>
                <a:lnTo>
                  <a:pt x="1109" y="1216"/>
                </a:lnTo>
                <a:lnTo>
                  <a:pt x="1109" y="1216"/>
                </a:lnTo>
                <a:lnTo>
                  <a:pt x="1109" y="1216"/>
                </a:lnTo>
                <a:lnTo>
                  <a:pt x="1109" y="1216"/>
                </a:lnTo>
                <a:lnTo>
                  <a:pt x="1110" y="1216"/>
                </a:lnTo>
                <a:lnTo>
                  <a:pt x="1110" y="1216"/>
                </a:lnTo>
                <a:cubicBezTo>
                  <a:pt x="1114" y="1218"/>
                  <a:pt x="1118" y="1219"/>
                  <a:pt x="1123" y="1219"/>
                </a:cubicBezTo>
                <a:cubicBezTo>
                  <a:pt x="1129" y="1219"/>
                  <a:pt x="1135" y="1217"/>
                  <a:pt x="1140" y="1215"/>
                </a:cubicBezTo>
                <a:close/>
                <a:moveTo>
                  <a:pt x="1209" y="1149"/>
                </a:moveTo>
                <a:lnTo>
                  <a:pt x="1210" y="1149"/>
                </a:lnTo>
                <a:lnTo>
                  <a:pt x="1210" y="1148"/>
                </a:lnTo>
                <a:lnTo>
                  <a:pt x="1210" y="1148"/>
                </a:lnTo>
                <a:lnTo>
                  <a:pt x="1210" y="1148"/>
                </a:lnTo>
                <a:lnTo>
                  <a:pt x="1211" y="1148"/>
                </a:lnTo>
                <a:lnTo>
                  <a:pt x="1211" y="1147"/>
                </a:lnTo>
                <a:lnTo>
                  <a:pt x="1211" y="1147"/>
                </a:lnTo>
                <a:lnTo>
                  <a:pt x="1212" y="1147"/>
                </a:lnTo>
                <a:lnTo>
                  <a:pt x="1212" y="1147"/>
                </a:lnTo>
                <a:lnTo>
                  <a:pt x="1212" y="1147"/>
                </a:lnTo>
                <a:lnTo>
                  <a:pt x="1212" y="1146"/>
                </a:lnTo>
                <a:lnTo>
                  <a:pt x="1213" y="1146"/>
                </a:lnTo>
                <a:lnTo>
                  <a:pt x="1213" y="1146"/>
                </a:lnTo>
                <a:lnTo>
                  <a:pt x="1213" y="1146"/>
                </a:lnTo>
                <a:lnTo>
                  <a:pt x="1213" y="1145"/>
                </a:lnTo>
                <a:lnTo>
                  <a:pt x="1213" y="1145"/>
                </a:lnTo>
                <a:lnTo>
                  <a:pt x="1214" y="1145"/>
                </a:lnTo>
                <a:lnTo>
                  <a:pt x="1214" y="1145"/>
                </a:lnTo>
                <a:lnTo>
                  <a:pt x="1214" y="1144"/>
                </a:lnTo>
                <a:lnTo>
                  <a:pt x="1214" y="1144"/>
                </a:lnTo>
                <a:lnTo>
                  <a:pt x="1214" y="1144"/>
                </a:lnTo>
                <a:lnTo>
                  <a:pt x="1215" y="1144"/>
                </a:lnTo>
                <a:lnTo>
                  <a:pt x="1215" y="1144"/>
                </a:lnTo>
                <a:lnTo>
                  <a:pt x="1215" y="1143"/>
                </a:lnTo>
                <a:lnTo>
                  <a:pt x="1215" y="1143"/>
                </a:lnTo>
                <a:lnTo>
                  <a:pt x="1215" y="1143"/>
                </a:lnTo>
                <a:lnTo>
                  <a:pt x="1215" y="1143"/>
                </a:lnTo>
                <a:lnTo>
                  <a:pt x="1216" y="1142"/>
                </a:lnTo>
                <a:lnTo>
                  <a:pt x="1216" y="1142"/>
                </a:lnTo>
                <a:lnTo>
                  <a:pt x="1216" y="1142"/>
                </a:lnTo>
                <a:lnTo>
                  <a:pt x="1216" y="1142"/>
                </a:lnTo>
                <a:lnTo>
                  <a:pt x="1216" y="1142"/>
                </a:lnTo>
                <a:lnTo>
                  <a:pt x="1216" y="1141"/>
                </a:lnTo>
                <a:lnTo>
                  <a:pt x="1217" y="1141"/>
                </a:lnTo>
                <a:lnTo>
                  <a:pt x="1217" y="1141"/>
                </a:lnTo>
                <a:lnTo>
                  <a:pt x="1217" y="1141"/>
                </a:lnTo>
                <a:lnTo>
                  <a:pt x="1217" y="1140"/>
                </a:lnTo>
                <a:lnTo>
                  <a:pt x="1217" y="1140"/>
                </a:lnTo>
                <a:lnTo>
                  <a:pt x="1217" y="1140"/>
                </a:lnTo>
                <a:lnTo>
                  <a:pt x="1218" y="1140"/>
                </a:lnTo>
                <a:lnTo>
                  <a:pt x="1218" y="1139"/>
                </a:lnTo>
                <a:lnTo>
                  <a:pt x="1218" y="1139"/>
                </a:lnTo>
                <a:lnTo>
                  <a:pt x="1218" y="1139"/>
                </a:lnTo>
                <a:lnTo>
                  <a:pt x="1218" y="1138"/>
                </a:lnTo>
                <a:lnTo>
                  <a:pt x="1218" y="1138"/>
                </a:lnTo>
                <a:lnTo>
                  <a:pt x="1219" y="1138"/>
                </a:lnTo>
                <a:lnTo>
                  <a:pt x="1219" y="1138"/>
                </a:lnTo>
                <a:lnTo>
                  <a:pt x="1219" y="1138"/>
                </a:lnTo>
                <a:lnTo>
                  <a:pt x="1219" y="1137"/>
                </a:lnTo>
                <a:lnTo>
                  <a:pt x="1219" y="1137"/>
                </a:lnTo>
                <a:lnTo>
                  <a:pt x="1219" y="1137"/>
                </a:lnTo>
                <a:lnTo>
                  <a:pt x="1219" y="1136"/>
                </a:lnTo>
                <a:lnTo>
                  <a:pt x="1219" y="1136"/>
                </a:lnTo>
                <a:lnTo>
                  <a:pt x="1220" y="1136"/>
                </a:lnTo>
                <a:lnTo>
                  <a:pt x="1220" y="1136"/>
                </a:lnTo>
                <a:lnTo>
                  <a:pt x="1220" y="1136"/>
                </a:lnTo>
                <a:lnTo>
                  <a:pt x="1220" y="1136"/>
                </a:lnTo>
                <a:lnTo>
                  <a:pt x="1220" y="1135"/>
                </a:lnTo>
                <a:lnTo>
                  <a:pt x="1220" y="1135"/>
                </a:lnTo>
                <a:lnTo>
                  <a:pt x="1220" y="1135"/>
                </a:lnTo>
                <a:lnTo>
                  <a:pt x="1220" y="1135"/>
                </a:lnTo>
                <a:lnTo>
                  <a:pt x="1220" y="1134"/>
                </a:lnTo>
                <a:lnTo>
                  <a:pt x="1220" y="1134"/>
                </a:lnTo>
                <a:lnTo>
                  <a:pt x="1220" y="1134"/>
                </a:lnTo>
                <a:lnTo>
                  <a:pt x="1221" y="1133"/>
                </a:lnTo>
                <a:lnTo>
                  <a:pt x="1221" y="1133"/>
                </a:lnTo>
                <a:lnTo>
                  <a:pt x="1221" y="1133"/>
                </a:lnTo>
                <a:lnTo>
                  <a:pt x="1221" y="1133"/>
                </a:lnTo>
                <a:lnTo>
                  <a:pt x="1221" y="1132"/>
                </a:lnTo>
                <a:lnTo>
                  <a:pt x="1221" y="1132"/>
                </a:lnTo>
                <a:lnTo>
                  <a:pt x="1221" y="1132"/>
                </a:lnTo>
                <a:lnTo>
                  <a:pt x="1221" y="1132"/>
                </a:lnTo>
                <a:lnTo>
                  <a:pt x="1221" y="1131"/>
                </a:lnTo>
                <a:lnTo>
                  <a:pt x="1221" y="1131"/>
                </a:lnTo>
                <a:lnTo>
                  <a:pt x="1222" y="1131"/>
                </a:lnTo>
                <a:lnTo>
                  <a:pt x="1222" y="1131"/>
                </a:lnTo>
                <a:lnTo>
                  <a:pt x="1222" y="1130"/>
                </a:lnTo>
                <a:lnTo>
                  <a:pt x="1222" y="1130"/>
                </a:lnTo>
                <a:lnTo>
                  <a:pt x="1222" y="1130"/>
                </a:lnTo>
                <a:lnTo>
                  <a:pt x="1222" y="1129"/>
                </a:lnTo>
                <a:cubicBezTo>
                  <a:pt x="1223" y="1127"/>
                  <a:pt x="1223" y="1124"/>
                  <a:pt x="1223" y="1121"/>
                </a:cubicBezTo>
                <a:cubicBezTo>
                  <a:pt x="1223" y="1119"/>
                  <a:pt x="1223" y="1116"/>
                  <a:pt x="1222" y="1114"/>
                </a:cubicBezTo>
                <a:lnTo>
                  <a:pt x="1222" y="1114"/>
                </a:lnTo>
                <a:lnTo>
                  <a:pt x="1222" y="1113"/>
                </a:lnTo>
                <a:lnTo>
                  <a:pt x="1222" y="1113"/>
                </a:lnTo>
                <a:lnTo>
                  <a:pt x="1222" y="1113"/>
                </a:lnTo>
                <a:lnTo>
                  <a:pt x="1222" y="1112"/>
                </a:lnTo>
                <a:lnTo>
                  <a:pt x="1222" y="1112"/>
                </a:lnTo>
                <a:lnTo>
                  <a:pt x="1222" y="1111"/>
                </a:lnTo>
                <a:lnTo>
                  <a:pt x="1221" y="1111"/>
                </a:lnTo>
                <a:lnTo>
                  <a:pt x="1221" y="1110"/>
                </a:lnTo>
                <a:lnTo>
                  <a:pt x="1221" y="1110"/>
                </a:lnTo>
                <a:lnTo>
                  <a:pt x="1221" y="1110"/>
                </a:lnTo>
                <a:lnTo>
                  <a:pt x="1221" y="1109"/>
                </a:lnTo>
                <a:lnTo>
                  <a:pt x="1221" y="1109"/>
                </a:lnTo>
                <a:lnTo>
                  <a:pt x="1221" y="1109"/>
                </a:lnTo>
                <a:lnTo>
                  <a:pt x="1221" y="1108"/>
                </a:lnTo>
                <a:lnTo>
                  <a:pt x="1220" y="1108"/>
                </a:lnTo>
                <a:lnTo>
                  <a:pt x="1220" y="1107"/>
                </a:lnTo>
                <a:lnTo>
                  <a:pt x="1220" y="1107"/>
                </a:lnTo>
                <a:lnTo>
                  <a:pt x="1220" y="1107"/>
                </a:lnTo>
                <a:lnTo>
                  <a:pt x="1220" y="1106"/>
                </a:lnTo>
                <a:lnTo>
                  <a:pt x="1220" y="1106"/>
                </a:lnTo>
                <a:lnTo>
                  <a:pt x="1219" y="1105"/>
                </a:lnTo>
                <a:lnTo>
                  <a:pt x="1219" y="1105"/>
                </a:lnTo>
                <a:lnTo>
                  <a:pt x="1219" y="1105"/>
                </a:lnTo>
                <a:lnTo>
                  <a:pt x="1219" y="1104"/>
                </a:lnTo>
                <a:lnTo>
                  <a:pt x="1219" y="1104"/>
                </a:lnTo>
                <a:lnTo>
                  <a:pt x="1218" y="1103"/>
                </a:lnTo>
                <a:lnTo>
                  <a:pt x="1218" y="1103"/>
                </a:lnTo>
                <a:lnTo>
                  <a:pt x="1218" y="1103"/>
                </a:lnTo>
                <a:lnTo>
                  <a:pt x="1218" y="1102"/>
                </a:lnTo>
                <a:lnTo>
                  <a:pt x="1217" y="1102"/>
                </a:lnTo>
                <a:lnTo>
                  <a:pt x="1217" y="1102"/>
                </a:lnTo>
                <a:lnTo>
                  <a:pt x="1217" y="1101"/>
                </a:lnTo>
                <a:lnTo>
                  <a:pt x="1217" y="1101"/>
                </a:lnTo>
                <a:lnTo>
                  <a:pt x="1217" y="1101"/>
                </a:lnTo>
                <a:lnTo>
                  <a:pt x="1216" y="1100"/>
                </a:lnTo>
                <a:lnTo>
                  <a:pt x="1216" y="1100"/>
                </a:lnTo>
                <a:lnTo>
                  <a:pt x="1216" y="1099"/>
                </a:lnTo>
                <a:lnTo>
                  <a:pt x="1215" y="1099"/>
                </a:lnTo>
                <a:lnTo>
                  <a:pt x="1215" y="1099"/>
                </a:lnTo>
                <a:lnTo>
                  <a:pt x="1215" y="1098"/>
                </a:lnTo>
                <a:lnTo>
                  <a:pt x="1215" y="1098"/>
                </a:lnTo>
                <a:lnTo>
                  <a:pt x="1214" y="1098"/>
                </a:lnTo>
                <a:lnTo>
                  <a:pt x="1214" y="1098"/>
                </a:lnTo>
                <a:lnTo>
                  <a:pt x="1214" y="1097"/>
                </a:lnTo>
                <a:lnTo>
                  <a:pt x="1214" y="1097"/>
                </a:lnTo>
                <a:lnTo>
                  <a:pt x="1213" y="1097"/>
                </a:lnTo>
                <a:lnTo>
                  <a:pt x="1213" y="1096"/>
                </a:lnTo>
                <a:lnTo>
                  <a:pt x="1213" y="1096"/>
                </a:lnTo>
                <a:lnTo>
                  <a:pt x="1212" y="1096"/>
                </a:lnTo>
                <a:lnTo>
                  <a:pt x="1212" y="1095"/>
                </a:lnTo>
                <a:lnTo>
                  <a:pt x="1212" y="1095"/>
                </a:lnTo>
                <a:lnTo>
                  <a:pt x="1212" y="1095"/>
                </a:lnTo>
                <a:lnTo>
                  <a:pt x="1211" y="1094"/>
                </a:lnTo>
                <a:lnTo>
                  <a:pt x="1211" y="1094"/>
                </a:lnTo>
                <a:lnTo>
                  <a:pt x="1211" y="1094"/>
                </a:lnTo>
                <a:lnTo>
                  <a:pt x="1210" y="1094"/>
                </a:lnTo>
                <a:lnTo>
                  <a:pt x="1210" y="1093"/>
                </a:lnTo>
                <a:lnTo>
                  <a:pt x="1210" y="1093"/>
                </a:lnTo>
                <a:lnTo>
                  <a:pt x="1209" y="1093"/>
                </a:lnTo>
                <a:lnTo>
                  <a:pt x="1209" y="1093"/>
                </a:lnTo>
                <a:lnTo>
                  <a:pt x="1209" y="1093"/>
                </a:lnTo>
                <a:lnTo>
                  <a:pt x="1209" y="1092"/>
                </a:lnTo>
                <a:lnTo>
                  <a:pt x="1208" y="1092"/>
                </a:lnTo>
                <a:lnTo>
                  <a:pt x="1208" y="1092"/>
                </a:lnTo>
                <a:lnTo>
                  <a:pt x="1208" y="1092"/>
                </a:lnTo>
                <a:lnTo>
                  <a:pt x="1207" y="1091"/>
                </a:lnTo>
                <a:lnTo>
                  <a:pt x="1207" y="1091"/>
                </a:lnTo>
                <a:lnTo>
                  <a:pt x="1206" y="1091"/>
                </a:lnTo>
                <a:lnTo>
                  <a:pt x="1206" y="1091"/>
                </a:lnTo>
                <a:lnTo>
                  <a:pt x="1206" y="1090"/>
                </a:lnTo>
                <a:lnTo>
                  <a:pt x="1206" y="1090"/>
                </a:lnTo>
                <a:lnTo>
                  <a:pt x="1205" y="1090"/>
                </a:lnTo>
                <a:lnTo>
                  <a:pt x="1205" y="1090"/>
                </a:lnTo>
                <a:lnTo>
                  <a:pt x="1204" y="1090"/>
                </a:lnTo>
                <a:lnTo>
                  <a:pt x="1204" y="1089"/>
                </a:lnTo>
                <a:lnTo>
                  <a:pt x="1204" y="1089"/>
                </a:lnTo>
                <a:lnTo>
                  <a:pt x="1203" y="1089"/>
                </a:lnTo>
                <a:lnTo>
                  <a:pt x="1203" y="1089"/>
                </a:lnTo>
                <a:lnTo>
                  <a:pt x="1203" y="1089"/>
                </a:lnTo>
                <a:lnTo>
                  <a:pt x="1202" y="1089"/>
                </a:lnTo>
                <a:lnTo>
                  <a:pt x="1202" y="1088"/>
                </a:lnTo>
                <a:lnTo>
                  <a:pt x="1202" y="1088"/>
                </a:lnTo>
                <a:lnTo>
                  <a:pt x="1201" y="1088"/>
                </a:lnTo>
                <a:lnTo>
                  <a:pt x="1201" y="1088"/>
                </a:lnTo>
                <a:lnTo>
                  <a:pt x="1200" y="1088"/>
                </a:lnTo>
                <a:lnTo>
                  <a:pt x="1200" y="1088"/>
                </a:lnTo>
                <a:lnTo>
                  <a:pt x="1199" y="1087"/>
                </a:lnTo>
                <a:lnTo>
                  <a:pt x="1199" y="1087"/>
                </a:lnTo>
                <a:lnTo>
                  <a:pt x="1199" y="1087"/>
                </a:lnTo>
                <a:lnTo>
                  <a:pt x="1199" y="1087"/>
                </a:lnTo>
                <a:lnTo>
                  <a:pt x="1198" y="1087"/>
                </a:lnTo>
                <a:lnTo>
                  <a:pt x="1198" y="1087"/>
                </a:lnTo>
                <a:lnTo>
                  <a:pt x="1196" y="1086"/>
                </a:lnTo>
                <a:lnTo>
                  <a:pt x="1196" y="1086"/>
                </a:lnTo>
                <a:lnTo>
                  <a:pt x="1196" y="1086"/>
                </a:lnTo>
                <a:lnTo>
                  <a:pt x="1196" y="1086"/>
                </a:lnTo>
                <a:lnTo>
                  <a:pt x="1195" y="1086"/>
                </a:lnTo>
                <a:lnTo>
                  <a:pt x="1194" y="1086"/>
                </a:lnTo>
                <a:lnTo>
                  <a:pt x="1194" y="1086"/>
                </a:lnTo>
                <a:lnTo>
                  <a:pt x="1193" y="1086"/>
                </a:lnTo>
                <a:lnTo>
                  <a:pt x="1193" y="1086"/>
                </a:lnTo>
                <a:lnTo>
                  <a:pt x="1193" y="1086"/>
                </a:lnTo>
                <a:lnTo>
                  <a:pt x="1193" y="1086"/>
                </a:lnTo>
                <a:lnTo>
                  <a:pt x="1192" y="1085"/>
                </a:lnTo>
                <a:lnTo>
                  <a:pt x="1192" y="1085"/>
                </a:lnTo>
                <a:lnTo>
                  <a:pt x="1191" y="1085"/>
                </a:lnTo>
                <a:lnTo>
                  <a:pt x="1191" y="1085"/>
                </a:lnTo>
                <a:lnTo>
                  <a:pt x="1190" y="1085"/>
                </a:lnTo>
                <a:lnTo>
                  <a:pt x="1190" y="1085"/>
                </a:lnTo>
                <a:lnTo>
                  <a:pt x="1190" y="1085"/>
                </a:lnTo>
                <a:lnTo>
                  <a:pt x="1189" y="1085"/>
                </a:lnTo>
                <a:lnTo>
                  <a:pt x="1189" y="1085"/>
                </a:lnTo>
                <a:lnTo>
                  <a:pt x="1188" y="1085"/>
                </a:lnTo>
                <a:lnTo>
                  <a:pt x="1188" y="1085"/>
                </a:lnTo>
                <a:lnTo>
                  <a:pt x="1187" y="1085"/>
                </a:lnTo>
                <a:cubicBezTo>
                  <a:pt x="1167" y="1085"/>
                  <a:pt x="1151" y="1101"/>
                  <a:pt x="1151" y="1121"/>
                </a:cubicBezTo>
                <a:lnTo>
                  <a:pt x="1151" y="1122"/>
                </a:lnTo>
                <a:lnTo>
                  <a:pt x="1151" y="1122"/>
                </a:lnTo>
                <a:lnTo>
                  <a:pt x="1151" y="1123"/>
                </a:lnTo>
                <a:lnTo>
                  <a:pt x="1151" y="1123"/>
                </a:lnTo>
                <a:lnTo>
                  <a:pt x="1152" y="1124"/>
                </a:lnTo>
                <a:lnTo>
                  <a:pt x="1152" y="1124"/>
                </a:lnTo>
                <a:lnTo>
                  <a:pt x="1152" y="1124"/>
                </a:lnTo>
                <a:lnTo>
                  <a:pt x="1152" y="1125"/>
                </a:lnTo>
                <a:lnTo>
                  <a:pt x="1152" y="1125"/>
                </a:lnTo>
                <a:lnTo>
                  <a:pt x="1152" y="1125"/>
                </a:lnTo>
                <a:lnTo>
                  <a:pt x="1152" y="1126"/>
                </a:lnTo>
                <a:lnTo>
                  <a:pt x="1152" y="1126"/>
                </a:lnTo>
                <a:lnTo>
                  <a:pt x="1152" y="1127"/>
                </a:lnTo>
                <a:lnTo>
                  <a:pt x="1152" y="1127"/>
                </a:lnTo>
                <a:lnTo>
                  <a:pt x="1152" y="1127"/>
                </a:lnTo>
                <a:lnTo>
                  <a:pt x="1152" y="1128"/>
                </a:lnTo>
                <a:lnTo>
                  <a:pt x="1152" y="1129"/>
                </a:lnTo>
                <a:lnTo>
                  <a:pt x="1152" y="1129"/>
                </a:lnTo>
                <a:lnTo>
                  <a:pt x="1152" y="1129"/>
                </a:lnTo>
                <a:lnTo>
                  <a:pt x="1153" y="1130"/>
                </a:lnTo>
                <a:lnTo>
                  <a:pt x="1153" y="1130"/>
                </a:lnTo>
                <a:lnTo>
                  <a:pt x="1153" y="1131"/>
                </a:lnTo>
                <a:lnTo>
                  <a:pt x="1153" y="1131"/>
                </a:lnTo>
                <a:lnTo>
                  <a:pt x="1153" y="1131"/>
                </a:lnTo>
                <a:lnTo>
                  <a:pt x="1153" y="1131"/>
                </a:lnTo>
                <a:lnTo>
                  <a:pt x="1153" y="1132"/>
                </a:lnTo>
                <a:lnTo>
                  <a:pt x="1153" y="1132"/>
                </a:lnTo>
                <a:lnTo>
                  <a:pt x="1153" y="1133"/>
                </a:lnTo>
                <a:lnTo>
                  <a:pt x="1154" y="1133"/>
                </a:lnTo>
                <a:lnTo>
                  <a:pt x="1154" y="1134"/>
                </a:lnTo>
                <a:lnTo>
                  <a:pt x="1154" y="1134"/>
                </a:lnTo>
                <a:lnTo>
                  <a:pt x="1154" y="1135"/>
                </a:lnTo>
                <a:lnTo>
                  <a:pt x="1154" y="1135"/>
                </a:lnTo>
                <a:lnTo>
                  <a:pt x="1155" y="1136"/>
                </a:lnTo>
                <a:lnTo>
                  <a:pt x="1155" y="1136"/>
                </a:lnTo>
                <a:lnTo>
                  <a:pt x="1155" y="1136"/>
                </a:lnTo>
                <a:lnTo>
                  <a:pt x="1155" y="1136"/>
                </a:lnTo>
                <a:lnTo>
                  <a:pt x="1155" y="1137"/>
                </a:lnTo>
                <a:lnTo>
                  <a:pt x="1155" y="1137"/>
                </a:lnTo>
                <a:lnTo>
                  <a:pt x="1156" y="1138"/>
                </a:lnTo>
                <a:lnTo>
                  <a:pt x="1156" y="1138"/>
                </a:lnTo>
                <a:lnTo>
                  <a:pt x="1156" y="1139"/>
                </a:lnTo>
                <a:lnTo>
                  <a:pt x="1156" y="1139"/>
                </a:lnTo>
                <a:lnTo>
                  <a:pt x="1156" y="1139"/>
                </a:lnTo>
                <a:lnTo>
                  <a:pt x="1157" y="1139"/>
                </a:lnTo>
                <a:lnTo>
                  <a:pt x="1157" y="1139"/>
                </a:lnTo>
                <a:lnTo>
                  <a:pt x="1157" y="1140"/>
                </a:lnTo>
                <a:lnTo>
                  <a:pt x="1157" y="1140"/>
                </a:lnTo>
                <a:cubicBezTo>
                  <a:pt x="1157" y="1141"/>
                  <a:pt x="1158" y="1141"/>
                  <a:pt x="1158" y="1142"/>
                </a:cubicBezTo>
                <a:lnTo>
                  <a:pt x="1158" y="1142"/>
                </a:lnTo>
                <a:lnTo>
                  <a:pt x="1159" y="1142"/>
                </a:lnTo>
                <a:lnTo>
                  <a:pt x="1159" y="1142"/>
                </a:lnTo>
                <a:lnTo>
                  <a:pt x="1159" y="1143"/>
                </a:lnTo>
                <a:lnTo>
                  <a:pt x="1159" y="1143"/>
                </a:lnTo>
                <a:cubicBezTo>
                  <a:pt x="1159" y="1143"/>
                  <a:pt x="1160" y="1144"/>
                  <a:pt x="1160" y="1144"/>
                </a:cubicBezTo>
                <a:lnTo>
                  <a:pt x="1160" y="1144"/>
                </a:lnTo>
                <a:lnTo>
                  <a:pt x="1161" y="1145"/>
                </a:lnTo>
                <a:lnTo>
                  <a:pt x="1161" y="1145"/>
                </a:lnTo>
                <a:lnTo>
                  <a:pt x="1161" y="1145"/>
                </a:lnTo>
                <a:lnTo>
                  <a:pt x="1161" y="1145"/>
                </a:lnTo>
                <a:lnTo>
                  <a:pt x="1162" y="1146"/>
                </a:lnTo>
                <a:lnTo>
                  <a:pt x="1162" y="1146"/>
                </a:lnTo>
                <a:lnTo>
                  <a:pt x="1162" y="1146"/>
                </a:lnTo>
                <a:lnTo>
                  <a:pt x="1163" y="1147"/>
                </a:lnTo>
                <a:lnTo>
                  <a:pt x="1163" y="1147"/>
                </a:lnTo>
                <a:lnTo>
                  <a:pt x="1163" y="1147"/>
                </a:lnTo>
                <a:lnTo>
                  <a:pt x="1163" y="1147"/>
                </a:lnTo>
                <a:lnTo>
                  <a:pt x="1164" y="1148"/>
                </a:lnTo>
                <a:lnTo>
                  <a:pt x="1164" y="1148"/>
                </a:lnTo>
                <a:lnTo>
                  <a:pt x="1164" y="1148"/>
                </a:lnTo>
                <a:lnTo>
                  <a:pt x="1164" y="1148"/>
                </a:lnTo>
                <a:lnTo>
                  <a:pt x="1165" y="1149"/>
                </a:lnTo>
                <a:lnTo>
                  <a:pt x="1165" y="1149"/>
                </a:lnTo>
                <a:lnTo>
                  <a:pt x="1165" y="1149"/>
                </a:lnTo>
                <a:lnTo>
                  <a:pt x="1166" y="1149"/>
                </a:lnTo>
                <a:lnTo>
                  <a:pt x="1166" y="1149"/>
                </a:lnTo>
                <a:lnTo>
                  <a:pt x="1166" y="1150"/>
                </a:lnTo>
                <a:lnTo>
                  <a:pt x="1167" y="1150"/>
                </a:lnTo>
                <a:lnTo>
                  <a:pt x="1167" y="1150"/>
                </a:lnTo>
                <a:lnTo>
                  <a:pt x="1167" y="1150"/>
                </a:lnTo>
                <a:lnTo>
                  <a:pt x="1167" y="1151"/>
                </a:lnTo>
                <a:lnTo>
                  <a:pt x="1168" y="1151"/>
                </a:lnTo>
                <a:lnTo>
                  <a:pt x="1168" y="1151"/>
                </a:lnTo>
                <a:lnTo>
                  <a:pt x="1169" y="1151"/>
                </a:lnTo>
                <a:lnTo>
                  <a:pt x="1169" y="1151"/>
                </a:lnTo>
                <a:lnTo>
                  <a:pt x="1169" y="1152"/>
                </a:lnTo>
                <a:lnTo>
                  <a:pt x="1170" y="1152"/>
                </a:lnTo>
                <a:lnTo>
                  <a:pt x="1170" y="1152"/>
                </a:lnTo>
                <a:lnTo>
                  <a:pt x="1170" y="1152"/>
                </a:lnTo>
                <a:lnTo>
                  <a:pt x="1171" y="1153"/>
                </a:lnTo>
                <a:lnTo>
                  <a:pt x="1171" y="1153"/>
                </a:lnTo>
                <a:lnTo>
                  <a:pt x="1172" y="1153"/>
                </a:lnTo>
                <a:lnTo>
                  <a:pt x="1172" y="1153"/>
                </a:lnTo>
                <a:lnTo>
                  <a:pt x="1172" y="1153"/>
                </a:lnTo>
                <a:lnTo>
                  <a:pt x="1172" y="1153"/>
                </a:lnTo>
                <a:lnTo>
                  <a:pt x="1173" y="1154"/>
                </a:lnTo>
                <a:lnTo>
                  <a:pt x="1173" y="1154"/>
                </a:lnTo>
                <a:lnTo>
                  <a:pt x="1173" y="1154"/>
                </a:lnTo>
                <a:lnTo>
                  <a:pt x="1174" y="1154"/>
                </a:lnTo>
                <a:lnTo>
                  <a:pt x="1174" y="1154"/>
                </a:lnTo>
                <a:lnTo>
                  <a:pt x="1175" y="1154"/>
                </a:lnTo>
                <a:lnTo>
                  <a:pt x="1175" y="1154"/>
                </a:lnTo>
                <a:lnTo>
                  <a:pt x="1175" y="1155"/>
                </a:lnTo>
                <a:cubicBezTo>
                  <a:pt x="1179" y="1156"/>
                  <a:pt x="1183" y="1157"/>
                  <a:pt x="1187" y="1157"/>
                </a:cubicBezTo>
                <a:cubicBezTo>
                  <a:pt x="1196" y="1157"/>
                  <a:pt x="1203" y="1154"/>
                  <a:pt x="1209" y="1149"/>
                </a:cubicBezTo>
                <a:close/>
                <a:moveTo>
                  <a:pt x="1266" y="1087"/>
                </a:moveTo>
                <a:lnTo>
                  <a:pt x="1267" y="1087"/>
                </a:lnTo>
                <a:lnTo>
                  <a:pt x="1267" y="1087"/>
                </a:lnTo>
                <a:lnTo>
                  <a:pt x="1267" y="1087"/>
                </a:lnTo>
                <a:lnTo>
                  <a:pt x="1267" y="1086"/>
                </a:lnTo>
                <a:lnTo>
                  <a:pt x="1268" y="1086"/>
                </a:lnTo>
                <a:lnTo>
                  <a:pt x="1268" y="1086"/>
                </a:lnTo>
                <a:lnTo>
                  <a:pt x="1268" y="1086"/>
                </a:lnTo>
                <a:lnTo>
                  <a:pt x="1269" y="1086"/>
                </a:lnTo>
                <a:lnTo>
                  <a:pt x="1269" y="1086"/>
                </a:lnTo>
                <a:lnTo>
                  <a:pt x="1269" y="1085"/>
                </a:lnTo>
                <a:lnTo>
                  <a:pt x="1270" y="1085"/>
                </a:lnTo>
                <a:lnTo>
                  <a:pt x="1270" y="1085"/>
                </a:lnTo>
                <a:lnTo>
                  <a:pt x="1270" y="1085"/>
                </a:lnTo>
                <a:lnTo>
                  <a:pt x="1270" y="1085"/>
                </a:lnTo>
                <a:lnTo>
                  <a:pt x="1271" y="1085"/>
                </a:lnTo>
                <a:lnTo>
                  <a:pt x="1271" y="1084"/>
                </a:lnTo>
                <a:lnTo>
                  <a:pt x="1271" y="1084"/>
                </a:lnTo>
                <a:lnTo>
                  <a:pt x="1272" y="1084"/>
                </a:lnTo>
                <a:lnTo>
                  <a:pt x="1272" y="1084"/>
                </a:lnTo>
                <a:lnTo>
                  <a:pt x="1272" y="1084"/>
                </a:lnTo>
                <a:cubicBezTo>
                  <a:pt x="1273" y="1083"/>
                  <a:pt x="1273" y="1083"/>
                  <a:pt x="1274" y="1083"/>
                </a:cubicBezTo>
                <a:lnTo>
                  <a:pt x="1274" y="1082"/>
                </a:lnTo>
                <a:lnTo>
                  <a:pt x="1274" y="1082"/>
                </a:lnTo>
                <a:lnTo>
                  <a:pt x="1275" y="1082"/>
                </a:lnTo>
                <a:lnTo>
                  <a:pt x="1275" y="1082"/>
                </a:lnTo>
                <a:lnTo>
                  <a:pt x="1275" y="1082"/>
                </a:lnTo>
                <a:lnTo>
                  <a:pt x="1275" y="1082"/>
                </a:lnTo>
                <a:lnTo>
                  <a:pt x="1275" y="1081"/>
                </a:lnTo>
                <a:lnTo>
                  <a:pt x="1276" y="1081"/>
                </a:lnTo>
                <a:lnTo>
                  <a:pt x="1276" y="1081"/>
                </a:lnTo>
                <a:lnTo>
                  <a:pt x="1276" y="1080"/>
                </a:lnTo>
                <a:lnTo>
                  <a:pt x="1277" y="1080"/>
                </a:lnTo>
                <a:lnTo>
                  <a:pt x="1277" y="1080"/>
                </a:lnTo>
                <a:lnTo>
                  <a:pt x="1277" y="1080"/>
                </a:lnTo>
                <a:lnTo>
                  <a:pt x="1277" y="1080"/>
                </a:lnTo>
                <a:lnTo>
                  <a:pt x="1277" y="1079"/>
                </a:lnTo>
                <a:lnTo>
                  <a:pt x="1278" y="1079"/>
                </a:lnTo>
                <a:lnTo>
                  <a:pt x="1278" y="1079"/>
                </a:lnTo>
                <a:lnTo>
                  <a:pt x="1278" y="1078"/>
                </a:lnTo>
                <a:lnTo>
                  <a:pt x="1278" y="1078"/>
                </a:lnTo>
                <a:lnTo>
                  <a:pt x="1279" y="1078"/>
                </a:lnTo>
                <a:lnTo>
                  <a:pt x="1279" y="1078"/>
                </a:lnTo>
                <a:lnTo>
                  <a:pt x="1279" y="1078"/>
                </a:lnTo>
                <a:lnTo>
                  <a:pt x="1279" y="1077"/>
                </a:lnTo>
                <a:lnTo>
                  <a:pt x="1279" y="1077"/>
                </a:lnTo>
                <a:lnTo>
                  <a:pt x="1280" y="1077"/>
                </a:lnTo>
                <a:lnTo>
                  <a:pt x="1280" y="1076"/>
                </a:lnTo>
                <a:lnTo>
                  <a:pt x="1280" y="1076"/>
                </a:lnTo>
                <a:lnTo>
                  <a:pt x="1280" y="1076"/>
                </a:lnTo>
                <a:lnTo>
                  <a:pt x="1281" y="1075"/>
                </a:lnTo>
                <a:lnTo>
                  <a:pt x="1281" y="1075"/>
                </a:lnTo>
                <a:lnTo>
                  <a:pt x="1282" y="1074"/>
                </a:lnTo>
                <a:lnTo>
                  <a:pt x="1282" y="1074"/>
                </a:lnTo>
                <a:lnTo>
                  <a:pt x="1282" y="1074"/>
                </a:lnTo>
                <a:lnTo>
                  <a:pt x="1283" y="1073"/>
                </a:lnTo>
                <a:lnTo>
                  <a:pt x="1283" y="1072"/>
                </a:lnTo>
                <a:lnTo>
                  <a:pt x="1283" y="1072"/>
                </a:lnTo>
                <a:lnTo>
                  <a:pt x="1283" y="1072"/>
                </a:lnTo>
                <a:lnTo>
                  <a:pt x="1283" y="1071"/>
                </a:lnTo>
                <a:lnTo>
                  <a:pt x="1283" y="1071"/>
                </a:lnTo>
                <a:lnTo>
                  <a:pt x="1284" y="1071"/>
                </a:lnTo>
                <a:lnTo>
                  <a:pt x="1284" y="1071"/>
                </a:lnTo>
                <a:lnTo>
                  <a:pt x="1284" y="1070"/>
                </a:lnTo>
                <a:lnTo>
                  <a:pt x="1284" y="1070"/>
                </a:lnTo>
                <a:lnTo>
                  <a:pt x="1284" y="1070"/>
                </a:lnTo>
                <a:lnTo>
                  <a:pt x="1284" y="1069"/>
                </a:lnTo>
                <a:lnTo>
                  <a:pt x="1284" y="1069"/>
                </a:lnTo>
                <a:lnTo>
                  <a:pt x="1285" y="1069"/>
                </a:lnTo>
                <a:lnTo>
                  <a:pt x="1285" y="1068"/>
                </a:lnTo>
                <a:lnTo>
                  <a:pt x="1285" y="1068"/>
                </a:lnTo>
                <a:lnTo>
                  <a:pt x="1285" y="1068"/>
                </a:lnTo>
                <a:lnTo>
                  <a:pt x="1285" y="1067"/>
                </a:lnTo>
                <a:lnTo>
                  <a:pt x="1285" y="1067"/>
                </a:lnTo>
                <a:lnTo>
                  <a:pt x="1285" y="1067"/>
                </a:lnTo>
                <a:lnTo>
                  <a:pt x="1286" y="1066"/>
                </a:lnTo>
                <a:lnTo>
                  <a:pt x="1286" y="1066"/>
                </a:lnTo>
                <a:lnTo>
                  <a:pt x="1286" y="1066"/>
                </a:lnTo>
                <a:lnTo>
                  <a:pt x="1286" y="1065"/>
                </a:lnTo>
                <a:lnTo>
                  <a:pt x="1286" y="1065"/>
                </a:lnTo>
                <a:lnTo>
                  <a:pt x="1286" y="1064"/>
                </a:lnTo>
                <a:lnTo>
                  <a:pt x="1286" y="1064"/>
                </a:lnTo>
                <a:lnTo>
                  <a:pt x="1286" y="1064"/>
                </a:lnTo>
                <a:lnTo>
                  <a:pt x="1286" y="1063"/>
                </a:lnTo>
                <a:lnTo>
                  <a:pt x="1287" y="1063"/>
                </a:lnTo>
                <a:lnTo>
                  <a:pt x="1287" y="1063"/>
                </a:lnTo>
                <a:lnTo>
                  <a:pt x="1287" y="1062"/>
                </a:lnTo>
                <a:lnTo>
                  <a:pt x="1287" y="1062"/>
                </a:lnTo>
                <a:lnTo>
                  <a:pt x="1287" y="1062"/>
                </a:lnTo>
                <a:lnTo>
                  <a:pt x="1287" y="1061"/>
                </a:lnTo>
                <a:lnTo>
                  <a:pt x="1287" y="1061"/>
                </a:lnTo>
                <a:lnTo>
                  <a:pt x="1287" y="1061"/>
                </a:lnTo>
                <a:lnTo>
                  <a:pt x="1287" y="1061"/>
                </a:lnTo>
                <a:lnTo>
                  <a:pt x="1287" y="1060"/>
                </a:lnTo>
                <a:lnTo>
                  <a:pt x="1287" y="1060"/>
                </a:lnTo>
                <a:lnTo>
                  <a:pt x="1287" y="1059"/>
                </a:lnTo>
                <a:cubicBezTo>
                  <a:pt x="1288" y="1058"/>
                  <a:pt x="1288" y="1056"/>
                  <a:pt x="1288" y="1054"/>
                </a:cubicBezTo>
                <a:cubicBezTo>
                  <a:pt x="1288" y="1053"/>
                  <a:pt x="1288" y="1052"/>
                  <a:pt x="1288" y="1051"/>
                </a:cubicBezTo>
                <a:lnTo>
                  <a:pt x="1288" y="1051"/>
                </a:lnTo>
                <a:cubicBezTo>
                  <a:pt x="1287" y="1049"/>
                  <a:pt x="1287" y="1047"/>
                  <a:pt x="1287" y="1045"/>
                </a:cubicBezTo>
                <a:lnTo>
                  <a:pt x="1286" y="1044"/>
                </a:lnTo>
                <a:lnTo>
                  <a:pt x="1286" y="1044"/>
                </a:lnTo>
                <a:cubicBezTo>
                  <a:pt x="1286" y="1043"/>
                  <a:pt x="1285" y="1042"/>
                  <a:pt x="1285" y="1040"/>
                </a:cubicBezTo>
                <a:lnTo>
                  <a:pt x="1285" y="1040"/>
                </a:lnTo>
                <a:lnTo>
                  <a:pt x="1285" y="1040"/>
                </a:lnTo>
                <a:cubicBezTo>
                  <a:pt x="1284" y="1038"/>
                  <a:pt x="1283" y="1036"/>
                  <a:pt x="1282" y="1035"/>
                </a:cubicBezTo>
                <a:lnTo>
                  <a:pt x="1282" y="1034"/>
                </a:lnTo>
                <a:lnTo>
                  <a:pt x="1281" y="1034"/>
                </a:lnTo>
                <a:cubicBezTo>
                  <a:pt x="1281" y="1033"/>
                  <a:pt x="1280" y="1032"/>
                  <a:pt x="1279" y="1031"/>
                </a:cubicBezTo>
                <a:lnTo>
                  <a:pt x="1278" y="1030"/>
                </a:lnTo>
                <a:lnTo>
                  <a:pt x="1278" y="1030"/>
                </a:lnTo>
                <a:lnTo>
                  <a:pt x="1278" y="1030"/>
                </a:lnTo>
                <a:lnTo>
                  <a:pt x="1278" y="1029"/>
                </a:lnTo>
                <a:lnTo>
                  <a:pt x="1277" y="1029"/>
                </a:lnTo>
                <a:lnTo>
                  <a:pt x="1277" y="1028"/>
                </a:lnTo>
                <a:lnTo>
                  <a:pt x="1276" y="1028"/>
                </a:lnTo>
                <a:lnTo>
                  <a:pt x="1276" y="1028"/>
                </a:lnTo>
                <a:lnTo>
                  <a:pt x="1276" y="1028"/>
                </a:lnTo>
                <a:lnTo>
                  <a:pt x="1275" y="1027"/>
                </a:lnTo>
                <a:lnTo>
                  <a:pt x="1275" y="1027"/>
                </a:lnTo>
                <a:lnTo>
                  <a:pt x="1275" y="1027"/>
                </a:lnTo>
                <a:lnTo>
                  <a:pt x="1275" y="1027"/>
                </a:lnTo>
                <a:lnTo>
                  <a:pt x="1274" y="1026"/>
                </a:lnTo>
                <a:lnTo>
                  <a:pt x="1274" y="1026"/>
                </a:lnTo>
                <a:cubicBezTo>
                  <a:pt x="1274" y="1026"/>
                  <a:pt x="1273" y="1025"/>
                  <a:pt x="1273" y="1025"/>
                </a:cubicBezTo>
                <a:lnTo>
                  <a:pt x="1273" y="1025"/>
                </a:lnTo>
                <a:lnTo>
                  <a:pt x="1272" y="1025"/>
                </a:lnTo>
                <a:lnTo>
                  <a:pt x="1272" y="1025"/>
                </a:lnTo>
                <a:lnTo>
                  <a:pt x="1271" y="1024"/>
                </a:lnTo>
                <a:lnTo>
                  <a:pt x="1271" y="1024"/>
                </a:lnTo>
                <a:lnTo>
                  <a:pt x="1271" y="1024"/>
                </a:lnTo>
                <a:lnTo>
                  <a:pt x="1270" y="1023"/>
                </a:lnTo>
                <a:lnTo>
                  <a:pt x="1270" y="1023"/>
                </a:lnTo>
                <a:lnTo>
                  <a:pt x="1269" y="1023"/>
                </a:lnTo>
                <a:lnTo>
                  <a:pt x="1269" y="1023"/>
                </a:lnTo>
                <a:lnTo>
                  <a:pt x="1268" y="1023"/>
                </a:lnTo>
                <a:lnTo>
                  <a:pt x="1268" y="1022"/>
                </a:lnTo>
                <a:lnTo>
                  <a:pt x="1268" y="1022"/>
                </a:lnTo>
                <a:lnTo>
                  <a:pt x="1267" y="1022"/>
                </a:lnTo>
                <a:lnTo>
                  <a:pt x="1267" y="1022"/>
                </a:lnTo>
                <a:lnTo>
                  <a:pt x="1267" y="1022"/>
                </a:lnTo>
                <a:lnTo>
                  <a:pt x="1266" y="1021"/>
                </a:lnTo>
                <a:lnTo>
                  <a:pt x="1266" y="1021"/>
                </a:lnTo>
                <a:lnTo>
                  <a:pt x="1265" y="1021"/>
                </a:lnTo>
                <a:lnTo>
                  <a:pt x="1265" y="1021"/>
                </a:lnTo>
                <a:lnTo>
                  <a:pt x="1265" y="1021"/>
                </a:lnTo>
                <a:lnTo>
                  <a:pt x="1264" y="1021"/>
                </a:lnTo>
                <a:lnTo>
                  <a:pt x="1264" y="1021"/>
                </a:lnTo>
                <a:lnTo>
                  <a:pt x="1263" y="1020"/>
                </a:lnTo>
                <a:lnTo>
                  <a:pt x="1263" y="1020"/>
                </a:lnTo>
                <a:lnTo>
                  <a:pt x="1263" y="1020"/>
                </a:lnTo>
                <a:lnTo>
                  <a:pt x="1262" y="1020"/>
                </a:lnTo>
                <a:lnTo>
                  <a:pt x="1262" y="1020"/>
                </a:lnTo>
                <a:lnTo>
                  <a:pt x="1262" y="1020"/>
                </a:lnTo>
                <a:lnTo>
                  <a:pt x="1261" y="1020"/>
                </a:lnTo>
                <a:lnTo>
                  <a:pt x="1261" y="1020"/>
                </a:lnTo>
                <a:lnTo>
                  <a:pt x="1261" y="1020"/>
                </a:lnTo>
                <a:lnTo>
                  <a:pt x="1260" y="1020"/>
                </a:lnTo>
                <a:lnTo>
                  <a:pt x="1260" y="1019"/>
                </a:lnTo>
                <a:lnTo>
                  <a:pt x="1259" y="1019"/>
                </a:lnTo>
                <a:lnTo>
                  <a:pt x="1259" y="1019"/>
                </a:lnTo>
                <a:lnTo>
                  <a:pt x="1258" y="1019"/>
                </a:lnTo>
                <a:lnTo>
                  <a:pt x="1258" y="1019"/>
                </a:lnTo>
                <a:lnTo>
                  <a:pt x="1257" y="1019"/>
                </a:lnTo>
                <a:lnTo>
                  <a:pt x="1257" y="1019"/>
                </a:lnTo>
                <a:lnTo>
                  <a:pt x="1257" y="1019"/>
                </a:lnTo>
                <a:lnTo>
                  <a:pt x="1256" y="1019"/>
                </a:lnTo>
                <a:lnTo>
                  <a:pt x="1256" y="1019"/>
                </a:lnTo>
                <a:lnTo>
                  <a:pt x="1255" y="1019"/>
                </a:lnTo>
                <a:lnTo>
                  <a:pt x="1255" y="1019"/>
                </a:lnTo>
                <a:lnTo>
                  <a:pt x="1255" y="1019"/>
                </a:lnTo>
                <a:lnTo>
                  <a:pt x="1254" y="1019"/>
                </a:lnTo>
                <a:lnTo>
                  <a:pt x="1254" y="1019"/>
                </a:lnTo>
                <a:lnTo>
                  <a:pt x="1253" y="1019"/>
                </a:lnTo>
                <a:lnTo>
                  <a:pt x="1253" y="1019"/>
                </a:lnTo>
                <a:lnTo>
                  <a:pt x="1252" y="1019"/>
                </a:lnTo>
                <a:cubicBezTo>
                  <a:pt x="1232" y="1019"/>
                  <a:pt x="1216" y="1034"/>
                  <a:pt x="1216" y="1054"/>
                </a:cubicBezTo>
                <a:lnTo>
                  <a:pt x="1216" y="1055"/>
                </a:lnTo>
                <a:lnTo>
                  <a:pt x="1216" y="1055"/>
                </a:lnTo>
                <a:lnTo>
                  <a:pt x="1216" y="1056"/>
                </a:lnTo>
                <a:lnTo>
                  <a:pt x="1216" y="1056"/>
                </a:lnTo>
                <a:lnTo>
                  <a:pt x="1216" y="1057"/>
                </a:lnTo>
                <a:lnTo>
                  <a:pt x="1216" y="1057"/>
                </a:lnTo>
                <a:lnTo>
                  <a:pt x="1216" y="1057"/>
                </a:lnTo>
                <a:lnTo>
                  <a:pt x="1216" y="1058"/>
                </a:lnTo>
                <a:lnTo>
                  <a:pt x="1216" y="1058"/>
                </a:lnTo>
                <a:lnTo>
                  <a:pt x="1217" y="1059"/>
                </a:lnTo>
                <a:lnTo>
                  <a:pt x="1217" y="1059"/>
                </a:lnTo>
                <a:lnTo>
                  <a:pt x="1217" y="1060"/>
                </a:lnTo>
                <a:lnTo>
                  <a:pt x="1217" y="1060"/>
                </a:lnTo>
                <a:lnTo>
                  <a:pt x="1217" y="1060"/>
                </a:lnTo>
                <a:lnTo>
                  <a:pt x="1217" y="1061"/>
                </a:lnTo>
                <a:lnTo>
                  <a:pt x="1217" y="1061"/>
                </a:lnTo>
                <a:lnTo>
                  <a:pt x="1217" y="1061"/>
                </a:lnTo>
                <a:lnTo>
                  <a:pt x="1217" y="1062"/>
                </a:lnTo>
                <a:lnTo>
                  <a:pt x="1217" y="1062"/>
                </a:lnTo>
                <a:lnTo>
                  <a:pt x="1217" y="1063"/>
                </a:lnTo>
                <a:lnTo>
                  <a:pt x="1217" y="1063"/>
                </a:lnTo>
                <a:lnTo>
                  <a:pt x="1217" y="1063"/>
                </a:lnTo>
                <a:lnTo>
                  <a:pt x="1218" y="1064"/>
                </a:lnTo>
                <a:lnTo>
                  <a:pt x="1218" y="1064"/>
                </a:lnTo>
                <a:lnTo>
                  <a:pt x="1218" y="1065"/>
                </a:lnTo>
                <a:lnTo>
                  <a:pt x="1218" y="1066"/>
                </a:lnTo>
                <a:lnTo>
                  <a:pt x="1218" y="1066"/>
                </a:lnTo>
                <a:lnTo>
                  <a:pt x="1218" y="1066"/>
                </a:lnTo>
                <a:lnTo>
                  <a:pt x="1218" y="1066"/>
                </a:lnTo>
                <a:lnTo>
                  <a:pt x="1218" y="1067"/>
                </a:lnTo>
                <a:lnTo>
                  <a:pt x="1219" y="1067"/>
                </a:lnTo>
                <a:lnTo>
                  <a:pt x="1219" y="1068"/>
                </a:lnTo>
                <a:lnTo>
                  <a:pt x="1219" y="1068"/>
                </a:lnTo>
                <a:lnTo>
                  <a:pt x="1219" y="1068"/>
                </a:lnTo>
                <a:lnTo>
                  <a:pt x="1219" y="1069"/>
                </a:lnTo>
                <a:lnTo>
                  <a:pt x="1220" y="1069"/>
                </a:lnTo>
                <a:lnTo>
                  <a:pt x="1220" y="1070"/>
                </a:lnTo>
                <a:lnTo>
                  <a:pt x="1220" y="1070"/>
                </a:lnTo>
                <a:lnTo>
                  <a:pt x="1220" y="1070"/>
                </a:lnTo>
                <a:lnTo>
                  <a:pt x="1220" y="1070"/>
                </a:lnTo>
                <a:lnTo>
                  <a:pt x="1221" y="1071"/>
                </a:lnTo>
                <a:lnTo>
                  <a:pt x="1221" y="1071"/>
                </a:lnTo>
                <a:lnTo>
                  <a:pt x="1221" y="1072"/>
                </a:lnTo>
                <a:lnTo>
                  <a:pt x="1221" y="1072"/>
                </a:lnTo>
                <a:lnTo>
                  <a:pt x="1221" y="1072"/>
                </a:lnTo>
                <a:lnTo>
                  <a:pt x="1221" y="1073"/>
                </a:lnTo>
                <a:lnTo>
                  <a:pt x="1222" y="1073"/>
                </a:lnTo>
                <a:lnTo>
                  <a:pt x="1222" y="1073"/>
                </a:lnTo>
                <a:lnTo>
                  <a:pt x="1222" y="1074"/>
                </a:lnTo>
                <a:lnTo>
                  <a:pt x="1222" y="1074"/>
                </a:lnTo>
                <a:lnTo>
                  <a:pt x="1222" y="1074"/>
                </a:lnTo>
                <a:lnTo>
                  <a:pt x="1223" y="1075"/>
                </a:lnTo>
                <a:lnTo>
                  <a:pt x="1223" y="1075"/>
                </a:lnTo>
                <a:lnTo>
                  <a:pt x="1223" y="1076"/>
                </a:lnTo>
                <a:lnTo>
                  <a:pt x="1223" y="1076"/>
                </a:lnTo>
                <a:lnTo>
                  <a:pt x="1224" y="1076"/>
                </a:lnTo>
                <a:lnTo>
                  <a:pt x="1224" y="1076"/>
                </a:lnTo>
                <a:lnTo>
                  <a:pt x="1224" y="1077"/>
                </a:lnTo>
                <a:lnTo>
                  <a:pt x="1225" y="1077"/>
                </a:lnTo>
                <a:lnTo>
                  <a:pt x="1225" y="1078"/>
                </a:lnTo>
                <a:lnTo>
                  <a:pt x="1225" y="1078"/>
                </a:lnTo>
                <a:lnTo>
                  <a:pt x="1226" y="1078"/>
                </a:lnTo>
                <a:lnTo>
                  <a:pt x="1226" y="1078"/>
                </a:lnTo>
                <a:lnTo>
                  <a:pt x="1226" y="1079"/>
                </a:lnTo>
                <a:lnTo>
                  <a:pt x="1226" y="1079"/>
                </a:lnTo>
                <a:lnTo>
                  <a:pt x="1227" y="1079"/>
                </a:lnTo>
                <a:lnTo>
                  <a:pt x="1227" y="1079"/>
                </a:lnTo>
                <a:lnTo>
                  <a:pt x="1227" y="1080"/>
                </a:lnTo>
                <a:lnTo>
                  <a:pt x="1227" y="1080"/>
                </a:lnTo>
                <a:lnTo>
                  <a:pt x="1228" y="1080"/>
                </a:lnTo>
                <a:lnTo>
                  <a:pt x="1228" y="1081"/>
                </a:lnTo>
                <a:lnTo>
                  <a:pt x="1228" y="1081"/>
                </a:lnTo>
                <a:lnTo>
                  <a:pt x="1229" y="1081"/>
                </a:lnTo>
                <a:lnTo>
                  <a:pt x="1229" y="1081"/>
                </a:lnTo>
                <a:lnTo>
                  <a:pt x="1229" y="1082"/>
                </a:lnTo>
                <a:lnTo>
                  <a:pt x="1229" y="1082"/>
                </a:lnTo>
                <a:lnTo>
                  <a:pt x="1230" y="1082"/>
                </a:lnTo>
                <a:lnTo>
                  <a:pt x="1230" y="1082"/>
                </a:lnTo>
                <a:lnTo>
                  <a:pt x="1231" y="1083"/>
                </a:lnTo>
                <a:lnTo>
                  <a:pt x="1231" y="1083"/>
                </a:lnTo>
                <a:lnTo>
                  <a:pt x="1231" y="1083"/>
                </a:lnTo>
                <a:lnTo>
                  <a:pt x="1231" y="1083"/>
                </a:lnTo>
                <a:lnTo>
                  <a:pt x="1231" y="1083"/>
                </a:lnTo>
                <a:lnTo>
                  <a:pt x="1232" y="1084"/>
                </a:lnTo>
                <a:lnTo>
                  <a:pt x="1232" y="1084"/>
                </a:lnTo>
                <a:lnTo>
                  <a:pt x="1233" y="1084"/>
                </a:lnTo>
                <a:lnTo>
                  <a:pt x="1233" y="1085"/>
                </a:lnTo>
                <a:lnTo>
                  <a:pt x="1233" y="1085"/>
                </a:lnTo>
                <a:lnTo>
                  <a:pt x="1234" y="1085"/>
                </a:lnTo>
                <a:lnTo>
                  <a:pt x="1234" y="1085"/>
                </a:lnTo>
                <a:lnTo>
                  <a:pt x="1234" y="1085"/>
                </a:lnTo>
                <a:lnTo>
                  <a:pt x="1235" y="1086"/>
                </a:lnTo>
                <a:lnTo>
                  <a:pt x="1235" y="1086"/>
                </a:lnTo>
                <a:lnTo>
                  <a:pt x="1236" y="1086"/>
                </a:lnTo>
                <a:lnTo>
                  <a:pt x="1236" y="1086"/>
                </a:lnTo>
                <a:lnTo>
                  <a:pt x="1236" y="1086"/>
                </a:lnTo>
                <a:lnTo>
                  <a:pt x="1237" y="1086"/>
                </a:lnTo>
                <a:lnTo>
                  <a:pt x="1237" y="1087"/>
                </a:lnTo>
                <a:lnTo>
                  <a:pt x="1237" y="1087"/>
                </a:lnTo>
                <a:lnTo>
                  <a:pt x="1238" y="1087"/>
                </a:lnTo>
                <a:lnTo>
                  <a:pt x="1238" y="1087"/>
                </a:lnTo>
                <a:lnTo>
                  <a:pt x="1238" y="1087"/>
                </a:lnTo>
                <a:lnTo>
                  <a:pt x="1239" y="1087"/>
                </a:lnTo>
                <a:lnTo>
                  <a:pt x="1239" y="1088"/>
                </a:lnTo>
                <a:lnTo>
                  <a:pt x="1240" y="1088"/>
                </a:lnTo>
                <a:lnTo>
                  <a:pt x="1240" y="1088"/>
                </a:lnTo>
                <a:lnTo>
                  <a:pt x="1240" y="1088"/>
                </a:lnTo>
                <a:lnTo>
                  <a:pt x="1241" y="1088"/>
                </a:lnTo>
                <a:lnTo>
                  <a:pt x="1241" y="1088"/>
                </a:lnTo>
                <a:lnTo>
                  <a:pt x="1241" y="1088"/>
                </a:lnTo>
                <a:lnTo>
                  <a:pt x="1242" y="1089"/>
                </a:lnTo>
                <a:lnTo>
                  <a:pt x="1242" y="1089"/>
                </a:lnTo>
                <a:lnTo>
                  <a:pt x="1243" y="1089"/>
                </a:lnTo>
                <a:lnTo>
                  <a:pt x="1243" y="1089"/>
                </a:lnTo>
                <a:lnTo>
                  <a:pt x="1243" y="1089"/>
                </a:lnTo>
                <a:lnTo>
                  <a:pt x="1244" y="1089"/>
                </a:lnTo>
                <a:lnTo>
                  <a:pt x="1244" y="1089"/>
                </a:lnTo>
                <a:cubicBezTo>
                  <a:pt x="1247" y="1090"/>
                  <a:pt x="1249" y="1090"/>
                  <a:pt x="1252" y="1090"/>
                </a:cubicBezTo>
                <a:cubicBezTo>
                  <a:pt x="1257" y="1090"/>
                  <a:pt x="1262" y="1089"/>
                  <a:pt x="1267" y="1087"/>
                </a:cubicBezTo>
                <a:lnTo>
                  <a:pt x="1266" y="1087"/>
                </a:lnTo>
                <a:close/>
                <a:moveTo>
                  <a:pt x="472" y="649"/>
                </a:moveTo>
                <a:cubicBezTo>
                  <a:pt x="462" y="649"/>
                  <a:pt x="454" y="657"/>
                  <a:pt x="454" y="667"/>
                </a:cubicBezTo>
                <a:cubicBezTo>
                  <a:pt x="454" y="676"/>
                  <a:pt x="462" y="684"/>
                  <a:pt x="472" y="684"/>
                </a:cubicBezTo>
                <a:cubicBezTo>
                  <a:pt x="482" y="684"/>
                  <a:pt x="490" y="676"/>
                  <a:pt x="490" y="667"/>
                </a:cubicBezTo>
                <a:cubicBezTo>
                  <a:pt x="490" y="657"/>
                  <a:pt x="482" y="649"/>
                  <a:pt x="472" y="649"/>
                </a:cubicBezTo>
                <a:close/>
                <a:moveTo>
                  <a:pt x="537" y="582"/>
                </a:moveTo>
                <a:cubicBezTo>
                  <a:pt x="527" y="582"/>
                  <a:pt x="519" y="590"/>
                  <a:pt x="519" y="600"/>
                </a:cubicBezTo>
                <a:cubicBezTo>
                  <a:pt x="519" y="610"/>
                  <a:pt x="527" y="618"/>
                  <a:pt x="537" y="618"/>
                </a:cubicBezTo>
                <a:cubicBezTo>
                  <a:pt x="547" y="618"/>
                  <a:pt x="555" y="610"/>
                  <a:pt x="555" y="600"/>
                </a:cubicBezTo>
                <a:cubicBezTo>
                  <a:pt x="555" y="590"/>
                  <a:pt x="547" y="582"/>
                  <a:pt x="537" y="582"/>
                </a:cubicBezTo>
                <a:close/>
                <a:moveTo>
                  <a:pt x="601" y="520"/>
                </a:moveTo>
                <a:cubicBezTo>
                  <a:pt x="591" y="520"/>
                  <a:pt x="583" y="528"/>
                  <a:pt x="583" y="538"/>
                </a:cubicBezTo>
                <a:cubicBezTo>
                  <a:pt x="583" y="547"/>
                  <a:pt x="591" y="555"/>
                  <a:pt x="601" y="555"/>
                </a:cubicBezTo>
                <a:cubicBezTo>
                  <a:pt x="611" y="555"/>
                  <a:pt x="619" y="547"/>
                  <a:pt x="619" y="538"/>
                </a:cubicBezTo>
                <a:cubicBezTo>
                  <a:pt x="619" y="528"/>
                  <a:pt x="611" y="520"/>
                  <a:pt x="601" y="520"/>
                </a:cubicBezTo>
                <a:close/>
                <a:moveTo>
                  <a:pt x="668" y="454"/>
                </a:moveTo>
                <a:cubicBezTo>
                  <a:pt x="658" y="454"/>
                  <a:pt x="650" y="462"/>
                  <a:pt x="650" y="472"/>
                </a:cubicBezTo>
                <a:cubicBezTo>
                  <a:pt x="650" y="482"/>
                  <a:pt x="658" y="490"/>
                  <a:pt x="668" y="490"/>
                </a:cubicBezTo>
                <a:cubicBezTo>
                  <a:pt x="678" y="490"/>
                  <a:pt x="686" y="482"/>
                  <a:pt x="686" y="472"/>
                </a:cubicBezTo>
                <a:cubicBezTo>
                  <a:pt x="686" y="462"/>
                  <a:pt x="678" y="454"/>
                  <a:pt x="668" y="454"/>
                </a:cubicBezTo>
                <a:close/>
                <a:moveTo>
                  <a:pt x="732" y="390"/>
                </a:moveTo>
                <a:cubicBezTo>
                  <a:pt x="722" y="390"/>
                  <a:pt x="714" y="398"/>
                  <a:pt x="714" y="408"/>
                </a:cubicBezTo>
                <a:cubicBezTo>
                  <a:pt x="714" y="418"/>
                  <a:pt x="722" y="426"/>
                  <a:pt x="732" y="426"/>
                </a:cubicBezTo>
                <a:cubicBezTo>
                  <a:pt x="742" y="426"/>
                  <a:pt x="750" y="418"/>
                  <a:pt x="750" y="408"/>
                </a:cubicBezTo>
                <a:cubicBezTo>
                  <a:pt x="750" y="398"/>
                  <a:pt x="742" y="390"/>
                  <a:pt x="732" y="390"/>
                </a:cubicBezTo>
                <a:close/>
                <a:moveTo>
                  <a:pt x="392" y="864"/>
                </a:moveTo>
                <a:cubicBezTo>
                  <a:pt x="392" y="874"/>
                  <a:pt x="400" y="882"/>
                  <a:pt x="409" y="882"/>
                </a:cubicBezTo>
                <a:cubicBezTo>
                  <a:pt x="419" y="882"/>
                  <a:pt x="427" y="874"/>
                  <a:pt x="427" y="864"/>
                </a:cubicBezTo>
                <a:cubicBezTo>
                  <a:pt x="427" y="854"/>
                  <a:pt x="419" y="846"/>
                  <a:pt x="409" y="846"/>
                </a:cubicBezTo>
                <a:cubicBezTo>
                  <a:pt x="400" y="846"/>
                  <a:pt x="392" y="854"/>
                  <a:pt x="392" y="864"/>
                </a:cubicBezTo>
                <a:close/>
                <a:moveTo>
                  <a:pt x="798" y="457"/>
                </a:moveTo>
                <a:cubicBezTo>
                  <a:pt x="789" y="457"/>
                  <a:pt x="782" y="464"/>
                  <a:pt x="782" y="472"/>
                </a:cubicBezTo>
                <a:cubicBezTo>
                  <a:pt x="782" y="481"/>
                  <a:pt x="789" y="488"/>
                  <a:pt x="798" y="488"/>
                </a:cubicBezTo>
                <a:cubicBezTo>
                  <a:pt x="806" y="488"/>
                  <a:pt x="813" y="481"/>
                  <a:pt x="813" y="472"/>
                </a:cubicBezTo>
                <a:cubicBezTo>
                  <a:pt x="813" y="464"/>
                  <a:pt x="806" y="457"/>
                  <a:pt x="798" y="457"/>
                </a:cubicBezTo>
                <a:close/>
                <a:moveTo>
                  <a:pt x="458" y="798"/>
                </a:moveTo>
                <a:cubicBezTo>
                  <a:pt x="458" y="807"/>
                  <a:pt x="465" y="814"/>
                  <a:pt x="474" y="814"/>
                </a:cubicBezTo>
                <a:cubicBezTo>
                  <a:pt x="482" y="814"/>
                  <a:pt x="489" y="807"/>
                  <a:pt x="489" y="798"/>
                </a:cubicBezTo>
                <a:cubicBezTo>
                  <a:pt x="489" y="790"/>
                  <a:pt x="482" y="783"/>
                  <a:pt x="474" y="783"/>
                </a:cubicBezTo>
                <a:cubicBezTo>
                  <a:pt x="465" y="783"/>
                  <a:pt x="458" y="790"/>
                  <a:pt x="458" y="798"/>
                </a:cubicBezTo>
                <a:close/>
                <a:moveTo>
                  <a:pt x="863" y="390"/>
                </a:moveTo>
                <a:cubicBezTo>
                  <a:pt x="853" y="390"/>
                  <a:pt x="845" y="398"/>
                  <a:pt x="845" y="408"/>
                </a:cubicBezTo>
                <a:cubicBezTo>
                  <a:pt x="845" y="418"/>
                  <a:pt x="853" y="426"/>
                  <a:pt x="863" y="426"/>
                </a:cubicBezTo>
                <a:cubicBezTo>
                  <a:pt x="872" y="426"/>
                  <a:pt x="880" y="418"/>
                  <a:pt x="880" y="408"/>
                </a:cubicBezTo>
                <a:cubicBezTo>
                  <a:pt x="880" y="398"/>
                  <a:pt x="872" y="390"/>
                  <a:pt x="863" y="390"/>
                </a:cubicBezTo>
                <a:close/>
                <a:moveTo>
                  <a:pt x="392" y="733"/>
                </a:moveTo>
                <a:cubicBezTo>
                  <a:pt x="392" y="743"/>
                  <a:pt x="400" y="751"/>
                  <a:pt x="409" y="751"/>
                </a:cubicBezTo>
                <a:cubicBezTo>
                  <a:pt x="419" y="751"/>
                  <a:pt x="427" y="743"/>
                  <a:pt x="427" y="733"/>
                </a:cubicBezTo>
                <a:cubicBezTo>
                  <a:pt x="427" y="723"/>
                  <a:pt x="419" y="715"/>
                  <a:pt x="409" y="715"/>
                </a:cubicBezTo>
                <a:cubicBezTo>
                  <a:pt x="400" y="715"/>
                  <a:pt x="392" y="723"/>
                  <a:pt x="392" y="733"/>
                </a:cubicBezTo>
                <a:close/>
                <a:moveTo>
                  <a:pt x="927" y="457"/>
                </a:moveTo>
                <a:cubicBezTo>
                  <a:pt x="918" y="457"/>
                  <a:pt x="911" y="464"/>
                  <a:pt x="911" y="472"/>
                </a:cubicBezTo>
                <a:cubicBezTo>
                  <a:pt x="911" y="481"/>
                  <a:pt x="918" y="488"/>
                  <a:pt x="927" y="488"/>
                </a:cubicBezTo>
                <a:cubicBezTo>
                  <a:pt x="935" y="488"/>
                  <a:pt x="942" y="481"/>
                  <a:pt x="942" y="472"/>
                </a:cubicBezTo>
                <a:cubicBezTo>
                  <a:pt x="942" y="464"/>
                  <a:pt x="935" y="457"/>
                  <a:pt x="927" y="457"/>
                </a:cubicBezTo>
                <a:close/>
                <a:moveTo>
                  <a:pt x="1123" y="649"/>
                </a:moveTo>
                <a:cubicBezTo>
                  <a:pt x="1133" y="649"/>
                  <a:pt x="1141" y="657"/>
                  <a:pt x="1141" y="667"/>
                </a:cubicBezTo>
                <a:cubicBezTo>
                  <a:pt x="1141" y="676"/>
                  <a:pt x="1133" y="684"/>
                  <a:pt x="1123" y="684"/>
                </a:cubicBezTo>
                <a:cubicBezTo>
                  <a:pt x="1113" y="684"/>
                  <a:pt x="1105" y="676"/>
                  <a:pt x="1105" y="667"/>
                </a:cubicBezTo>
                <a:cubicBezTo>
                  <a:pt x="1105" y="657"/>
                  <a:pt x="1113" y="649"/>
                  <a:pt x="1123" y="649"/>
                </a:cubicBezTo>
                <a:close/>
                <a:moveTo>
                  <a:pt x="1058" y="582"/>
                </a:moveTo>
                <a:cubicBezTo>
                  <a:pt x="1068" y="582"/>
                  <a:pt x="1076" y="590"/>
                  <a:pt x="1076" y="600"/>
                </a:cubicBezTo>
                <a:cubicBezTo>
                  <a:pt x="1076" y="610"/>
                  <a:pt x="1068" y="618"/>
                  <a:pt x="1058" y="618"/>
                </a:cubicBezTo>
                <a:cubicBezTo>
                  <a:pt x="1049" y="618"/>
                  <a:pt x="1041" y="610"/>
                  <a:pt x="1041" y="600"/>
                </a:cubicBezTo>
                <a:cubicBezTo>
                  <a:pt x="1041" y="590"/>
                  <a:pt x="1049" y="582"/>
                  <a:pt x="1058" y="582"/>
                </a:cubicBezTo>
                <a:close/>
                <a:moveTo>
                  <a:pt x="994" y="520"/>
                </a:moveTo>
                <a:cubicBezTo>
                  <a:pt x="1004" y="520"/>
                  <a:pt x="1012" y="528"/>
                  <a:pt x="1012" y="538"/>
                </a:cubicBezTo>
                <a:cubicBezTo>
                  <a:pt x="1012" y="547"/>
                  <a:pt x="1004" y="555"/>
                  <a:pt x="994" y="555"/>
                </a:cubicBezTo>
                <a:cubicBezTo>
                  <a:pt x="985" y="555"/>
                  <a:pt x="977" y="547"/>
                  <a:pt x="977" y="538"/>
                </a:cubicBezTo>
                <a:cubicBezTo>
                  <a:pt x="977" y="528"/>
                  <a:pt x="985" y="520"/>
                  <a:pt x="994" y="520"/>
                </a:cubicBezTo>
                <a:close/>
                <a:moveTo>
                  <a:pt x="1208" y="733"/>
                </a:moveTo>
                <a:cubicBezTo>
                  <a:pt x="1208" y="723"/>
                  <a:pt x="1200" y="715"/>
                  <a:pt x="1191" y="715"/>
                </a:cubicBezTo>
                <a:cubicBezTo>
                  <a:pt x="1181" y="715"/>
                  <a:pt x="1173" y="723"/>
                  <a:pt x="1173" y="733"/>
                </a:cubicBezTo>
                <a:cubicBezTo>
                  <a:pt x="1173" y="743"/>
                  <a:pt x="1181" y="751"/>
                  <a:pt x="1191" y="751"/>
                </a:cubicBezTo>
                <a:cubicBezTo>
                  <a:pt x="1200" y="751"/>
                  <a:pt x="1208" y="743"/>
                  <a:pt x="1208" y="733"/>
                </a:cubicBezTo>
                <a:close/>
                <a:moveTo>
                  <a:pt x="1142" y="798"/>
                </a:moveTo>
                <a:cubicBezTo>
                  <a:pt x="1142" y="790"/>
                  <a:pt x="1135" y="783"/>
                  <a:pt x="1126" y="783"/>
                </a:cubicBezTo>
                <a:cubicBezTo>
                  <a:pt x="1118" y="783"/>
                  <a:pt x="1111" y="790"/>
                  <a:pt x="1111" y="798"/>
                </a:cubicBezTo>
                <a:cubicBezTo>
                  <a:pt x="1111" y="807"/>
                  <a:pt x="1118" y="814"/>
                  <a:pt x="1126" y="814"/>
                </a:cubicBezTo>
                <a:cubicBezTo>
                  <a:pt x="1135" y="814"/>
                  <a:pt x="1142" y="807"/>
                  <a:pt x="1142" y="798"/>
                </a:cubicBezTo>
                <a:close/>
                <a:moveTo>
                  <a:pt x="1208" y="863"/>
                </a:moveTo>
                <a:cubicBezTo>
                  <a:pt x="1208" y="854"/>
                  <a:pt x="1200" y="846"/>
                  <a:pt x="1191" y="846"/>
                </a:cubicBezTo>
                <a:cubicBezTo>
                  <a:pt x="1181" y="846"/>
                  <a:pt x="1173" y="854"/>
                  <a:pt x="1173" y="863"/>
                </a:cubicBezTo>
                <a:cubicBezTo>
                  <a:pt x="1173" y="873"/>
                  <a:pt x="1181" y="881"/>
                  <a:pt x="1191" y="881"/>
                </a:cubicBezTo>
                <a:cubicBezTo>
                  <a:pt x="1200" y="881"/>
                  <a:pt x="1208" y="873"/>
                  <a:pt x="1208" y="863"/>
                </a:cubicBezTo>
                <a:close/>
                <a:moveTo>
                  <a:pt x="472" y="944"/>
                </a:moveTo>
                <a:cubicBezTo>
                  <a:pt x="462" y="944"/>
                  <a:pt x="454" y="936"/>
                  <a:pt x="454" y="926"/>
                </a:cubicBezTo>
                <a:cubicBezTo>
                  <a:pt x="454" y="916"/>
                  <a:pt x="462" y="908"/>
                  <a:pt x="472" y="908"/>
                </a:cubicBezTo>
                <a:cubicBezTo>
                  <a:pt x="482" y="908"/>
                  <a:pt x="490" y="916"/>
                  <a:pt x="490" y="926"/>
                </a:cubicBezTo>
                <a:cubicBezTo>
                  <a:pt x="490" y="936"/>
                  <a:pt x="482" y="944"/>
                  <a:pt x="472" y="944"/>
                </a:cubicBezTo>
                <a:close/>
                <a:moveTo>
                  <a:pt x="537" y="1011"/>
                </a:moveTo>
                <a:cubicBezTo>
                  <a:pt x="527" y="1011"/>
                  <a:pt x="519" y="1003"/>
                  <a:pt x="519" y="993"/>
                </a:cubicBezTo>
                <a:cubicBezTo>
                  <a:pt x="519" y="983"/>
                  <a:pt x="527" y="975"/>
                  <a:pt x="537" y="975"/>
                </a:cubicBezTo>
                <a:cubicBezTo>
                  <a:pt x="547" y="975"/>
                  <a:pt x="555" y="983"/>
                  <a:pt x="555" y="993"/>
                </a:cubicBezTo>
                <a:cubicBezTo>
                  <a:pt x="555" y="1003"/>
                  <a:pt x="547" y="1011"/>
                  <a:pt x="537" y="1011"/>
                </a:cubicBezTo>
                <a:close/>
                <a:moveTo>
                  <a:pt x="601" y="1073"/>
                </a:moveTo>
                <a:cubicBezTo>
                  <a:pt x="591" y="1073"/>
                  <a:pt x="583" y="1065"/>
                  <a:pt x="583" y="1055"/>
                </a:cubicBezTo>
                <a:cubicBezTo>
                  <a:pt x="583" y="1045"/>
                  <a:pt x="591" y="1037"/>
                  <a:pt x="601" y="1037"/>
                </a:cubicBezTo>
                <a:cubicBezTo>
                  <a:pt x="611" y="1037"/>
                  <a:pt x="619" y="1045"/>
                  <a:pt x="619" y="1055"/>
                </a:cubicBezTo>
                <a:cubicBezTo>
                  <a:pt x="619" y="1065"/>
                  <a:pt x="611" y="1073"/>
                  <a:pt x="601" y="1073"/>
                </a:cubicBezTo>
                <a:close/>
                <a:moveTo>
                  <a:pt x="668" y="1139"/>
                </a:moveTo>
                <a:cubicBezTo>
                  <a:pt x="658" y="1139"/>
                  <a:pt x="650" y="1131"/>
                  <a:pt x="650" y="1121"/>
                </a:cubicBezTo>
                <a:cubicBezTo>
                  <a:pt x="650" y="1111"/>
                  <a:pt x="658" y="1103"/>
                  <a:pt x="668" y="1103"/>
                </a:cubicBezTo>
                <a:cubicBezTo>
                  <a:pt x="678" y="1103"/>
                  <a:pt x="686" y="1111"/>
                  <a:pt x="686" y="1121"/>
                </a:cubicBezTo>
                <a:cubicBezTo>
                  <a:pt x="686" y="1131"/>
                  <a:pt x="678" y="1139"/>
                  <a:pt x="668" y="1139"/>
                </a:cubicBezTo>
                <a:close/>
                <a:moveTo>
                  <a:pt x="732" y="1202"/>
                </a:moveTo>
                <a:cubicBezTo>
                  <a:pt x="722" y="1202"/>
                  <a:pt x="714" y="1194"/>
                  <a:pt x="714" y="1184"/>
                </a:cubicBezTo>
                <a:cubicBezTo>
                  <a:pt x="714" y="1175"/>
                  <a:pt x="722" y="1167"/>
                  <a:pt x="732" y="1167"/>
                </a:cubicBezTo>
                <a:cubicBezTo>
                  <a:pt x="742" y="1167"/>
                  <a:pt x="750" y="1175"/>
                  <a:pt x="750" y="1184"/>
                </a:cubicBezTo>
                <a:cubicBezTo>
                  <a:pt x="750" y="1194"/>
                  <a:pt x="742" y="1202"/>
                  <a:pt x="732" y="1202"/>
                </a:cubicBezTo>
                <a:close/>
                <a:moveTo>
                  <a:pt x="798" y="1136"/>
                </a:moveTo>
                <a:cubicBezTo>
                  <a:pt x="789" y="1136"/>
                  <a:pt x="782" y="1129"/>
                  <a:pt x="782" y="1120"/>
                </a:cubicBezTo>
                <a:cubicBezTo>
                  <a:pt x="782" y="1112"/>
                  <a:pt x="789" y="1105"/>
                  <a:pt x="798" y="1105"/>
                </a:cubicBezTo>
                <a:cubicBezTo>
                  <a:pt x="806" y="1105"/>
                  <a:pt x="813" y="1112"/>
                  <a:pt x="813" y="1120"/>
                </a:cubicBezTo>
                <a:cubicBezTo>
                  <a:pt x="813" y="1129"/>
                  <a:pt x="806" y="1136"/>
                  <a:pt x="798" y="1136"/>
                </a:cubicBezTo>
                <a:close/>
                <a:moveTo>
                  <a:pt x="407" y="575"/>
                </a:moveTo>
                <a:cubicBezTo>
                  <a:pt x="392" y="575"/>
                  <a:pt x="380" y="587"/>
                  <a:pt x="380" y="602"/>
                </a:cubicBezTo>
                <a:cubicBezTo>
                  <a:pt x="380" y="617"/>
                  <a:pt x="392" y="629"/>
                  <a:pt x="407" y="629"/>
                </a:cubicBezTo>
                <a:cubicBezTo>
                  <a:pt x="422" y="629"/>
                  <a:pt x="434" y="617"/>
                  <a:pt x="434" y="602"/>
                </a:cubicBezTo>
                <a:cubicBezTo>
                  <a:pt x="434" y="587"/>
                  <a:pt x="422" y="575"/>
                  <a:pt x="407" y="575"/>
                </a:cubicBezTo>
                <a:close/>
                <a:moveTo>
                  <a:pt x="472" y="508"/>
                </a:moveTo>
                <a:cubicBezTo>
                  <a:pt x="457" y="508"/>
                  <a:pt x="445" y="520"/>
                  <a:pt x="445" y="535"/>
                </a:cubicBezTo>
                <a:cubicBezTo>
                  <a:pt x="445" y="550"/>
                  <a:pt x="457" y="562"/>
                  <a:pt x="472" y="562"/>
                </a:cubicBezTo>
                <a:cubicBezTo>
                  <a:pt x="487" y="562"/>
                  <a:pt x="499" y="550"/>
                  <a:pt x="499" y="535"/>
                </a:cubicBezTo>
                <a:cubicBezTo>
                  <a:pt x="499" y="520"/>
                  <a:pt x="487" y="508"/>
                  <a:pt x="472" y="508"/>
                </a:cubicBezTo>
                <a:close/>
                <a:moveTo>
                  <a:pt x="536" y="446"/>
                </a:moveTo>
                <a:cubicBezTo>
                  <a:pt x="521" y="446"/>
                  <a:pt x="509" y="458"/>
                  <a:pt x="509" y="473"/>
                </a:cubicBezTo>
                <a:cubicBezTo>
                  <a:pt x="509" y="488"/>
                  <a:pt x="521" y="500"/>
                  <a:pt x="536" y="500"/>
                </a:cubicBezTo>
                <a:cubicBezTo>
                  <a:pt x="551" y="500"/>
                  <a:pt x="563" y="488"/>
                  <a:pt x="563" y="473"/>
                </a:cubicBezTo>
                <a:cubicBezTo>
                  <a:pt x="563" y="458"/>
                  <a:pt x="551" y="446"/>
                  <a:pt x="536" y="446"/>
                </a:cubicBezTo>
                <a:close/>
                <a:moveTo>
                  <a:pt x="603" y="380"/>
                </a:moveTo>
                <a:cubicBezTo>
                  <a:pt x="588" y="380"/>
                  <a:pt x="576" y="392"/>
                  <a:pt x="576" y="407"/>
                </a:cubicBezTo>
                <a:cubicBezTo>
                  <a:pt x="576" y="422"/>
                  <a:pt x="588" y="434"/>
                  <a:pt x="603" y="434"/>
                </a:cubicBezTo>
                <a:cubicBezTo>
                  <a:pt x="618" y="434"/>
                  <a:pt x="630" y="422"/>
                  <a:pt x="630" y="407"/>
                </a:cubicBezTo>
                <a:cubicBezTo>
                  <a:pt x="630" y="392"/>
                  <a:pt x="618" y="380"/>
                  <a:pt x="603" y="380"/>
                </a:cubicBezTo>
                <a:close/>
                <a:moveTo>
                  <a:pt x="667" y="317"/>
                </a:moveTo>
                <a:cubicBezTo>
                  <a:pt x="652" y="317"/>
                  <a:pt x="640" y="329"/>
                  <a:pt x="640" y="344"/>
                </a:cubicBezTo>
                <a:cubicBezTo>
                  <a:pt x="640" y="358"/>
                  <a:pt x="652" y="371"/>
                  <a:pt x="667" y="371"/>
                </a:cubicBezTo>
                <a:cubicBezTo>
                  <a:pt x="682" y="371"/>
                  <a:pt x="694" y="358"/>
                  <a:pt x="694" y="344"/>
                </a:cubicBezTo>
                <a:cubicBezTo>
                  <a:pt x="694" y="329"/>
                  <a:pt x="682" y="317"/>
                  <a:pt x="667" y="317"/>
                </a:cubicBezTo>
                <a:close/>
                <a:moveTo>
                  <a:pt x="318" y="929"/>
                </a:moveTo>
                <a:cubicBezTo>
                  <a:pt x="318" y="944"/>
                  <a:pt x="330" y="956"/>
                  <a:pt x="345" y="956"/>
                </a:cubicBezTo>
                <a:cubicBezTo>
                  <a:pt x="360" y="956"/>
                  <a:pt x="372" y="944"/>
                  <a:pt x="372" y="929"/>
                </a:cubicBezTo>
                <a:cubicBezTo>
                  <a:pt x="372" y="914"/>
                  <a:pt x="360" y="902"/>
                  <a:pt x="345" y="902"/>
                </a:cubicBezTo>
                <a:cubicBezTo>
                  <a:pt x="330" y="902"/>
                  <a:pt x="318" y="914"/>
                  <a:pt x="318" y="929"/>
                </a:cubicBezTo>
                <a:close/>
                <a:moveTo>
                  <a:pt x="1187" y="575"/>
                </a:moveTo>
                <a:cubicBezTo>
                  <a:pt x="1202" y="575"/>
                  <a:pt x="1214" y="587"/>
                  <a:pt x="1214" y="602"/>
                </a:cubicBezTo>
                <a:cubicBezTo>
                  <a:pt x="1214" y="617"/>
                  <a:pt x="1202" y="629"/>
                  <a:pt x="1187" y="629"/>
                </a:cubicBezTo>
                <a:cubicBezTo>
                  <a:pt x="1172" y="629"/>
                  <a:pt x="1160" y="617"/>
                  <a:pt x="1160" y="602"/>
                </a:cubicBezTo>
                <a:cubicBezTo>
                  <a:pt x="1160" y="587"/>
                  <a:pt x="1172" y="575"/>
                  <a:pt x="1187" y="575"/>
                </a:cubicBezTo>
                <a:close/>
                <a:moveTo>
                  <a:pt x="1122" y="508"/>
                </a:moveTo>
                <a:cubicBezTo>
                  <a:pt x="1137" y="508"/>
                  <a:pt x="1149" y="520"/>
                  <a:pt x="1149" y="535"/>
                </a:cubicBezTo>
                <a:cubicBezTo>
                  <a:pt x="1149" y="550"/>
                  <a:pt x="1137" y="562"/>
                  <a:pt x="1122" y="562"/>
                </a:cubicBezTo>
                <a:cubicBezTo>
                  <a:pt x="1107" y="562"/>
                  <a:pt x="1095" y="550"/>
                  <a:pt x="1095" y="535"/>
                </a:cubicBezTo>
                <a:cubicBezTo>
                  <a:pt x="1095" y="520"/>
                  <a:pt x="1107" y="508"/>
                  <a:pt x="1122" y="508"/>
                </a:cubicBezTo>
                <a:close/>
                <a:moveTo>
                  <a:pt x="1058" y="446"/>
                </a:moveTo>
                <a:cubicBezTo>
                  <a:pt x="1073" y="446"/>
                  <a:pt x="1085" y="458"/>
                  <a:pt x="1085" y="473"/>
                </a:cubicBezTo>
                <a:cubicBezTo>
                  <a:pt x="1085" y="488"/>
                  <a:pt x="1073" y="500"/>
                  <a:pt x="1058" y="500"/>
                </a:cubicBezTo>
                <a:cubicBezTo>
                  <a:pt x="1043" y="500"/>
                  <a:pt x="1031" y="488"/>
                  <a:pt x="1031" y="473"/>
                </a:cubicBezTo>
                <a:cubicBezTo>
                  <a:pt x="1031" y="458"/>
                  <a:pt x="1043" y="446"/>
                  <a:pt x="1058" y="446"/>
                </a:cubicBezTo>
                <a:close/>
                <a:moveTo>
                  <a:pt x="990" y="380"/>
                </a:moveTo>
                <a:cubicBezTo>
                  <a:pt x="1005" y="380"/>
                  <a:pt x="1017" y="392"/>
                  <a:pt x="1017" y="407"/>
                </a:cubicBezTo>
                <a:cubicBezTo>
                  <a:pt x="1017" y="422"/>
                  <a:pt x="1005" y="434"/>
                  <a:pt x="990" y="434"/>
                </a:cubicBezTo>
                <a:cubicBezTo>
                  <a:pt x="975" y="434"/>
                  <a:pt x="963" y="422"/>
                  <a:pt x="963" y="407"/>
                </a:cubicBezTo>
                <a:cubicBezTo>
                  <a:pt x="963" y="392"/>
                  <a:pt x="975" y="380"/>
                  <a:pt x="990" y="380"/>
                </a:cubicBezTo>
                <a:close/>
                <a:moveTo>
                  <a:pt x="798" y="317"/>
                </a:moveTo>
                <a:cubicBezTo>
                  <a:pt x="783" y="317"/>
                  <a:pt x="771" y="329"/>
                  <a:pt x="771" y="344"/>
                </a:cubicBezTo>
                <a:cubicBezTo>
                  <a:pt x="771" y="358"/>
                  <a:pt x="783" y="371"/>
                  <a:pt x="798" y="371"/>
                </a:cubicBezTo>
                <a:cubicBezTo>
                  <a:pt x="813" y="371"/>
                  <a:pt x="825" y="358"/>
                  <a:pt x="825" y="344"/>
                </a:cubicBezTo>
                <a:cubicBezTo>
                  <a:pt x="825" y="329"/>
                  <a:pt x="813" y="317"/>
                  <a:pt x="798" y="317"/>
                </a:cubicBezTo>
                <a:close/>
                <a:moveTo>
                  <a:pt x="318" y="798"/>
                </a:moveTo>
                <a:cubicBezTo>
                  <a:pt x="318" y="813"/>
                  <a:pt x="330" y="825"/>
                  <a:pt x="345" y="825"/>
                </a:cubicBezTo>
                <a:cubicBezTo>
                  <a:pt x="360" y="825"/>
                  <a:pt x="372" y="813"/>
                  <a:pt x="372" y="798"/>
                </a:cubicBezTo>
                <a:cubicBezTo>
                  <a:pt x="372" y="783"/>
                  <a:pt x="360" y="771"/>
                  <a:pt x="345" y="771"/>
                </a:cubicBezTo>
                <a:cubicBezTo>
                  <a:pt x="330" y="771"/>
                  <a:pt x="318" y="783"/>
                  <a:pt x="318" y="798"/>
                </a:cubicBezTo>
                <a:close/>
                <a:moveTo>
                  <a:pt x="927" y="317"/>
                </a:moveTo>
                <a:cubicBezTo>
                  <a:pt x="912" y="317"/>
                  <a:pt x="900" y="329"/>
                  <a:pt x="900" y="344"/>
                </a:cubicBezTo>
                <a:cubicBezTo>
                  <a:pt x="900" y="358"/>
                  <a:pt x="912" y="371"/>
                  <a:pt x="927" y="371"/>
                </a:cubicBezTo>
                <a:cubicBezTo>
                  <a:pt x="942" y="371"/>
                  <a:pt x="954" y="358"/>
                  <a:pt x="954" y="344"/>
                </a:cubicBezTo>
                <a:cubicBezTo>
                  <a:pt x="954" y="329"/>
                  <a:pt x="942" y="317"/>
                  <a:pt x="927" y="317"/>
                </a:cubicBezTo>
                <a:close/>
                <a:moveTo>
                  <a:pt x="318" y="669"/>
                </a:moveTo>
                <a:cubicBezTo>
                  <a:pt x="318" y="684"/>
                  <a:pt x="330" y="696"/>
                  <a:pt x="345" y="696"/>
                </a:cubicBezTo>
                <a:cubicBezTo>
                  <a:pt x="360" y="696"/>
                  <a:pt x="372" y="684"/>
                  <a:pt x="372" y="669"/>
                </a:cubicBezTo>
                <a:cubicBezTo>
                  <a:pt x="372" y="654"/>
                  <a:pt x="360" y="642"/>
                  <a:pt x="345" y="642"/>
                </a:cubicBezTo>
                <a:cubicBezTo>
                  <a:pt x="330" y="642"/>
                  <a:pt x="318" y="654"/>
                  <a:pt x="318" y="669"/>
                </a:cubicBezTo>
                <a:close/>
                <a:moveTo>
                  <a:pt x="1282" y="668"/>
                </a:moveTo>
                <a:cubicBezTo>
                  <a:pt x="1282" y="653"/>
                  <a:pt x="1270" y="641"/>
                  <a:pt x="1255" y="641"/>
                </a:cubicBezTo>
                <a:cubicBezTo>
                  <a:pt x="1240" y="641"/>
                  <a:pt x="1228" y="653"/>
                  <a:pt x="1228" y="668"/>
                </a:cubicBezTo>
                <a:cubicBezTo>
                  <a:pt x="1228" y="683"/>
                  <a:pt x="1240" y="695"/>
                  <a:pt x="1255" y="695"/>
                </a:cubicBezTo>
                <a:cubicBezTo>
                  <a:pt x="1270" y="695"/>
                  <a:pt x="1282" y="683"/>
                  <a:pt x="1282" y="668"/>
                </a:cubicBezTo>
                <a:close/>
                <a:moveTo>
                  <a:pt x="1282" y="799"/>
                </a:moveTo>
                <a:cubicBezTo>
                  <a:pt x="1282" y="784"/>
                  <a:pt x="1270" y="772"/>
                  <a:pt x="1255" y="772"/>
                </a:cubicBezTo>
                <a:cubicBezTo>
                  <a:pt x="1240" y="772"/>
                  <a:pt x="1228" y="784"/>
                  <a:pt x="1228" y="799"/>
                </a:cubicBezTo>
                <a:cubicBezTo>
                  <a:pt x="1228" y="814"/>
                  <a:pt x="1240" y="826"/>
                  <a:pt x="1255" y="826"/>
                </a:cubicBezTo>
                <a:cubicBezTo>
                  <a:pt x="1270" y="826"/>
                  <a:pt x="1282" y="814"/>
                  <a:pt x="1282" y="799"/>
                </a:cubicBezTo>
                <a:close/>
                <a:moveTo>
                  <a:pt x="1282" y="928"/>
                </a:moveTo>
                <a:cubicBezTo>
                  <a:pt x="1282" y="913"/>
                  <a:pt x="1270" y="901"/>
                  <a:pt x="1255" y="901"/>
                </a:cubicBezTo>
                <a:cubicBezTo>
                  <a:pt x="1240" y="901"/>
                  <a:pt x="1228" y="913"/>
                  <a:pt x="1228" y="928"/>
                </a:cubicBezTo>
                <a:cubicBezTo>
                  <a:pt x="1228" y="943"/>
                  <a:pt x="1240" y="955"/>
                  <a:pt x="1255" y="955"/>
                </a:cubicBezTo>
                <a:cubicBezTo>
                  <a:pt x="1270" y="955"/>
                  <a:pt x="1282" y="943"/>
                  <a:pt x="1282" y="928"/>
                </a:cubicBezTo>
                <a:close/>
                <a:moveTo>
                  <a:pt x="407" y="1018"/>
                </a:moveTo>
                <a:cubicBezTo>
                  <a:pt x="392" y="1018"/>
                  <a:pt x="380" y="1006"/>
                  <a:pt x="380" y="991"/>
                </a:cubicBezTo>
                <a:cubicBezTo>
                  <a:pt x="380" y="976"/>
                  <a:pt x="392" y="964"/>
                  <a:pt x="407" y="964"/>
                </a:cubicBezTo>
                <a:cubicBezTo>
                  <a:pt x="422" y="964"/>
                  <a:pt x="434" y="976"/>
                  <a:pt x="434" y="991"/>
                </a:cubicBezTo>
                <a:cubicBezTo>
                  <a:pt x="434" y="1006"/>
                  <a:pt x="422" y="1018"/>
                  <a:pt x="407" y="1018"/>
                </a:cubicBezTo>
                <a:close/>
                <a:moveTo>
                  <a:pt x="472" y="1084"/>
                </a:moveTo>
                <a:cubicBezTo>
                  <a:pt x="457" y="1084"/>
                  <a:pt x="445" y="1072"/>
                  <a:pt x="445" y="1057"/>
                </a:cubicBezTo>
                <a:cubicBezTo>
                  <a:pt x="445" y="1043"/>
                  <a:pt x="457" y="1030"/>
                  <a:pt x="472" y="1030"/>
                </a:cubicBezTo>
                <a:cubicBezTo>
                  <a:pt x="487" y="1030"/>
                  <a:pt x="499" y="1043"/>
                  <a:pt x="499" y="1057"/>
                </a:cubicBezTo>
                <a:cubicBezTo>
                  <a:pt x="499" y="1072"/>
                  <a:pt x="487" y="1084"/>
                  <a:pt x="472" y="1084"/>
                </a:cubicBezTo>
                <a:close/>
                <a:moveTo>
                  <a:pt x="536" y="1147"/>
                </a:moveTo>
                <a:cubicBezTo>
                  <a:pt x="521" y="1147"/>
                  <a:pt x="509" y="1135"/>
                  <a:pt x="509" y="1120"/>
                </a:cubicBezTo>
                <a:cubicBezTo>
                  <a:pt x="509" y="1105"/>
                  <a:pt x="521" y="1093"/>
                  <a:pt x="536" y="1093"/>
                </a:cubicBezTo>
                <a:cubicBezTo>
                  <a:pt x="551" y="1093"/>
                  <a:pt x="563" y="1105"/>
                  <a:pt x="563" y="1120"/>
                </a:cubicBezTo>
                <a:cubicBezTo>
                  <a:pt x="563" y="1135"/>
                  <a:pt x="551" y="1147"/>
                  <a:pt x="536" y="1147"/>
                </a:cubicBezTo>
                <a:close/>
                <a:moveTo>
                  <a:pt x="603" y="1212"/>
                </a:moveTo>
                <a:cubicBezTo>
                  <a:pt x="588" y="1212"/>
                  <a:pt x="576" y="1200"/>
                  <a:pt x="576" y="1185"/>
                </a:cubicBezTo>
                <a:cubicBezTo>
                  <a:pt x="576" y="1170"/>
                  <a:pt x="588" y="1158"/>
                  <a:pt x="603" y="1158"/>
                </a:cubicBezTo>
                <a:cubicBezTo>
                  <a:pt x="618" y="1158"/>
                  <a:pt x="630" y="1170"/>
                  <a:pt x="630" y="1185"/>
                </a:cubicBezTo>
                <a:cubicBezTo>
                  <a:pt x="630" y="1200"/>
                  <a:pt x="618" y="1212"/>
                  <a:pt x="603" y="1212"/>
                </a:cubicBezTo>
                <a:close/>
                <a:moveTo>
                  <a:pt x="667" y="1276"/>
                </a:moveTo>
                <a:cubicBezTo>
                  <a:pt x="652" y="1276"/>
                  <a:pt x="640" y="1264"/>
                  <a:pt x="640" y="1249"/>
                </a:cubicBezTo>
                <a:cubicBezTo>
                  <a:pt x="640" y="1234"/>
                  <a:pt x="652" y="1222"/>
                  <a:pt x="667" y="1222"/>
                </a:cubicBezTo>
                <a:cubicBezTo>
                  <a:pt x="682" y="1222"/>
                  <a:pt x="694" y="1234"/>
                  <a:pt x="694" y="1249"/>
                </a:cubicBezTo>
                <a:cubicBezTo>
                  <a:pt x="694" y="1264"/>
                  <a:pt x="682" y="1276"/>
                  <a:pt x="667" y="1276"/>
                </a:cubicBezTo>
                <a:close/>
                <a:moveTo>
                  <a:pt x="1187" y="1018"/>
                </a:moveTo>
                <a:cubicBezTo>
                  <a:pt x="1202" y="1018"/>
                  <a:pt x="1214" y="1006"/>
                  <a:pt x="1214" y="991"/>
                </a:cubicBezTo>
                <a:cubicBezTo>
                  <a:pt x="1214" y="976"/>
                  <a:pt x="1202" y="964"/>
                  <a:pt x="1187" y="964"/>
                </a:cubicBezTo>
                <a:cubicBezTo>
                  <a:pt x="1172" y="964"/>
                  <a:pt x="1160" y="976"/>
                  <a:pt x="1160" y="991"/>
                </a:cubicBezTo>
                <a:cubicBezTo>
                  <a:pt x="1160" y="1006"/>
                  <a:pt x="1172" y="1018"/>
                  <a:pt x="1187" y="1018"/>
                </a:cubicBezTo>
                <a:close/>
                <a:moveTo>
                  <a:pt x="1122" y="1084"/>
                </a:moveTo>
                <a:cubicBezTo>
                  <a:pt x="1137" y="1084"/>
                  <a:pt x="1149" y="1072"/>
                  <a:pt x="1149" y="1057"/>
                </a:cubicBezTo>
                <a:cubicBezTo>
                  <a:pt x="1149" y="1043"/>
                  <a:pt x="1137" y="1030"/>
                  <a:pt x="1122" y="1030"/>
                </a:cubicBezTo>
                <a:cubicBezTo>
                  <a:pt x="1107" y="1030"/>
                  <a:pt x="1095" y="1043"/>
                  <a:pt x="1095" y="1057"/>
                </a:cubicBezTo>
                <a:cubicBezTo>
                  <a:pt x="1095" y="1072"/>
                  <a:pt x="1107" y="1084"/>
                  <a:pt x="1122" y="1084"/>
                </a:cubicBezTo>
                <a:close/>
                <a:moveTo>
                  <a:pt x="1058" y="1147"/>
                </a:moveTo>
                <a:cubicBezTo>
                  <a:pt x="1073" y="1147"/>
                  <a:pt x="1085" y="1135"/>
                  <a:pt x="1085" y="1120"/>
                </a:cubicBezTo>
                <a:cubicBezTo>
                  <a:pt x="1085" y="1105"/>
                  <a:pt x="1073" y="1093"/>
                  <a:pt x="1058" y="1093"/>
                </a:cubicBezTo>
                <a:cubicBezTo>
                  <a:pt x="1043" y="1093"/>
                  <a:pt x="1031" y="1105"/>
                  <a:pt x="1031" y="1120"/>
                </a:cubicBezTo>
                <a:cubicBezTo>
                  <a:pt x="1031" y="1135"/>
                  <a:pt x="1043" y="1147"/>
                  <a:pt x="1058" y="1147"/>
                </a:cubicBezTo>
                <a:close/>
                <a:moveTo>
                  <a:pt x="990" y="1212"/>
                </a:moveTo>
                <a:cubicBezTo>
                  <a:pt x="1005" y="1212"/>
                  <a:pt x="1017" y="1200"/>
                  <a:pt x="1017" y="1185"/>
                </a:cubicBezTo>
                <a:cubicBezTo>
                  <a:pt x="1017" y="1170"/>
                  <a:pt x="1005" y="1158"/>
                  <a:pt x="990" y="1158"/>
                </a:cubicBezTo>
                <a:cubicBezTo>
                  <a:pt x="975" y="1158"/>
                  <a:pt x="963" y="1170"/>
                  <a:pt x="963" y="1185"/>
                </a:cubicBezTo>
                <a:cubicBezTo>
                  <a:pt x="963" y="1200"/>
                  <a:pt x="975" y="1212"/>
                  <a:pt x="990" y="1212"/>
                </a:cubicBezTo>
                <a:close/>
                <a:moveTo>
                  <a:pt x="798" y="1276"/>
                </a:moveTo>
                <a:cubicBezTo>
                  <a:pt x="783" y="1276"/>
                  <a:pt x="771" y="1264"/>
                  <a:pt x="771" y="1249"/>
                </a:cubicBezTo>
                <a:cubicBezTo>
                  <a:pt x="771" y="1234"/>
                  <a:pt x="783" y="1222"/>
                  <a:pt x="798" y="1222"/>
                </a:cubicBezTo>
                <a:cubicBezTo>
                  <a:pt x="813" y="1222"/>
                  <a:pt x="825" y="1234"/>
                  <a:pt x="825" y="1249"/>
                </a:cubicBezTo>
                <a:cubicBezTo>
                  <a:pt x="825" y="1264"/>
                  <a:pt x="813" y="1276"/>
                  <a:pt x="798" y="1276"/>
                </a:cubicBezTo>
                <a:close/>
                <a:moveTo>
                  <a:pt x="927" y="1276"/>
                </a:moveTo>
                <a:cubicBezTo>
                  <a:pt x="912" y="1276"/>
                  <a:pt x="900" y="1264"/>
                  <a:pt x="900" y="1249"/>
                </a:cubicBezTo>
                <a:cubicBezTo>
                  <a:pt x="900" y="1234"/>
                  <a:pt x="912" y="1222"/>
                  <a:pt x="927" y="1222"/>
                </a:cubicBezTo>
                <a:cubicBezTo>
                  <a:pt x="942" y="1222"/>
                  <a:pt x="954" y="1234"/>
                  <a:pt x="954" y="1249"/>
                </a:cubicBezTo>
                <a:cubicBezTo>
                  <a:pt x="954" y="1264"/>
                  <a:pt x="942" y="1276"/>
                  <a:pt x="927" y="1276"/>
                </a:cubicBezTo>
                <a:close/>
                <a:moveTo>
                  <a:pt x="863" y="1202"/>
                </a:moveTo>
                <a:cubicBezTo>
                  <a:pt x="853" y="1202"/>
                  <a:pt x="845" y="1194"/>
                  <a:pt x="845" y="1184"/>
                </a:cubicBezTo>
                <a:cubicBezTo>
                  <a:pt x="845" y="1175"/>
                  <a:pt x="853" y="1167"/>
                  <a:pt x="863" y="1167"/>
                </a:cubicBezTo>
                <a:cubicBezTo>
                  <a:pt x="872" y="1167"/>
                  <a:pt x="880" y="1175"/>
                  <a:pt x="880" y="1184"/>
                </a:cubicBezTo>
                <a:cubicBezTo>
                  <a:pt x="880" y="1194"/>
                  <a:pt x="872" y="1202"/>
                  <a:pt x="863" y="1202"/>
                </a:cubicBezTo>
                <a:close/>
                <a:moveTo>
                  <a:pt x="927" y="1136"/>
                </a:moveTo>
                <a:cubicBezTo>
                  <a:pt x="918" y="1136"/>
                  <a:pt x="911" y="1129"/>
                  <a:pt x="911" y="1120"/>
                </a:cubicBezTo>
                <a:cubicBezTo>
                  <a:pt x="911" y="1112"/>
                  <a:pt x="918" y="1105"/>
                  <a:pt x="927" y="1105"/>
                </a:cubicBezTo>
                <a:cubicBezTo>
                  <a:pt x="935" y="1105"/>
                  <a:pt x="942" y="1112"/>
                  <a:pt x="942" y="1120"/>
                </a:cubicBezTo>
                <a:cubicBezTo>
                  <a:pt x="942" y="1129"/>
                  <a:pt x="935" y="1136"/>
                  <a:pt x="927" y="1136"/>
                </a:cubicBezTo>
                <a:close/>
                <a:moveTo>
                  <a:pt x="1123" y="944"/>
                </a:moveTo>
                <a:cubicBezTo>
                  <a:pt x="1133" y="944"/>
                  <a:pt x="1141" y="936"/>
                  <a:pt x="1141" y="926"/>
                </a:cubicBezTo>
                <a:cubicBezTo>
                  <a:pt x="1141" y="916"/>
                  <a:pt x="1133" y="908"/>
                  <a:pt x="1123" y="908"/>
                </a:cubicBezTo>
                <a:cubicBezTo>
                  <a:pt x="1113" y="908"/>
                  <a:pt x="1105" y="916"/>
                  <a:pt x="1105" y="926"/>
                </a:cubicBezTo>
                <a:cubicBezTo>
                  <a:pt x="1105" y="936"/>
                  <a:pt x="1113" y="944"/>
                  <a:pt x="1123" y="944"/>
                </a:cubicBezTo>
                <a:close/>
                <a:moveTo>
                  <a:pt x="1058" y="1011"/>
                </a:moveTo>
                <a:cubicBezTo>
                  <a:pt x="1068" y="1011"/>
                  <a:pt x="1076" y="1003"/>
                  <a:pt x="1076" y="993"/>
                </a:cubicBezTo>
                <a:cubicBezTo>
                  <a:pt x="1076" y="983"/>
                  <a:pt x="1068" y="975"/>
                  <a:pt x="1058" y="975"/>
                </a:cubicBezTo>
                <a:cubicBezTo>
                  <a:pt x="1049" y="975"/>
                  <a:pt x="1041" y="983"/>
                  <a:pt x="1041" y="993"/>
                </a:cubicBezTo>
                <a:cubicBezTo>
                  <a:pt x="1041" y="1003"/>
                  <a:pt x="1049" y="1011"/>
                  <a:pt x="1058" y="1011"/>
                </a:cubicBezTo>
                <a:close/>
                <a:moveTo>
                  <a:pt x="994" y="1073"/>
                </a:moveTo>
                <a:cubicBezTo>
                  <a:pt x="1004" y="1073"/>
                  <a:pt x="1012" y="1065"/>
                  <a:pt x="1012" y="1055"/>
                </a:cubicBezTo>
                <a:cubicBezTo>
                  <a:pt x="1012" y="1045"/>
                  <a:pt x="1004" y="1037"/>
                  <a:pt x="994" y="1037"/>
                </a:cubicBezTo>
                <a:cubicBezTo>
                  <a:pt x="985" y="1037"/>
                  <a:pt x="977" y="1045"/>
                  <a:pt x="977" y="1055"/>
                </a:cubicBezTo>
                <a:cubicBezTo>
                  <a:pt x="977" y="1065"/>
                  <a:pt x="985" y="1073"/>
                  <a:pt x="994" y="1073"/>
                </a:cubicBezTo>
                <a:close/>
                <a:moveTo>
                  <a:pt x="897" y="152"/>
                </a:moveTo>
                <a:cubicBezTo>
                  <a:pt x="897" y="134"/>
                  <a:pt x="911" y="121"/>
                  <a:pt x="928" y="121"/>
                </a:cubicBezTo>
                <a:cubicBezTo>
                  <a:pt x="945" y="121"/>
                  <a:pt x="959" y="134"/>
                  <a:pt x="959" y="152"/>
                </a:cubicBezTo>
                <a:cubicBezTo>
                  <a:pt x="959" y="169"/>
                  <a:pt x="945" y="183"/>
                  <a:pt x="928" y="183"/>
                </a:cubicBezTo>
                <a:cubicBezTo>
                  <a:pt x="911" y="183"/>
                  <a:pt x="897" y="169"/>
                  <a:pt x="897" y="152"/>
                </a:cubicBezTo>
                <a:close/>
                <a:moveTo>
                  <a:pt x="766" y="152"/>
                </a:moveTo>
                <a:cubicBezTo>
                  <a:pt x="766" y="133"/>
                  <a:pt x="781" y="118"/>
                  <a:pt x="799" y="118"/>
                </a:cubicBezTo>
                <a:cubicBezTo>
                  <a:pt x="818" y="118"/>
                  <a:pt x="833" y="133"/>
                  <a:pt x="833" y="152"/>
                </a:cubicBezTo>
                <a:cubicBezTo>
                  <a:pt x="833" y="170"/>
                  <a:pt x="818" y="185"/>
                  <a:pt x="799" y="185"/>
                </a:cubicBezTo>
                <a:cubicBezTo>
                  <a:pt x="781" y="185"/>
                  <a:pt x="766" y="170"/>
                  <a:pt x="766" y="152"/>
                </a:cubicBezTo>
                <a:close/>
                <a:moveTo>
                  <a:pt x="638" y="152"/>
                </a:moveTo>
                <a:cubicBezTo>
                  <a:pt x="638" y="134"/>
                  <a:pt x="652" y="121"/>
                  <a:pt x="669" y="121"/>
                </a:cubicBezTo>
                <a:cubicBezTo>
                  <a:pt x="686" y="121"/>
                  <a:pt x="700" y="134"/>
                  <a:pt x="700" y="152"/>
                </a:cubicBezTo>
                <a:cubicBezTo>
                  <a:pt x="700" y="169"/>
                  <a:pt x="686" y="183"/>
                  <a:pt x="669" y="183"/>
                </a:cubicBezTo>
                <a:cubicBezTo>
                  <a:pt x="652" y="183"/>
                  <a:pt x="638" y="169"/>
                  <a:pt x="638" y="152"/>
                </a:cubicBezTo>
                <a:close/>
                <a:moveTo>
                  <a:pt x="774" y="24"/>
                </a:moveTo>
                <a:cubicBezTo>
                  <a:pt x="774" y="11"/>
                  <a:pt x="785" y="0"/>
                  <a:pt x="798" y="0"/>
                </a:cubicBezTo>
                <a:cubicBezTo>
                  <a:pt x="811" y="0"/>
                  <a:pt x="821" y="11"/>
                  <a:pt x="821" y="24"/>
                </a:cubicBezTo>
                <a:cubicBezTo>
                  <a:pt x="821" y="37"/>
                  <a:pt x="811" y="47"/>
                  <a:pt x="798" y="47"/>
                </a:cubicBezTo>
                <a:cubicBezTo>
                  <a:pt x="785" y="47"/>
                  <a:pt x="774" y="37"/>
                  <a:pt x="774" y="24"/>
                </a:cubicBezTo>
                <a:close/>
                <a:moveTo>
                  <a:pt x="838" y="88"/>
                </a:moveTo>
                <a:cubicBezTo>
                  <a:pt x="838" y="73"/>
                  <a:pt x="851" y="61"/>
                  <a:pt x="865" y="61"/>
                </a:cubicBezTo>
                <a:cubicBezTo>
                  <a:pt x="880" y="61"/>
                  <a:pt x="892" y="73"/>
                  <a:pt x="892" y="88"/>
                </a:cubicBezTo>
                <a:cubicBezTo>
                  <a:pt x="892" y="103"/>
                  <a:pt x="880" y="115"/>
                  <a:pt x="865" y="115"/>
                </a:cubicBezTo>
                <a:cubicBezTo>
                  <a:pt x="851" y="115"/>
                  <a:pt x="838" y="103"/>
                  <a:pt x="838" y="88"/>
                </a:cubicBezTo>
                <a:close/>
                <a:moveTo>
                  <a:pt x="705" y="88"/>
                </a:moveTo>
                <a:cubicBezTo>
                  <a:pt x="705" y="73"/>
                  <a:pt x="717" y="61"/>
                  <a:pt x="732" y="61"/>
                </a:cubicBezTo>
                <a:cubicBezTo>
                  <a:pt x="747" y="61"/>
                  <a:pt x="759" y="73"/>
                  <a:pt x="759" y="88"/>
                </a:cubicBezTo>
                <a:cubicBezTo>
                  <a:pt x="759" y="103"/>
                  <a:pt x="747" y="115"/>
                  <a:pt x="732" y="115"/>
                </a:cubicBezTo>
                <a:cubicBezTo>
                  <a:pt x="717" y="115"/>
                  <a:pt x="705" y="103"/>
                  <a:pt x="705" y="88"/>
                </a:cubicBezTo>
                <a:close/>
                <a:moveTo>
                  <a:pt x="1249" y="1218"/>
                </a:moveTo>
                <a:cubicBezTo>
                  <a:pt x="1266" y="1218"/>
                  <a:pt x="1280" y="1232"/>
                  <a:pt x="1280" y="1249"/>
                </a:cubicBezTo>
                <a:cubicBezTo>
                  <a:pt x="1280" y="1266"/>
                  <a:pt x="1266" y="1280"/>
                  <a:pt x="1249" y="1280"/>
                </a:cubicBezTo>
                <a:cubicBezTo>
                  <a:pt x="1232" y="1280"/>
                  <a:pt x="1218" y="1266"/>
                  <a:pt x="1218" y="1249"/>
                </a:cubicBezTo>
                <a:cubicBezTo>
                  <a:pt x="1218" y="1232"/>
                  <a:pt x="1232" y="1218"/>
                  <a:pt x="1249" y="1218"/>
                </a:cubicBezTo>
                <a:close/>
                <a:moveTo>
                  <a:pt x="1314" y="1153"/>
                </a:moveTo>
                <a:cubicBezTo>
                  <a:pt x="1331" y="1153"/>
                  <a:pt x="1345" y="1167"/>
                  <a:pt x="1345" y="1184"/>
                </a:cubicBezTo>
                <a:cubicBezTo>
                  <a:pt x="1345" y="1201"/>
                  <a:pt x="1331" y="1215"/>
                  <a:pt x="1314" y="1215"/>
                </a:cubicBezTo>
                <a:cubicBezTo>
                  <a:pt x="1297" y="1215"/>
                  <a:pt x="1283" y="1201"/>
                  <a:pt x="1283" y="1184"/>
                </a:cubicBezTo>
                <a:cubicBezTo>
                  <a:pt x="1283" y="1167"/>
                  <a:pt x="1297" y="1153"/>
                  <a:pt x="1314" y="1153"/>
                </a:cubicBezTo>
                <a:close/>
                <a:moveTo>
                  <a:pt x="1380" y="1088"/>
                </a:moveTo>
                <a:cubicBezTo>
                  <a:pt x="1397" y="1088"/>
                  <a:pt x="1411" y="1102"/>
                  <a:pt x="1411" y="1119"/>
                </a:cubicBezTo>
                <a:cubicBezTo>
                  <a:pt x="1411" y="1136"/>
                  <a:pt x="1397" y="1150"/>
                  <a:pt x="1380" y="1150"/>
                </a:cubicBezTo>
                <a:cubicBezTo>
                  <a:pt x="1363" y="1150"/>
                  <a:pt x="1349" y="1136"/>
                  <a:pt x="1349" y="1119"/>
                </a:cubicBezTo>
                <a:cubicBezTo>
                  <a:pt x="1349" y="1102"/>
                  <a:pt x="1363" y="1088"/>
                  <a:pt x="1380" y="1088"/>
                </a:cubicBezTo>
                <a:close/>
                <a:moveTo>
                  <a:pt x="1380" y="1223"/>
                </a:moveTo>
                <a:cubicBezTo>
                  <a:pt x="1394" y="1223"/>
                  <a:pt x="1406" y="1235"/>
                  <a:pt x="1406" y="1249"/>
                </a:cubicBezTo>
                <a:cubicBezTo>
                  <a:pt x="1406" y="1264"/>
                  <a:pt x="1394" y="1275"/>
                  <a:pt x="1380" y="1275"/>
                </a:cubicBezTo>
                <a:cubicBezTo>
                  <a:pt x="1365" y="1275"/>
                  <a:pt x="1354" y="1264"/>
                  <a:pt x="1354" y="1249"/>
                </a:cubicBezTo>
                <a:cubicBezTo>
                  <a:pt x="1354" y="1235"/>
                  <a:pt x="1365" y="1223"/>
                  <a:pt x="1380" y="1223"/>
                </a:cubicBezTo>
                <a:close/>
                <a:moveTo>
                  <a:pt x="1443" y="1160"/>
                </a:moveTo>
                <a:cubicBezTo>
                  <a:pt x="1456" y="1160"/>
                  <a:pt x="1467" y="1171"/>
                  <a:pt x="1467" y="1184"/>
                </a:cubicBezTo>
                <a:cubicBezTo>
                  <a:pt x="1467" y="1197"/>
                  <a:pt x="1456" y="1208"/>
                  <a:pt x="1443" y="1208"/>
                </a:cubicBezTo>
                <a:cubicBezTo>
                  <a:pt x="1430" y="1208"/>
                  <a:pt x="1419" y="1197"/>
                  <a:pt x="1419" y="1184"/>
                </a:cubicBezTo>
                <a:cubicBezTo>
                  <a:pt x="1419" y="1171"/>
                  <a:pt x="1430" y="1160"/>
                  <a:pt x="1443" y="1160"/>
                </a:cubicBezTo>
                <a:close/>
                <a:moveTo>
                  <a:pt x="1507" y="1097"/>
                </a:moveTo>
                <a:cubicBezTo>
                  <a:pt x="1518" y="1097"/>
                  <a:pt x="1528" y="1107"/>
                  <a:pt x="1528" y="1119"/>
                </a:cubicBezTo>
                <a:cubicBezTo>
                  <a:pt x="1528" y="1131"/>
                  <a:pt x="1518" y="1140"/>
                  <a:pt x="1507" y="1140"/>
                </a:cubicBezTo>
                <a:cubicBezTo>
                  <a:pt x="1495" y="1140"/>
                  <a:pt x="1485" y="1131"/>
                  <a:pt x="1485" y="1119"/>
                </a:cubicBezTo>
                <a:cubicBezTo>
                  <a:pt x="1485" y="1107"/>
                  <a:pt x="1495" y="1097"/>
                  <a:pt x="1507" y="1097"/>
                </a:cubicBezTo>
                <a:close/>
                <a:moveTo>
                  <a:pt x="1507" y="1019"/>
                </a:moveTo>
                <a:cubicBezTo>
                  <a:pt x="1521" y="1019"/>
                  <a:pt x="1533" y="1007"/>
                  <a:pt x="1533" y="992"/>
                </a:cubicBezTo>
                <a:cubicBezTo>
                  <a:pt x="1533" y="977"/>
                  <a:pt x="1521" y="965"/>
                  <a:pt x="1507" y="965"/>
                </a:cubicBezTo>
                <a:cubicBezTo>
                  <a:pt x="1492" y="965"/>
                  <a:pt x="1480" y="977"/>
                  <a:pt x="1480" y="992"/>
                </a:cubicBezTo>
                <a:cubicBezTo>
                  <a:pt x="1480" y="1007"/>
                  <a:pt x="1492" y="1019"/>
                  <a:pt x="1507" y="1019"/>
                </a:cubicBezTo>
                <a:close/>
                <a:moveTo>
                  <a:pt x="1121" y="66"/>
                </a:moveTo>
                <a:cubicBezTo>
                  <a:pt x="1132" y="66"/>
                  <a:pt x="1142" y="76"/>
                  <a:pt x="1142" y="88"/>
                </a:cubicBezTo>
                <a:cubicBezTo>
                  <a:pt x="1142" y="99"/>
                  <a:pt x="1132" y="109"/>
                  <a:pt x="1121" y="109"/>
                </a:cubicBezTo>
                <a:cubicBezTo>
                  <a:pt x="1109" y="109"/>
                  <a:pt x="1099" y="99"/>
                  <a:pt x="1099" y="88"/>
                </a:cubicBezTo>
                <a:cubicBezTo>
                  <a:pt x="1099" y="76"/>
                  <a:pt x="1109" y="66"/>
                  <a:pt x="1121" y="66"/>
                </a:cubicBezTo>
                <a:close/>
                <a:moveTo>
                  <a:pt x="1507" y="454"/>
                </a:moveTo>
                <a:cubicBezTo>
                  <a:pt x="1518" y="454"/>
                  <a:pt x="1528" y="464"/>
                  <a:pt x="1528" y="476"/>
                </a:cubicBezTo>
                <a:cubicBezTo>
                  <a:pt x="1528" y="488"/>
                  <a:pt x="1518" y="497"/>
                  <a:pt x="1507" y="497"/>
                </a:cubicBezTo>
                <a:cubicBezTo>
                  <a:pt x="1495" y="497"/>
                  <a:pt x="1485" y="488"/>
                  <a:pt x="1485" y="476"/>
                </a:cubicBezTo>
                <a:cubicBezTo>
                  <a:pt x="1485" y="464"/>
                  <a:pt x="1495" y="454"/>
                  <a:pt x="1507" y="454"/>
                </a:cubicBezTo>
                <a:close/>
                <a:moveTo>
                  <a:pt x="1443" y="1025"/>
                </a:moveTo>
                <a:cubicBezTo>
                  <a:pt x="1460" y="1025"/>
                  <a:pt x="1474" y="1039"/>
                  <a:pt x="1474" y="1056"/>
                </a:cubicBezTo>
                <a:cubicBezTo>
                  <a:pt x="1474" y="1073"/>
                  <a:pt x="1460" y="1087"/>
                  <a:pt x="1443" y="1087"/>
                </a:cubicBezTo>
                <a:cubicBezTo>
                  <a:pt x="1426" y="1087"/>
                  <a:pt x="1412" y="1073"/>
                  <a:pt x="1412" y="1056"/>
                </a:cubicBezTo>
                <a:cubicBezTo>
                  <a:pt x="1412" y="1039"/>
                  <a:pt x="1426" y="1025"/>
                  <a:pt x="1443" y="1025"/>
                </a:cubicBezTo>
                <a:close/>
                <a:moveTo>
                  <a:pt x="1443" y="897"/>
                </a:moveTo>
                <a:cubicBezTo>
                  <a:pt x="1460" y="897"/>
                  <a:pt x="1474" y="911"/>
                  <a:pt x="1474" y="928"/>
                </a:cubicBezTo>
                <a:cubicBezTo>
                  <a:pt x="1474" y="945"/>
                  <a:pt x="1460" y="959"/>
                  <a:pt x="1443" y="959"/>
                </a:cubicBezTo>
                <a:cubicBezTo>
                  <a:pt x="1426" y="959"/>
                  <a:pt x="1412" y="945"/>
                  <a:pt x="1412" y="928"/>
                </a:cubicBezTo>
                <a:cubicBezTo>
                  <a:pt x="1412" y="911"/>
                  <a:pt x="1426" y="897"/>
                  <a:pt x="1443" y="897"/>
                </a:cubicBezTo>
                <a:close/>
                <a:moveTo>
                  <a:pt x="1443" y="765"/>
                </a:moveTo>
                <a:cubicBezTo>
                  <a:pt x="1461" y="765"/>
                  <a:pt x="1477" y="781"/>
                  <a:pt x="1477" y="799"/>
                </a:cubicBezTo>
                <a:cubicBezTo>
                  <a:pt x="1477" y="818"/>
                  <a:pt x="1461" y="833"/>
                  <a:pt x="1443" y="833"/>
                </a:cubicBezTo>
                <a:cubicBezTo>
                  <a:pt x="1424" y="833"/>
                  <a:pt x="1409" y="818"/>
                  <a:pt x="1409" y="799"/>
                </a:cubicBezTo>
                <a:cubicBezTo>
                  <a:pt x="1409" y="781"/>
                  <a:pt x="1424" y="765"/>
                  <a:pt x="1443" y="765"/>
                </a:cubicBezTo>
                <a:close/>
                <a:moveTo>
                  <a:pt x="1443" y="638"/>
                </a:moveTo>
                <a:cubicBezTo>
                  <a:pt x="1460" y="638"/>
                  <a:pt x="1474" y="651"/>
                  <a:pt x="1474" y="669"/>
                </a:cubicBezTo>
                <a:cubicBezTo>
                  <a:pt x="1474" y="686"/>
                  <a:pt x="1460" y="700"/>
                  <a:pt x="1443" y="700"/>
                </a:cubicBezTo>
                <a:cubicBezTo>
                  <a:pt x="1426" y="700"/>
                  <a:pt x="1412" y="686"/>
                  <a:pt x="1412" y="669"/>
                </a:cubicBezTo>
                <a:cubicBezTo>
                  <a:pt x="1412" y="651"/>
                  <a:pt x="1426" y="638"/>
                  <a:pt x="1443" y="638"/>
                </a:cubicBezTo>
                <a:close/>
                <a:moveTo>
                  <a:pt x="1571" y="903"/>
                </a:moveTo>
                <a:cubicBezTo>
                  <a:pt x="1584" y="903"/>
                  <a:pt x="1595" y="914"/>
                  <a:pt x="1595" y="927"/>
                </a:cubicBezTo>
                <a:cubicBezTo>
                  <a:pt x="1595" y="940"/>
                  <a:pt x="1584" y="950"/>
                  <a:pt x="1571" y="950"/>
                </a:cubicBezTo>
                <a:cubicBezTo>
                  <a:pt x="1558" y="950"/>
                  <a:pt x="1547" y="940"/>
                  <a:pt x="1547" y="927"/>
                </a:cubicBezTo>
                <a:cubicBezTo>
                  <a:pt x="1547" y="914"/>
                  <a:pt x="1558" y="903"/>
                  <a:pt x="1571" y="903"/>
                </a:cubicBezTo>
                <a:close/>
                <a:moveTo>
                  <a:pt x="1571" y="774"/>
                </a:moveTo>
                <a:cubicBezTo>
                  <a:pt x="1584" y="774"/>
                  <a:pt x="1595" y="784"/>
                  <a:pt x="1595" y="797"/>
                </a:cubicBezTo>
                <a:cubicBezTo>
                  <a:pt x="1595" y="811"/>
                  <a:pt x="1584" y="821"/>
                  <a:pt x="1571" y="821"/>
                </a:cubicBezTo>
                <a:cubicBezTo>
                  <a:pt x="1558" y="821"/>
                  <a:pt x="1547" y="811"/>
                  <a:pt x="1547" y="797"/>
                </a:cubicBezTo>
                <a:cubicBezTo>
                  <a:pt x="1547" y="784"/>
                  <a:pt x="1558" y="774"/>
                  <a:pt x="1571" y="774"/>
                </a:cubicBezTo>
                <a:close/>
                <a:moveTo>
                  <a:pt x="1507" y="838"/>
                </a:moveTo>
                <a:cubicBezTo>
                  <a:pt x="1521" y="838"/>
                  <a:pt x="1533" y="850"/>
                  <a:pt x="1533" y="865"/>
                </a:cubicBezTo>
                <a:cubicBezTo>
                  <a:pt x="1533" y="880"/>
                  <a:pt x="1521" y="892"/>
                  <a:pt x="1507" y="892"/>
                </a:cubicBezTo>
                <a:cubicBezTo>
                  <a:pt x="1492" y="892"/>
                  <a:pt x="1480" y="880"/>
                  <a:pt x="1480" y="865"/>
                </a:cubicBezTo>
                <a:cubicBezTo>
                  <a:pt x="1480" y="850"/>
                  <a:pt x="1492" y="838"/>
                  <a:pt x="1507" y="838"/>
                </a:cubicBezTo>
                <a:close/>
                <a:moveTo>
                  <a:pt x="1507" y="705"/>
                </a:moveTo>
                <a:cubicBezTo>
                  <a:pt x="1521" y="705"/>
                  <a:pt x="1533" y="717"/>
                  <a:pt x="1533" y="732"/>
                </a:cubicBezTo>
                <a:cubicBezTo>
                  <a:pt x="1533" y="747"/>
                  <a:pt x="1521" y="759"/>
                  <a:pt x="1507" y="759"/>
                </a:cubicBezTo>
                <a:cubicBezTo>
                  <a:pt x="1492" y="759"/>
                  <a:pt x="1480" y="747"/>
                  <a:pt x="1480" y="732"/>
                </a:cubicBezTo>
                <a:cubicBezTo>
                  <a:pt x="1480" y="717"/>
                  <a:pt x="1492" y="705"/>
                  <a:pt x="1507" y="705"/>
                </a:cubicBezTo>
                <a:close/>
                <a:moveTo>
                  <a:pt x="1249" y="190"/>
                </a:moveTo>
                <a:cubicBezTo>
                  <a:pt x="1263" y="190"/>
                  <a:pt x="1275" y="202"/>
                  <a:pt x="1275" y="216"/>
                </a:cubicBezTo>
                <a:cubicBezTo>
                  <a:pt x="1275" y="231"/>
                  <a:pt x="1263" y="242"/>
                  <a:pt x="1249" y="242"/>
                </a:cubicBezTo>
                <a:cubicBezTo>
                  <a:pt x="1235" y="242"/>
                  <a:pt x="1223" y="231"/>
                  <a:pt x="1223" y="216"/>
                </a:cubicBezTo>
                <a:cubicBezTo>
                  <a:pt x="1223" y="202"/>
                  <a:pt x="1235" y="190"/>
                  <a:pt x="1249" y="190"/>
                </a:cubicBezTo>
                <a:close/>
                <a:moveTo>
                  <a:pt x="1314" y="255"/>
                </a:moveTo>
                <a:cubicBezTo>
                  <a:pt x="1329" y="255"/>
                  <a:pt x="1340" y="267"/>
                  <a:pt x="1340" y="281"/>
                </a:cubicBezTo>
                <a:cubicBezTo>
                  <a:pt x="1340" y="295"/>
                  <a:pt x="1329" y="307"/>
                  <a:pt x="1314" y="307"/>
                </a:cubicBezTo>
                <a:cubicBezTo>
                  <a:pt x="1300" y="307"/>
                  <a:pt x="1288" y="295"/>
                  <a:pt x="1288" y="281"/>
                </a:cubicBezTo>
                <a:cubicBezTo>
                  <a:pt x="1288" y="267"/>
                  <a:pt x="1300" y="255"/>
                  <a:pt x="1314" y="255"/>
                </a:cubicBezTo>
                <a:close/>
                <a:moveTo>
                  <a:pt x="1380" y="321"/>
                </a:moveTo>
                <a:cubicBezTo>
                  <a:pt x="1394" y="321"/>
                  <a:pt x="1406" y="333"/>
                  <a:pt x="1406" y="347"/>
                </a:cubicBezTo>
                <a:cubicBezTo>
                  <a:pt x="1406" y="361"/>
                  <a:pt x="1394" y="373"/>
                  <a:pt x="1380" y="373"/>
                </a:cubicBezTo>
                <a:cubicBezTo>
                  <a:pt x="1365" y="373"/>
                  <a:pt x="1354" y="361"/>
                  <a:pt x="1354" y="347"/>
                </a:cubicBezTo>
                <a:cubicBezTo>
                  <a:pt x="1354" y="333"/>
                  <a:pt x="1365" y="321"/>
                  <a:pt x="1380" y="321"/>
                </a:cubicBezTo>
                <a:close/>
                <a:moveTo>
                  <a:pt x="1186" y="128"/>
                </a:moveTo>
                <a:cubicBezTo>
                  <a:pt x="1199" y="128"/>
                  <a:pt x="1210" y="138"/>
                  <a:pt x="1210" y="152"/>
                </a:cubicBezTo>
                <a:cubicBezTo>
                  <a:pt x="1210" y="165"/>
                  <a:pt x="1199" y="175"/>
                  <a:pt x="1186" y="175"/>
                </a:cubicBezTo>
                <a:cubicBezTo>
                  <a:pt x="1173" y="175"/>
                  <a:pt x="1162" y="165"/>
                  <a:pt x="1162" y="152"/>
                </a:cubicBezTo>
                <a:cubicBezTo>
                  <a:pt x="1162" y="138"/>
                  <a:pt x="1173" y="128"/>
                  <a:pt x="1186" y="128"/>
                </a:cubicBezTo>
                <a:close/>
                <a:moveTo>
                  <a:pt x="1443" y="386"/>
                </a:moveTo>
                <a:cubicBezTo>
                  <a:pt x="1456" y="386"/>
                  <a:pt x="1467" y="397"/>
                  <a:pt x="1467" y="410"/>
                </a:cubicBezTo>
                <a:cubicBezTo>
                  <a:pt x="1467" y="423"/>
                  <a:pt x="1456" y="433"/>
                  <a:pt x="1443" y="433"/>
                </a:cubicBezTo>
                <a:cubicBezTo>
                  <a:pt x="1430" y="433"/>
                  <a:pt x="1419" y="423"/>
                  <a:pt x="1419" y="410"/>
                </a:cubicBezTo>
                <a:cubicBezTo>
                  <a:pt x="1419" y="397"/>
                  <a:pt x="1430" y="386"/>
                  <a:pt x="1443" y="386"/>
                </a:cubicBezTo>
                <a:close/>
                <a:moveTo>
                  <a:pt x="1571" y="645"/>
                </a:moveTo>
                <a:cubicBezTo>
                  <a:pt x="1584" y="645"/>
                  <a:pt x="1595" y="655"/>
                  <a:pt x="1595" y="668"/>
                </a:cubicBezTo>
                <a:cubicBezTo>
                  <a:pt x="1595" y="682"/>
                  <a:pt x="1584" y="692"/>
                  <a:pt x="1571" y="692"/>
                </a:cubicBezTo>
                <a:cubicBezTo>
                  <a:pt x="1558" y="692"/>
                  <a:pt x="1547" y="682"/>
                  <a:pt x="1547" y="668"/>
                </a:cubicBezTo>
                <a:cubicBezTo>
                  <a:pt x="1547" y="655"/>
                  <a:pt x="1558" y="645"/>
                  <a:pt x="1571" y="645"/>
                </a:cubicBezTo>
                <a:close/>
                <a:moveTo>
                  <a:pt x="926" y="0"/>
                </a:moveTo>
                <a:cubicBezTo>
                  <a:pt x="939" y="0"/>
                  <a:pt x="950" y="11"/>
                  <a:pt x="950" y="24"/>
                </a:cubicBezTo>
                <a:cubicBezTo>
                  <a:pt x="950" y="37"/>
                  <a:pt x="939" y="48"/>
                  <a:pt x="926" y="48"/>
                </a:cubicBezTo>
                <a:cubicBezTo>
                  <a:pt x="913" y="48"/>
                  <a:pt x="903" y="37"/>
                  <a:pt x="903" y="24"/>
                </a:cubicBezTo>
                <a:cubicBezTo>
                  <a:pt x="903" y="11"/>
                  <a:pt x="913" y="0"/>
                  <a:pt x="926" y="0"/>
                </a:cubicBezTo>
                <a:close/>
                <a:moveTo>
                  <a:pt x="1507" y="577"/>
                </a:moveTo>
                <a:cubicBezTo>
                  <a:pt x="1521" y="577"/>
                  <a:pt x="1533" y="589"/>
                  <a:pt x="1533" y="604"/>
                </a:cubicBezTo>
                <a:cubicBezTo>
                  <a:pt x="1533" y="619"/>
                  <a:pt x="1521" y="631"/>
                  <a:pt x="1507" y="631"/>
                </a:cubicBezTo>
                <a:cubicBezTo>
                  <a:pt x="1492" y="631"/>
                  <a:pt x="1480" y="619"/>
                  <a:pt x="1480" y="604"/>
                </a:cubicBezTo>
                <a:cubicBezTo>
                  <a:pt x="1480" y="589"/>
                  <a:pt x="1492" y="577"/>
                  <a:pt x="1507" y="577"/>
                </a:cubicBezTo>
                <a:close/>
                <a:moveTo>
                  <a:pt x="990" y="61"/>
                </a:moveTo>
                <a:cubicBezTo>
                  <a:pt x="1005" y="61"/>
                  <a:pt x="1017" y="73"/>
                  <a:pt x="1017" y="88"/>
                </a:cubicBezTo>
                <a:cubicBezTo>
                  <a:pt x="1017" y="103"/>
                  <a:pt x="1005" y="115"/>
                  <a:pt x="990" y="115"/>
                </a:cubicBezTo>
                <a:cubicBezTo>
                  <a:pt x="975" y="115"/>
                  <a:pt x="963" y="103"/>
                  <a:pt x="963" y="88"/>
                </a:cubicBezTo>
                <a:cubicBezTo>
                  <a:pt x="963" y="73"/>
                  <a:pt x="975" y="61"/>
                  <a:pt x="990" y="61"/>
                </a:cubicBezTo>
                <a:close/>
                <a:moveTo>
                  <a:pt x="1121" y="187"/>
                </a:moveTo>
                <a:cubicBezTo>
                  <a:pt x="1138" y="187"/>
                  <a:pt x="1152" y="201"/>
                  <a:pt x="1152" y="218"/>
                </a:cubicBezTo>
                <a:cubicBezTo>
                  <a:pt x="1152" y="235"/>
                  <a:pt x="1138" y="249"/>
                  <a:pt x="1121" y="249"/>
                </a:cubicBezTo>
                <a:cubicBezTo>
                  <a:pt x="1103" y="249"/>
                  <a:pt x="1090" y="235"/>
                  <a:pt x="1090" y="218"/>
                </a:cubicBezTo>
                <a:cubicBezTo>
                  <a:pt x="1090" y="201"/>
                  <a:pt x="1103" y="187"/>
                  <a:pt x="1121" y="187"/>
                </a:cubicBezTo>
                <a:close/>
                <a:moveTo>
                  <a:pt x="1314" y="381"/>
                </a:moveTo>
                <a:cubicBezTo>
                  <a:pt x="1331" y="381"/>
                  <a:pt x="1345" y="395"/>
                  <a:pt x="1345" y="412"/>
                </a:cubicBezTo>
                <a:cubicBezTo>
                  <a:pt x="1345" y="429"/>
                  <a:pt x="1331" y="443"/>
                  <a:pt x="1314" y="443"/>
                </a:cubicBezTo>
                <a:cubicBezTo>
                  <a:pt x="1297" y="443"/>
                  <a:pt x="1283" y="429"/>
                  <a:pt x="1283" y="412"/>
                </a:cubicBezTo>
                <a:cubicBezTo>
                  <a:pt x="1283" y="395"/>
                  <a:pt x="1297" y="381"/>
                  <a:pt x="1314" y="381"/>
                </a:cubicBezTo>
                <a:close/>
                <a:moveTo>
                  <a:pt x="1056" y="122"/>
                </a:moveTo>
                <a:cubicBezTo>
                  <a:pt x="1073" y="122"/>
                  <a:pt x="1087" y="136"/>
                  <a:pt x="1087" y="153"/>
                </a:cubicBezTo>
                <a:cubicBezTo>
                  <a:pt x="1087" y="171"/>
                  <a:pt x="1073" y="184"/>
                  <a:pt x="1056" y="184"/>
                </a:cubicBezTo>
                <a:cubicBezTo>
                  <a:pt x="1039" y="184"/>
                  <a:pt x="1025" y="171"/>
                  <a:pt x="1025" y="153"/>
                </a:cubicBezTo>
                <a:cubicBezTo>
                  <a:pt x="1025" y="136"/>
                  <a:pt x="1039" y="122"/>
                  <a:pt x="1056" y="122"/>
                </a:cubicBezTo>
                <a:close/>
                <a:moveTo>
                  <a:pt x="1186" y="253"/>
                </a:moveTo>
                <a:cubicBezTo>
                  <a:pt x="1203" y="253"/>
                  <a:pt x="1217" y="266"/>
                  <a:pt x="1217" y="284"/>
                </a:cubicBezTo>
                <a:cubicBezTo>
                  <a:pt x="1217" y="301"/>
                  <a:pt x="1203" y="315"/>
                  <a:pt x="1186" y="315"/>
                </a:cubicBezTo>
                <a:cubicBezTo>
                  <a:pt x="1169" y="315"/>
                  <a:pt x="1155" y="301"/>
                  <a:pt x="1155" y="284"/>
                </a:cubicBezTo>
                <a:cubicBezTo>
                  <a:pt x="1155" y="266"/>
                  <a:pt x="1169" y="253"/>
                  <a:pt x="1186" y="253"/>
                </a:cubicBezTo>
                <a:close/>
                <a:moveTo>
                  <a:pt x="1380" y="446"/>
                </a:moveTo>
                <a:cubicBezTo>
                  <a:pt x="1397" y="446"/>
                  <a:pt x="1411" y="460"/>
                  <a:pt x="1411" y="477"/>
                </a:cubicBezTo>
                <a:cubicBezTo>
                  <a:pt x="1411" y="494"/>
                  <a:pt x="1397" y="508"/>
                  <a:pt x="1380" y="508"/>
                </a:cubicBezTo>
                <a:cubicBezTo>
                  <a:pt x="1363" y="508"/>
                  <a:pt x="1349" y="494"/>
                  <a:pt x="1349" y="477"/>
                </a:cubicBezTo>
                <a:cubicBezTo>
                  <a:pt x="1349" y="460"/>
                  <a:pt x="1363" y="446"/>
                  <a:pt x="1380" y="446"/>
                </a:cubicBezTo>
                <a:close/>
                <a:moveTo>
                  <a:pt x="1249" y="316"/>
                </a:moveTo>
                <a:cubicBezTo>
                  <a:pt x="1266" y="316"/>
                  <a:pt x="1280" y="330"/>
                  <a:pt x="1280" y="347"/>
                </a:cubicBezTo>
                <a:cubicBezTo>
                  <a:pt x="1280" y="364"/>
                  <a:pt x="1266" y="378"/>
                  <a:pt x="1249" y="378"/>
                </a:cubicBezTo>
                <a:cubicBezTo>
                  <a:pt x="1232" y="378"/>
                  <a:pt x="1218" y="364"/>
                  <a:pt x="1218" y="347"/>
                </a:cubicBezTo>
                <a:cubicBezTo>
                  <a:pt x="1218" y="330"/>
                  <a:pt x="1232" y="316"/>
                  <a:pt x="1249" y="316"/>
                </a:cubicBezTo>
                <a:close/>
                <a:moveTo>
                  <a:pt x="1443" y="510"/>
                </a:moveTo>
                <a:cubicBezTo>
                  <a:pt x="1460" y="510"/>
                  <a:pt x="1474" y="523"/>
                  <a:pt x="1474" y="541"/>
                </a:cubicBezTo>
                <a:cubicBezTo>
                  <a:pt x="1474" y="558"/>
                  <a:pt x="1460" y="572"/>
                  <a:pt x="1443" y="572"/>
                </a:cubicBezTo>
                <a:cubicBezTo>
                  <a:pt x="1426" y="572"/>
                  <a:pt x="1412" y="558"/>
                  <a:pt x="1412" y="541"/>
                </a:cubicBezTo>
                <a:cubicBezTo>
                  <a:pt x="1412" y="523"/>
                  <a:pt x="1426" y="510"/>
                  <a:pt x="1443" y="510"/>
                </a:cubicBezTo>
                <a:close/>
                <a:moveTo>
                  <a:pt x="1341" y="1316"/>
                </a:moveTo>
                <a:cubicBezTo>
                  <a:pt x="1341" y="1330"/>
                  <a:pt x="1330" y="1342"/>
                  <a:pt x="1315" y="1342"/>
                </a:cubicBezTo>
                <a:cubicBezTo>
                  <a:pt x="1301" y="1342"/>
                  <a:pt x="1289" y="1330"/>
                  <a:pt x="1289" y="1316"/>
                </a:cubicBezTo>
                <a:cubicBezTo>
                  <a:pt x="1289" y="1301"/>
                  <a:pt x="1301" y="1290"/>
                  <a:pt x="1315" y="1290"/>
                </a:cubicBezTo>
                <a:cubicBezTo>
                  <a:pt x="1330" y="1290"/>
                  <a:pt x="1341" y="1301"/>
                  <a:pt x="1341" y="1316"/>
                </a:cubicBezTo>
                <a:close/>
                <a:moveTo>
                  <a:pt x="1275" y="1381"/>
                </a:moveTo>
                <a:cubicBezTo>
                  <a:pt x="1275" y="1395"/>
                  <a:pt x="1263" y="1407"/>
                  <a:pt x="1249" y="1407"/>
                </a:cubicBezTo>
                <a:cubicBezTo>
                  <a:pt x="1235" y="1407"/>
                  <a:pt x="1223" y="1395"/>
                  <a:pt x="1223" y="1381"/>
                </a:cubicBezTo>
                <a:cubicBezTo>
                  <a:pt x="1223" y="1367"/>
                  <a:pt x="1235" y="1355"/>
                  <a:pt x="1249" y="1355"/>
                </a:cubicBezTo>
                <a:cubicBezTo>
                  <a:pt x="1263" y="1355"/>
                  <a:pt x="1275" y="1367"/>
                  <a:pt x="1275" y="1381"/>
                </a:cubicBezTo>
                <a:close/>
                <a:moveTo>
                  <a:pt x="1019" y="1508"/>
                </a:moveTo>
                <a:cubicBezTo>
                  <a:pt x="1019" y="1523"/>
                  <a:pt x="1007" y="1535"/>
                  <a:pt x="992" y="1535"/>
                </a:cubicBezTo>
                <a:cubicBezTo>
                  <a:pt x="977" y="1535"/>
                  <a:pt x="965" y="1523"/>
                  <a:pt x="965" y="1508"/>
                </a:cubicBezTo>
                <a:cubicBezTo>
                  <a:pt x="965" y="1493"/>
                  <a:pt x="977" y="1481"/>
                  <a:pt x="992" y="1481"/>
                </a:cubicBezTo>
                <a:cubicBezTo>
                  <a:pt x="1007" y="1481"/>
                  <a:pt x="1019" y="1493"/>
                  <a:pt x="1019" y="1508"/>
                </a:cubicBezTo>
                <a:close/>
                <a:moveTo>
                  <a:pt x="1215" y="1316"/>
                </a:moveTo>
                <a:cubicBezTo>
                  <a:pt x="1215" y="1333"/>
                  <a:pt x="1201" y="1347"/>
                  <a:pt x="1184" y="1347"/>
                </a:cubicBezTo>
                <a:cubicBezTo>
                  <a:pt x="1167" y="1347"/>
                  <a:pt x="1153" y="1333"/>
                  <a:pt x="1153" y="1316"/>
                </a:cubicBezTo>
                <a:cubicBezTo>
                  <a:pt x="1153" y="1299"/>
                  <a:pt x="1167" y="1285"/>
                  <a:pt x="1184" y="1285"/>
                </a:cubicBezTo>
                <a:cubicBezTo>
                  <a:pt x="1201" y="1285"/>
                  <a:pt x="1215" y="1299"/>
                  <a:pt x="1215" y="1316"/>
                </a:cubicBezTo>
                <a:close/>
                <a:moveTo>
                  <a:pt x="1150" y="1381"/>
                </a:moveTo>
                <a:cubicBezTo>
                  <a:pt x="1150" y="1398"/>
                  <a:pt x="1136" y="1412"/>
                  <a:pt x="1119" y="1412"/>
                </a:cubicBezTo>
                <a:cubicBezTo>
                  <a:pt x="1102" y="1412"/>
                  <a:pt x="1088" y="1398"/>
                  <a:pt x="1088" y="1381"/>
                </a:cubicBezTo>
                <a:cubicBezTo>
                  <a:pt x="1088" y="1364"/>
                  <a:pt x="1102" y="1350"/>
                  <a:pt x="1119" y="1350"/>
                </a:cubicBezTo>
                <a:cubicBezTo>
                  <a:pt x="1136" y="1350"/>
                  <a:pt x="1150" y="1364"/>
                  <a:pt x="1150" y="1381"/>
                </a:cubicBezTo>
                <a:close/>
                <a:moveTo>
                  <a:pt x="1163" y="1444"/>
                </a:moveTo>
                <a:cubicBezTo>
                  <a:pt x="1163" y="1457"/>
                  <a:pt x="1174" y="1468"/>
                  <a:pt x="1187" y="1468"/>
                </a:cubicBezTo>
                <a:cubicBezTo>
                  <a:pt x="1200" y="1468"/>
                  <a:pt x="1210" y="1457"/>
                  <a:pt x="1210" y="1444"/>
                </a:cubicBezTo>
                <a:cubicBezTo>
                  <a:pt x="1210" y="1431"/>
                  <a:pt x="1200" y="1421"/>
                  <a:pt x="1187" y="1421"/>
                </a:cubicBezTo>
                <a:cubicBezTo>
                  <a:pt x="1174" y="1421"/>
                  <a:pt x="1163" y="1431"/>
                  <a:pt x="1163" y="1444"/>
                </a:cubicBezTo>
                <a:close/>
                <a:moveTo>
                  <a:pt x="1100" y="1508"/>
                </a:moveTo>
                <a:cubicBezTo>
                  <a:pt x="1100" y="1520"/>
                  <a:pt x="1109" y="1529"/>
                  <a:pt x="1121" y="1529"/>
                </a:cubicBezTo>
                <a:cubicBezTo>
                  <a:pt x="1133" y="1529"/>
                  <a:pt x="1143" y="1520"/>
                  <a:pt x="1143" y="1508"/>
                </a:cubicBezTo>
                <a:cubicBezTo>
                  <a:pt x="1143" y="1496"/>
                  <a:pt x="1133" y="1486"/>
                  <a:pt x="1121" y="1486"/>
                </a:cubicBezTo>
                <a:cubicBezTo>
                  <a:pt x="1109" y="1486"/>
                  <a:pt x="1100" y="1496"/>
                  <a:pt x="1100" y="1508"/>
                </a:cubicBezTo>
                <a:close/>
                <a:moveTo>
                  <a:pt x="1025" y="1444"/>
                </a:moveTo>
                <a:cubicBezTo>
                  <a:pt x="1025" y="1461"/>
                  <a:pt x="1039" y="1475"/>
                  <a:pt x="1056" y="1475"/>
                </a:cubicBezTo>
                <a:cubicBezTo>
                  <a:pt x="1073" y="1475"/>
                  <a:pt x="1087" y="1461"/>
                  <a:pt x="1087" y="1444"/>
                </a:cubicBezTo>
                <a:cubicBezTo>
                  <a:pt x="1087" y="1427"/>
                  <a:pt x="1073" y="1413"/>
                  <a:pt x="1056" y="1413"/>
                </a:cubicBezTo>
                <a:cubicBezTo>
                  <a:pt x="1039" y="1413"/>
                  <a:pt x="1025" y="1427"/>
                  <a:pt x="1025" y="1444"/>
                </a:cubicBezTo>
                <a:close/>
                <a:moveTo>
                  <a:pt x="897" y="1444"/>
                </a:moveTo>
                <a:cubicBezTo>
                  <a:pt x="897" y="1461"/>
                  <a:pt x="911" y="1475"/>
                  <a:pt x="928" y="1475"/>
                </a:cubicBezTo>
                <a:cubicBezTo>
                  <a:pt x="945" y="1475"/>
                  <a:pt x="959" y="1461"/>
                  <a:pt x="959" y="1444"/>
                </a:cubicBezTo>
                <a:cubicBezTo>
                  <a:pt x="959" y="1427"/>
                  <a:pt x="945" y="1413"/>
                  <a:pt x="928" y="1413"/>
                </a:cubicBezTo>
                <a:cubicBezTo>
                  <a:pt x="911" y="1413"/>
                  <a:pt x="897" y="1427"/>
                  <a:pt x="897" y="1444"/>
                </a:cubicBezTo>
                <a:close/>
                <a:moveTo>
                  <a:pt x="766" y="1444"/>
                </a:moveTo>
                <a:cubicBezTo>
                  <a:pt x="766" y="1463"/>
                  <a:pt x="781" y="1478"/>
                  <a:pt x="799" y="1478"/>
                </a:cubicBezTo>
                <a:cubicBezTo>
                  <a:pt x="818" y="1478"/>
                  <a:pt x="833" y="1463"/>
                  <a:pt x="833" y="1444"/>
                </a:cubicBezTo>
                <a:cubicBezTo>
                  <a:pt x="833" y="1426"/>
                  <a:pt x="818" y="1411"/>
                  <a:pt x="799" y="1411"/>
                </a:cubicBezTo>
                <a:cubicBezTo>
                  <a:pt x="781" y="1411"/>
                  <a:pt x="766" y="1426"/>
                  <a:pt x="766" y="1444"/>
                </a:cubicBezTo>
                <a:close/>
                <a:moveTo>
                  <a:pt x="638" y="1444"/>
                </a:moveTo>
                <a:cubicBezTo>
                  <a:pt x="638" y="1461"/>
                  <a:pt x="652" y="1475"/>
                  <a:pt x="669" y="1475"/>
                </a:cubicBezTo>
                <a:cubicBezTo>
                  <a:pt x="686" y="1475"/>
                  <a:pt x="700" y="1461"/>
                  <a:pt x="700" y="1444"/>
                </a:cubicBezTo>
                <a:cubicBezTo>
                  <a:pt x="700" y="1427"/>
                  <a:pt x="686" y="1413"/>
                  <a:pt x="669" y="1413"/>
                </a:cubicBezTo>
                <a:cubicBezTo>
                  <a:pt x="652" y="1413"/>
                  <a:pt x="638" y="1427"/>
                  <a:pt x="638" y="1444"/>
                </a:cubicBezTo>
                <a:close/>
                <a:moveTo>
                  <a:pt x="903" y="1572"/>
                </a:moveTo>
                <a:cubicBezTo>
                  <a:pt x="903" y="1585"/>
                  <a:pt x="914" y="1596"/>
                  <a:pt x="927" y="1596"/>
                </a:cubicBezTo>
                <a:cubicBezTo>
                  <a:pt x="940" y="1596"/>
                  <a:pt x="950" y="1585"/>
                  <a:pt x="950" y="1572"/>
                </a:cubicBezTo>
                <a:cubicBezTo>
                  <a:pt x="950" y="1559"/>
                  <a:pt x="940" y="1549"/>
                  <a:pt x="927" y="1549"/>
                </a:cubicBezTo>
                <a:cubicBezTo>
                  <a:pt x="914" y="1549"/>
                  <a:pt x="903" y="1559"/>
                  <a:pt x="903" y="1572"/>
                </a:cubicBezTo>
                <a:close/>
                <a:moveTo>
                  <a:pt x="774" y="1572"/>
                </a:moveTo>
                <a:cubicBezTo>
                  <a:pt x="774" y="1585"/>
                  <a:pt x="785" y="1596"/>
                  <a:pt x="798" y="1596"/>
                </a:cubicBezTo>
                <a:cubicBezTo>
                  <a:pt x="811" y="1596"/>
                  <a:pt x="821" y="1585"/>
                  <a:pt x="821" y="1572"/>
                </a:cubicBezTo>
                <a:cubicBezTo>
                  <a:pt x="821" y="1559"/>
                  <a:pt x="811" y="1549"/>
                  <a:pt x="798" y="1549"/>
                </a:cubicBezTo>
                <a:cubicBezTo>
                  <a:pt x="785" y="1549"/>
                  <a:pt x="774" y="1559"/>
                  <a:pt x="774" y="1572"/>
                </a:cubicBezTo>
                <a:close/>
                <a:moveTo>
                  <a:pt x="838" y="1508"/>
                </a:moveTo>
                <a:cubicBezTo>
                  <a:pt x="838" y="1523"/>
                  <a:pt x="851" y="1535"/>
                  <a:pt x="865" y="1535"/>
                </a:cubicBezTo>
                <a:cubicBezTo>
                  <a:pt x="880" y="1535"/>
                  <a:pt x="892" y="1523"/>
                  <a:pt x="892" y="1508"/>
                </a:cubicBezTo>
                <a:cubicBezTo>
                  <a:pt x="892" y="1493"/>
                  <a:pt x="880" y="1481"/>
                  <a:pt x="865" y="1481"/>
                </a:cubicBezTo>
                <a:cubicBezTo>
                  <a:pt x="851" y="1481"/>
                  <a:pt x="838" y="1493"/>
                  <a:pt x="838" y="1508"/>
                </a:cubicBezTo>
                <a:close/>
                <a:moveTo>
                  <a:pt x="705" y="1508"/>
                </a:moveTo>
                <a:cubicBezTo>
                  <a:pt x="705" y="1523"/>
                  <a:pt x="717" y="1535"/>
                  <a:pt x="732" y="1535"/>
                </a:cubicBezTo>
                <a:cubicBezTo>
                  <a:pt x="747" y="1535"/>
                  <a:pt x="759" y="1523"/>
                  <a:pt x="759" y="1508"/>
                </a:cubicBezTo>
                <a:cubicBezTo>
                  <a:pt x="759" y="1493"/>
                  <a:pt x="747" y="1481"/>
                  <a:pt x="732" y="1481"/>
                </a:cubicBezTo>
                <a:cubicBezTo>
                  <a:pt x="717" y="1481"/>
                  <a:pt x="705" y="1493"/>
                  <a:pt x="705" y="1508"/>
                </a:cubicBezTo>
                <a:close/>
                <a:moveTo>
                  <a:pt x="645" y="1572"/>
                </a:moveTo>
                <a:cubicBezTo>
                  <a:pt x="645" y="1585"/>
                  <a:pt x="656" y="1596"/>
                  <a:pt x="669" y="1596"/>
                </a:cubicBezTo>
                <a:cubicBezTo>
                  <a:pt x="682" y="1596"/>
                  <a:pt x="692" y="1585"/>
                  <a:pt x="692" y="1572"/>
                </a:cubicBezTo>
                <a:cubicBezTo>
                  <a:pt x="692" y="1559"/>
                  <a:pt x="682" y="1549"/>
                  <a:pt x="669" y="1549"/>
                </a:cubicBezTo>
                <a:cubicBezTo>
                  <a:pt x="656" y="1549"/>
                  <a:pt x="645" y="1559"/>
                  <a:pt x="645" y="1572"/>
                </a:cubicBezTo>
                <a:close/>
                <a:moveTo>
                  <a:pt x="577" y="1508"/>
                </a:moveTo>
                <a:cubicBezTo>
                  <a:pt x="577" y="1523"/>
                  <a:pt x="589" y="1535"/>
                  <a:pt x="604" y="1535"/>
                </a:cubicBezTo>
                <a:cubicBezTo>
                  <a:pt x="619" y="1535"/>
                  <a:pt x="631" y="1523"/>
                  <a:pt x="631" y="1508"/>
                </a:cubicBezTo>
                <a:cubicBezTo>
                  <a:pt x="631" y="1493"/>
                  <a:pt x="619" y="1481"/>
                  <a:pt x="604" y="1481"/>
                </a:cubicBezTo>
                <a:cubicBezTo>
                  <a:pt x="589" y="1481"/>
                  <a:pt x="577" y="1493"/>
                  <a:pt x="577" y="1508"/>
                </a:cubicBezTo>
                <a:close/>
                <a:moveTo>
                  <a:pt x="474" y="1530"/>
                </a:moveTo>
                <a:cubicBezTo>
                  <a:pt x="462" y="1530"/>
                  <a:pt x="453" y="1520"/>
                  <a:pt x="453" y="1508"/>
                </a:cubicBezTo>
                <a:cubicBezTo>
                  <a:pt x="453" y="1497"/>
                  <a:pt x="462" y="1487"/>
                  <a:pt x="474" y="1487"/>
                </a:cubicBezTo>
                <a:cubicBezTo>
                  <a:pt x="486" y="1487"/>
                  <a:pt x="496" y="1497"/>
                  <a:pt x="496" y="1508"/>
                </a:cubicBezTo>
                <a:cubicBezTo>
                  <a:pt x="496" y="1520"/>
                  <a:pt x="486" y="1530"/>
                  <a:pt x="474" y="1530"/>
                </a:cubicBezTo>
                <a:close/>
                <a:moveTo>
                  <a:pt x="345" y="1406"/>
                </a:moveTo>
                <a:cubicBezTo>
                  <a:pt x="331" y="1406"/>
                  <a:pt x="319" y="1394"/>
                  <a:pt x="319" y="1380"/>
                </a:cubicBezTo>
                <a:cubicBezTo>
                  <a:pt x="319" y="1365"/>
                  <a:pt x="331" y="1354"/>
                  <a:pt x="345" y="1354"/>
                </a:cubicBezTo>
                <a:cubicBezTo>
                  <a:pt x="360" y="1354"/>
                  <a:pt x="371" y="1365"/>
                  <a:pt x="371" y="1380"/>
                </a:cubicBezTo>
                <a:cubicBezTo>
                  <a:pt x="371" y="1394"/>
                  <a:pt x="360" y="1406"/>
                  <a:pt x="345" y="1406"/>
                </a:cubicBezTo>
                <a:close/>
                <a:moveTo>
                  <a:pt x="280" y="1341"/>
                </a:moveTo>
                <a:cubicBezTo>
                  <a:pt x="266" y="1341"/>
                  <a:pt x="254" y="1329"/>
                  <a:pt x="254" y="1315"/>
                </a:cubicBezTo>
                <a:cubicBezTo>
                  <a:pt x="254" y="1301"/>
                  <a:pt x="266" y="1289"/>
                  <a:pt x="280" y="1289"/>
                </a:cubicBezTo>
                <a:cubicBezTo>
                  <a:pt x="295" y="1289"/>
                  <a:pt x="306" y="1301"/>
                  <a:pt x="306" y="1315"/>
                </a:cubicBezTo>
                <a:cubicBezTo>
                  <a:pt x="306" y="1329"/>
                  <a:pt x="295" y="1341"/>
                  <a:pt x="280" y="1341"/>
                </a:cubicBezTo>
                <a:close/>
                <a:moveTo>
                  <a:pt x="215" y="1275"/>
                </a:moveTo>
                <a:cubicBezTo>
                  <a:pt x="201" y="1275"/>
                  <a:pt x="189" y="1263"/>
                  <a:pt x="189" y="1249"/>
                </a:cubicBezTo>
                <a:cubicBezTo>
                  <a:pt x="189" y="1235"/>
                  <a:pt x="201" y="1223"/>
                  <a:pt x="215" y="1223"/>
                </a:cubicBezTo>
                <a:cubicBezTo>
                  <a:pt x="229" y="1223"/>
                  <a:pt x="241" y="1235"/>
                  <a:pt x="241" y="1249"/>
                </a:cubicBezTo>
                <a:cubicBezTo>
                  <a:pt x="241" y="1263"/>
                  <a:pt x="229" y="1275"/>
                  <a:pt x="215" y="1275"/>
                </a:cubicBezTo>
                <a:close/>
                <a:moveTo>
                  <a:pt x="409" y="1468"/>
                </a:moveTo>
                <a:cubicBezTo>
                  <a:pt x="396" y="1468"/>
                  <a:pt x="385" y="1458"/>
                  <a:pt x="385" y="1444"/>
                </a:cubicBezTo>
                <a:cubicBezTo>
                  <a:pt x="385" y="1431"/>
                  <a:pt x="396" y="1421"/>
                  <a:pt x="409" y="1421"/>
                </a:cubicBezTo>
                <a:cubicBezTo>
                  <a:pt x="422" y="1421"/>
                  <a:pt x="432" y="1431"/>
                  <a:pt x="432" y="1444"/>
                </a:cubicBezTo>
                <a:cubicBezTo>
                  <a:pt x="432" y="1458"/>
                  <a:pt x="422" y="1468"/>
                  <a:pt x="409" y="1468"/>
                </a:cubicBezTo>
                <a:close/>
                <a:moveTo>
                  <a:pt x="88" y="1019"/>
                </a:moveTo>
                <a:cubicBezTo>
                  <a:pt x="73" y="1019"/>
                  <a:pt x="61" y="1007"/>
                  <a:pt x="61" y="992"/>
                </a:cubicBezTo>
                <a:cubicBezTo>
                  <a:pt x="61" y="977"/>
                  <a:pt x="73" y="965"/>
                  <a:pt x="88" y="965"/>
                </a:cubicBezTo>
                <a:cubicBezTo>
                  <a:pt x="103" y="965"/>
                  <a:pt x="115" y="977"/>
                  <a:pt x="115" y="992"/>
                </a:cubicBezTo>
                <a:cubicBezTo>
                  <a:pt x="115" y="1007"/>
                  <a:pt x="103" y="1019"/>
                  <a:pt x="88" y="1019"/>
                </a:cubicBezTo>
                <a:close/>
                <a:moveTo>
                  <a:pt x="474" y="1409"/>
                </a:moveTo>
                <a:cubicBezTo>
                  <a:pt x="457" y="1409"/>
                  <a:pt x="443" y="1395"/>
                  <a:pt x="443" y="1378"/>
                </a:cubicBezTo>
                <a:cubicBezTo>
                  <a:pt x="443" y="1361"/>
                  <a:pt x="457" y="1347"/>
                  <a:pt x="474" y="1347"/>
                </a:cubicBezTo>
                <a:cubicBezTo>
                  <a:pt x="491" y="1347"/>
                  <a:pt x="505" y="1361"/>
                  <a:pt x="505" y="1378"/>
                </a:cubicBezTo>
                <a:cubicBezTo>
                  <a:pt x="505" y="1395"/>
                  <a:pt x="491" y="1409"/>
                  <a:pt x="474" y="1409"/>
                </a:cubicBezTo>
                <a:close/>
                <a:moveTo>
                  <a:pt x="280" y="1215"/>
                </a:moveTo>
                <a:cubicBezTo>
                  <a:pt x="263" y="1215"/>
                  <a:pt x="249" y="1201"/>
                  <a:pt x="249" y="1184"/>
                </a:cubicBezTo>
                <a:cubicBezTo>
                  <a:pt x="249" y="1167"/>
                  <a:pt x="263" y="1153"/>
                  <a:pt x="280" y="1153"/>
                </a:cubicBezTo>
                <a:cubicBezTo>
                  <a:pt x="297" y="1153"/>
                  <a:pt x="311" y="1167"/>
                  <a:pt x="311" y="1184"/>
                </a:cubicBezTo>
                <a:cubicBezTo>
                  <a:pt x="311" y="1201"/>
                  <a:pt x="297" y="1215"/>
                  <a:pt x="280" y="1215"/>
                </a:cubicBezTo>
                <a:close/>
                <a:moveTo>
                  <a:pt x="539" y="1474"/>
                </a:moveTo>
                <a:cubicBezTo>
                  <a:pt x="522" y="1474"/>
                  <a:pt x="508" y="1460"/>
                  <a:pt x="508" y="1443"/>
                </a:cubicBezTo>
                <a:cubicBezTo>
                  <a:pt x="508" y="1425"/>
                  <a:pt x="522" y="1412"/>
                  <a:pt x="539" y="1412"/>
                </a:cubicBezTo>
                <a:cubicBezTo>
                  <a:pt x="556" y="1412"/>
                  <a:pt x="570" y="1425"/>
                  <a:pt x="570" y="1443"/>
                </a:cubicBezTo>
                <a:cubicBezTo>
                  <a:pt x="570" y="1460"/>
                  <a:pt x="556" y="1474"/>
                  <a:pt x="539" y="1474"/>
                </a:cubicBezTo>
                <a:close/>
                <a:moveTo>
                  <a:pt x="409" y="1343"/>
                </a:moveTo>
                <a:cubicBezTo>
                  <a:pt x="392" y="1343"/>
                  <a:pt x="378" y="1330"/>
                  <a:pt x="378" y="1312"/>
                </a:cubicBezTo>
                <a:cubicBezTo>
                  <a:pt x="378" y="1295"/>
                  <a:pt x="392" y="1281"/>
                  <a:pt x="409" y="1281"/>
                </a:cubicBezTo>
                <a:cubicBezTo>
                  <a:pt x="426" y="1281"/>
                  <a:pt x="440" y="1295"/>
                  <a:pt x="440" y="1312"/>
                </a:cubicBezTo>
                <a:cubicBezTo>
                  <a:pt x="440" y="1330"/>
                  <a:pt x="426" y="1343"/>
                  <a:pt x="409" y="1343"/>
                </a:cubicBezTo>
                <a:close/>
                <a:moveTo>
                  <a:pt x="215" y="1150"/>
                </a:moveTo>
                <a:cubicBezTo>
                  <a:pt x="198" y="1150"/>
                  <a:pt x="184" y="1136"/>
                  <a:pt x="184" y="1119"/>
                </a:cubicBezTo>
                <a:cubicBezTo>
                  <a:pt x="184" y="1102"/>
                  <a:pt x="198" y="1088"/>
                  <a:pt x="215" y="1088"/>
                </a:cubicBezTo>
                <a:cubicBezTo>
                  <a:pt x="232" y="1088"/>
                  <a:pt x="246" y="1102"/>
                  <a:pt x="246" y="1119"/>
                </a:cubicBezTo>
                <a:cubicBezTo>
                  <a:pt x="246" y="1136"/>
                  <a:pt x="232" y="1150"/>
                  <a:pt x="215" y="1150"/>
                </a:cubicBezTo>
                <a:close/>
                <a:moveTo>
                  <a:pt x="345" y="1280"/>
                </a:moveTo>
                <a:cubicBezTo>
                  <a:pt x="328" y="1280"/>
                  <a:pt x="314" y="1266"/>
                  <a:pt x="314" y="1249"/>
                </a:cubicBezTo>
                <a:cubicBezTo>
                  <a:pt x="314" y="1232"/>
                  <a:pt x="328" y="1218"/>
                  <a:pt x="345" y="1218"/>
                </a:cubicBezTo>
                <a:cubicBezTo>
                  <a:pt x="363" y="1218"/>
                  <a:pt x="376" y="1232"/>
                  <a:pt x="376" y="1249"/>
                </a:cubicBezTo>
                <a:cubicBezTo>
                  <a:pt x="376" y="1266"/>
                  <a:pt x="363" y="1280"/>
                  <a:pt x="345" y="1280"/>
                </a:cubicBezTo>
                <a:close/>
                <a:moveTo>
                  <a:pt x="152" y="1163"/>
                </a:moveTo>
                <a:cubicBezTo>
                  <a:pt x="139" y="1163"/>
                  <a:pt x="128" y="1173"/>
                  <a:pt x="128" y="1186"/>
                </a:cubicBezTo>
                <a:cubicBezTo>
                  <a:pt x="128" y="1200"/>
                  <a:pt x="139" y="1210"/>
                  <a:pt x="152" y="1210"/>
                </a:cubicBezTo>
                <a:cubicBezTo>
                  <a:pt x="165" y="1210"/>
                  <a:pt x="175" y="1200"/>
                  <a:pt x="175" y="1186"/>
                </a:cubicBezTo>
                <a:cubicBezTo>
                  <a:pt x="175" y="1173"/>
                  <a:pt x="165" y="1163"/>
                  <a:pt x="152" y="1163"/>
                </a:cubicBezTo>
                <a:close/>
                <a:moveTo>
                  <a:pt x="474" y="66"/>
                </a:moveTo>
                <a:cubicBezTo>
                  <a:pt x="462" y="66"/>
                  <a:pt x="453" y="76"/>
                  <a:pt x="453" y="88"/>
                </a:cubicBezTo>
                <a:cubicBezTo>
                  <a:pt x="453" y="99"/>
                  <a:pt x="462" y="109"/>
                  <a:pt x="474" y="109"/>
                </a:cubicBezTo>
                <a:cubicBezTo>
                  <a:pt x="486" y="109"/>
                  <a:pt x="496" y="99"/>
                  <a:pt x="496" y="88"/>
                </a:cubicBezTo>
                <a:cubicBezTo>
                  <a:pt x="496" y="76"/>
                  <a:pt x="486" y="66"/>
                  <a:pt x="474" y="66"/>
                </a:cubicBezTo>
                <a:close/>
                <a:moveTo>
                  <a:pt x="88" y="454"/>
                </a:moveTo>
                <a:cubicBezTo>
                  <a:pt x="76" y="454"/>
                  <a:pt x="67" y="464"/>
                  <a:pt x="67" y="476"/>
                </a:cubicBezTo>
                <a:cubicBezTo>
                  <a:pt x="67" y="488"/>
                  <a:pt x="76" y="497"/>
                  <a:pt x="88" y="497"/>
                </a:cubicBezTo>
                <a:cubicBezTo>
                  <a:pt x="100" y="497"/>
                  <a:pt x="110" y="488"/>
                  <a:pt x="110" y="476"/>
                </a:cubicBezTo>
                <a:cubicBezTo>
                  <a:pt x="110" y="464"/>
                  <a:pt x="100" y="454"/>
                  <a:pt x="88" y="454"/>
                </a:cubicBezTo>
                <a:close/>
                <a:moveTo>
                  <a:pt x="88" y="1100"/>
                </a:moveTo>
                <a:cubicBezTo>
                  <a:pt x="76" y="1100"/>
                  <a:pt x="67" y="1109"/>
                  <a:pt x="67" y="1121"/>
                </a:cubicBezTo>
                <a:cubicBezTo>
                  <a:pt x="67" y="1133"/>
                  <a:pt x="76" y="1143"/>
                  <a:pt x="88" y="1143"/>
                </a:cubicBezTo>
                <a:cubicBezTo>
                  <a:pt x="100" y="1143"/>
                  <a:pt x="110" y="1133"/>
                  <a:pt x="110" y="1121"/>
                </a:cubicBezTo>
                <a:cubicBezTo>
                  <a:pt x="110" y="1109"/>
                  <a:pt x="100" y="1100"/>
                  <a:pt x="88" y="1100"/>
                </a:cubicBezTo>
                <a:close/>
                <a:moveTo>
                  <a:pt x="152" y="1025"/>
                </a:moveTo>
                <a:cubicBezTo>
                  <a:pt x="134" y="1025"/>
                  <a:pt x="121" y="1039"/>
                  <a:pt x="121" y="1056"/>
                </a:cubicBezTo>
                <a:cubicBezTo>
                  <a:pt x="121" y="1073"/>
                  <a:pt x="134" y="1087"/>
                  <a:pt x="152" y="1087"/>
                </a:cubicBezTo>
                <a:cubicBezTo>
                  <a:pt x="169" y="1087"/>
                  <a:pt x="183" y="1073"/>
                  <a:pt x="183" y="1056"/>
                </a:cubicBezTo>
                <a:cubicBezTo>
                  <a:pt x="183" y="1039"/>
                  <a:pt x="169" y="1025"/>
                  <a:pt x="152" y="1025"/>
                </a:cubicBezTo>
                <a:close/>
                <a:moveTo>
                  <a:pt x="152" y="897"/>
                </a:moveTo>
                <a:cubicBezTo>
                  <a:pt x="134" y="897"/>
                  <a:pt x="121" y="911"/>
                  <a:pt x="121" y="928"/>
                </a:cubicBezTo>
                <a:cubicBezTo>
                  <a:pt x="121" y="945"/>
                  <a:pt x="134" y="959"/>
                  <a:pt x="152" y="959"/>
                </a:cubicBezTo>
                <a:cubicBezTo>
                  <a:pt x="169" y="959"/>
                  <a:pt x="183" y="945"/>
                  <a:pt x="183" y="928"/>
                </a:cubicBezTo>
                <a:cubicBezTo>
                  <a:pt x="183" y="911"/>
                  <a:pt x="169" y="897"/>
                  <a:pt x="152" y="897"/>
                </a:cubicBezTo>
                <a:close/>
                <a:moveTo>
                  <a:pt x="152" y="765"/>
                </a:moveTo>
                <a:cubicBezTo>
                  <a:pt x="133" y="765"/>
                  <a:pt x="118" y="781"/>
                  <a:pt x="118" y="799"/>
                </a:cubicBezTo>
                <a:cubicBezTo>
                  <a:pt x="118" y="818"/>
                  <a:pt x="133" y="833"/>
                  <a:pt x="152" y="833"/>
                </a:cubicBezTo>
                <a:cubicBezTo>
                  <a:pt x="170" y="833"/>
                  <a:pt x="185" y="818"/>
                  <a:pt x="185" y="799"/>
                </a:cubicBezTo>
                <a:cubicBezTo>
                  <a:pt x="185" y="781"/>
                  <a:pt x="170" y="765"/>
                  <a:pt x="152" y="765"/>
                </a:cubicBezTo>
                <a:close/>
                <a:moveTo>
                  <a:pt x="152" y="638"/>
                </a:moveTo>
                <a:cubicBezTo>
                  <a:pt x="134" y="638"/>
                  <a:pt x="121" y="651"/>
                  <a:pt x="121" y="669"/>
                </a:cubicBezTo>
                <a:cubicBezTo>
                  <a:pt x="121" y="686"/>
                  <a:pt x="134" y="700"/>
                  <a:pt x="152" y="700"/>
                </a:cubicBezTo>
                <a:cubicBezTo>
                  <a:pt x="169" y="700"/>
                  <a:pt x="183" y="686"/>
                  <a:pt x="183" y="669"/>
                </a:cubicBezTo>
                <a:cubicBezTo>
                  <a:pt x="183" y="651"/>
                  <a:pt x="169" y="638"/>
                  <a:pt x="152" y="638"/>
                </a:cubicBezTo>
                <a:close/>
                <a:moveTo>
                  <a:pt x="24" y="903"/>
                </a:moveTo>
                <a:cubicBezTo>
                  <a:pt x="11" y="903"/>
                  <a:pt x="0" y="914"/>
                  <a:pt x="0" y="927"/>
                </a:cubicBezTo>
                <a:cubicBezTo>
                  <a:pt x="0" y="940"/>
                  <a:pt x="11" y="950"/>
                  <a:pt x="24" y="950"/>
                </a:cubicBezTo>
                <a:cubicBezTo>
                  <a:pt x="37" y="950"/>
                  <a:pt x="47" y="940"/>
                  <a:pt x="47" y="927"/>
                </a:cubicBezTo>
                <a:cubicBezTo>
                  <a:pt x="47" y="914"/>
                  <a:pt x="37" y="903"/>
                  <a:pt x="24" y="903"/>
                </a:cubicBezTo>
                <a:close/>
                <a:moveTo>
                  <a:pt x="24" y="774"/>
                </a:moveTo>
                <a:cubicBezTo>
                  <a:pt x="11" y="774"/>
                  <a:pt x="0" y="784"/>
                  <a:pt x="0" y="797"/>
                </a:cubicBezTo>
                <a:cubicBezTo>
                  <a:pt x="0" y="811"/>
                  <a:pt x="11" y="821"/>
                  <a:pt x="24" y="821"/>
                </a:cubicBezTo>
                <a:cubicBezTo>
                  <a:pt x="37" y="821"/>
                  <a:pt x="47" y="811"/>
                  <a:pt x="47" y="797"/>
                </a:cubicBezTo>
                <a:cubicBezTo>
                  <a:pt x="47" y="784"/>
                  <a:pt x="37" y="774"/>
                  <a:pt x="24" y="774"/>
                </a:cubicBezTo>
                <a:close/>
                <a:moveTo>
                  <a:pt x="88" y="838"/>
                </a:moveTo>
                <a:cubicBezTo>
                  <a:pt x="73" y="838"/>
                  <a:pt x="61" y="850"/>
                  <a:pt x="61" y="865"/>
                </a:cubicBezTo>
                <a:cubicBezTo>
                  <a:pt x="61" y="880"/>
                  <a:pt x="73" y="892"/>
                  <a:pt x="88" y="892"/>
                </a:cubicBezTo>
                <a:cubicBezTo>
                  <a:pt x="103" y="892"/>
                  <a:pt x="115" y="880"/>
                  <a:pt x="115" y="865"/>
                </a:cubicBezTo>
                <a:cubicBezTo>
                  <a:pt x="115" y="850"/>
                  <a:pt x="103" y="838"/>
                  <a:pt x="88" y="838"/>
                </a:cubicBezTo>
                <a:close/>
                <a:moveTo>
                  <a:pt x="88" y="705"/>
                </a:moveTo>
                <a:cubicBezTo>
                  <a:pt x="73" y="705"/>
                  <a:pt x="61" y="717"/>
                  <a:pt x="61" y="732"/>
                </a:cubicBezTo>
                <a:cubicBezTo>
                  <a:pt x="61" y="747"/>
                  <a:pt x="73" y="759"/>
                  <a:pt x="88" y="759"/>
                </a:cubicBezTo>
                <a:cubicBezTo>
                  <a:pt x="103" y="759"/>
                  <a:pt x="115" y="747"/>
                  <a:pt x="115" y="732"/>
                </a:cubicBezTo>
                <a:cubicBezTo>
                  <a:pt x="115" y="717"/>
                  <a:pt x="103" y="705"/>
                  <a:pt x="88" y="705"/>
                </a:cubicBezTo>
                <a:close/>
                <a:moveTo>
                  <a:pt x="345" y="190"/>
                </a:moveTo>
                <a:cubicBezTo>
                  <a:pt x="331" y="190"/>
                  <a:pt x="319" y="202"/>
                  <a:pt x="319" y="216"/>
                </a:cubicBezTo>
                <a:cubicBezTo>
                  <a:pt x="319" y="231"/>
                  <a:pt x="331" y="242"/>
                  <a:pt x="345" y="242"/>
                </a:cubicBezTo>
                <a:cubicBezTo>
                  <a:pt x="360" y="242"/>
                  <a:pt x="371" y="231"/>
                  <a:pt x="371" y="216"/>
                </a:cubicBezTo>
                <a:cubicBezTo>
                  <a:pt x="371" y="202"/>
                  <a:pt x="360" y="190"/>
                  <a:pt x="345" y="190"/>
                </a:cubicBezTo>
                <a:close/>
                <a:moveTo>
                  <a:pt x="280" y="255"/>
                </a:moveTo>
                <a:cubicBezTo>
                  <a:pt x="266" y="255"/>
                  <a:pt x="254" y="267"/>
                  <a:pt x="254" y="281"/>
                </a:cubicBezTo>
                <a:cubicBezTo>
                  <a:pt x="254" y="295"/>
                  <a:pt x="266" y="307"/>
                  <a:pt x="280" y="307"/>
                </a:cubicBezTo>
                <a:cubicBezTo>
                  <a:pt x="295" y="307"/>
                  <a:pt x="306" y="295"/>
                  <a:pt x="306" y="281"/>
                </a:cubicBezTo>
                <a:cubicBezTo>
                  <a:pt x="306" y="267"/>
                  <a:pt x="295" y="255"/>
                  <a:pt x="280" y="255"/>
                </a:cubicBezTo>
                <a:close/>
                <a:moveTo>
                  <a:pt x="215" y="321"/>
                </a:moveTo>
                <a:cubicBezTo>
                  <a:pt x="201" y="321"/>
                  <a:pt x="189" y="333"/>
                  <a:pt x="189" y="347"/>
                </a:cubicBezTo>
                <a:cubicBezTo>
                  <a:pt x="189" y="361"/>
                  <a:pt x="201" y="373"/>
                  <a:pt x="215" y="373"/>
                </a:cubicBezTo>
                <a:cubicBezTo>
                  <a:pt x="229" y="373"/>
                  <a:pt x="241" y="361"/>
                  <a:pt x="241" y="347"/>
                </a:cubicBezTo>
                <a:cubicBezTo>
                  <a:pt x="241" y="333"/>
                  <a:pt x="229" y="321"/>
                  <a:pt x="215" y="321"/>
                </a:cubicBezTo>
                <a:close/>
                <a:moveTo>
                  <a:pt x="409" y="128"/>
                </a:moveTo>
                <a:cubicBezTo>
                  <a:pt x="396" y="128"/>
                  <a:pt x="385" y="138"/>
                  <a:pt x="385" y="152"/>
                </a:cubicBezTo>
                <a:cubicBezTo>
                  <a:pt x="385" y="165"/>
                  <a:pt x="396" y="175"/>
                  <a:pt x="409" y="175"/>
                </a:cubicBezTo>
                <a:cubicBezTo>
                  <a:pt x="422" y="175"/>
                  <a:pt x="432" y="165"/>
                  <a:pt x="432" y="152"/>
                </a:cubicBezTo>
                <a:cubicBezTo>
                  <a:pt x="432" y="138"/>
                  <a:pt x="422" y="128"/>
                  <a:pt x="409" y="128"/>
                </a:cubicBezTo>
                <a:close/>
                <a:moveTo>
                  <a:pt x="152" y="386"/>
                </a:moveTo>
                <a:cubicBezTo>
                  <a:pt x="139" y="386"/>
                  <a:pt x="128" y="397"/>
                  <a:pt x="128" y="410"/>
                </a:cubicBezTo>
                <a:cubicBezTo>
                  <a:pt x="128" y="423"/>
                  <a:pt x="139" y="433"/>
                  <a:pt x="152" y="433"/>
                </a:cubicBezTo>
                <a:cubicBezTo>
                  <a:pt x="165" y="433"/>
                  <a:pt x="175" y="423"/>
                  <a:pt x="175" y="410"/>
                </a:cubicBezTo>
                <a:cubicBezTo>
                  <a:pt x="175" y="397"/>
                  <a:pt x="165" y="386"/>
                  <a:pt x="152" y="386"/>
                </a:cubicBezTo>
                <a:close/>
                <a:moveTo>
                  <a:pt x="24" y="645"/>
                </a:moveTo>
                <a:cubicBezTo>
                  <a:pt x="11" y="645"/>
                  <a:pt x="0" y="655"/>
                  <a:pt x="0" y="668"/>
                </a:cubicBezTo>
                <a:cubicBezTo>
                  <a:pt x="0" y="682"/>
                  <a:pt x="11" y="692"/>
                  <a:pt x="24" y="692"/>
                </a:cubicBezTo>
                <a:cubicBezTo>
                  <a:pt x="37" y="692"/>
                  <a:pt x="47" y="682"/>
                  <a:pt x="47" y="668"/>
                </a:cubicBezTo>
                <a:cubicBezTo>
                  <a:pt x="47" y="655"/>
                  <a:pt x="37" y="645"/>
                  <a:pt x="24" y="645"/>
                </a:cubicBezTo>
                <a:close/>
                <a:moveTo>
                  <a:pt x="668" y="0"/>
                </a:moveTo>
                <a:cubicBezTo>
                  <a:pt x="655" y="0"/>
                  <a:pt x="644" y="11"/>
                  <a:pt x="644" y="24"/>
                </a:cubicBezTo>
                <a:cubicBezTo>
                  <a:pt x="644" y="37"/>
                  <a:pt x="655" y="48"/>
                  <a:pt x="668" y="48"/>
                </a:cubicBezTo>
                <a:cubicBezTo>
                  <a:pt x="681" y="48"/>
                  <a:pt x="692" y="37"/>
                  <a:pt x="692" y="24"/>
                </a:cubicBezTo>
                <a:cubicBezTo>
                  <a:pt x="692" y="11"/>
                  <a:pt x="681" y="0"/>
                  <a:pt x="668" y="0"/>
                </a:cubicBezTo>
                <a:close/>
                <a:moveTo>
                  <a:pt x="88" y="577"/>
                </a:moveTo>
                <a:cubicBezTo>
                  <a:pt x="73" y="577"/>
                  <a:pt x="61" y="589"/>
                  <a:pt x="61" y="604"/>
                </a:cubicBezTo>
                <a:cubicBezTo>
                  <a:pt x="61" y="619"/>
                  <a:pt x="73" y="631"/>
                  <a:pt x="88" y="631"/>
                </a:cubicBezTo>
                <a:cubicBezTo>
                  <a:pt x="103" y="631"/>
                  <a:pt x="115" y="619"/>
                  <a:pt x="115" y="604"/>
                </a:cubicBezTo>
                <a:cubicBezTo>
                  <a:pt x="115" y="589"/>
                  <a:pt x="103" y="577"/>
                  <a:pt x="88" y="577"/>
                </a:cubicBezTo>
                <a:close/>
                <a:moveTo>
                  <a:pt x="604" y="61"/>
                </a:moveTo>
                <a:cubicBezTo>
                  <a:pt x="589" y="61"/>
                  <a:pt x="577" y="73"/>
                  <a:pt x="577" y="88"/>
                </a:cubicBezTo>
                <a:cubicBezTo>
                  <a:pt x="577" y="103"/>
                  <a:pt x="589" y="115"/>
                  <a:pt x="604" y="115"/>
                </a:cubicBezTo>
                <a:cubicBezTo>
                  <a:pt x="619" y="115"/>
                  <a:pt x="631" y="103"/>
                  <a:pt x="631" y="88"/>
                </a:cubicBezTo>
                <a:cubicBezTo>
                  <a:pt x="631" y="73"/>
                  <a:pt x="619" y="61"/>
                  <a:pt x="604" y="61"/>
                </a:cubicBezTo>
                <a:close/>
                <a:moveTo>
                  <a:pt x="474" y="187"/>
                </a:moveTo>
                <a:cubicBezTo>
                  <a:pt x="457" y="187"/>
                  <a:pt x="443" y="201"/>
                  <a:pt x="443" y="218"/>
                </a:cubicBezTo>
                <a:cubicBezTo>
                  <a:pt x="443" y="235"/>
                  <a:pt x="457" y="249"/>
                  <a:pt x="474" y="249"/>
                </a:cubicBezTo>
                <a:cubicBezTo>
                  <a:pt x="491" y="249"/>
                  <a:pt x="505" y="235"/>
                  <a:pt x="505" y="218"/>
                </a:cubicBezTo>
                <a:cubicBezTo>
                  <a:pt x="505" y="201"/>
                  <a:pt x="491" y="187"/>
                  <a:pt x="474" y="187"/>
                </a:cubicBezTo>
                <a:close/>
                <a:moveTo>
                  <a:pt x="280" y="381"/>
                </a:moveTo>
                <a:cubicBezTo>
                  <a:pt x="263" y="381"/>
                  <a:pt x="249" y="395"/>
                  <a:pt x="249" y="412"/>
                </a:cubicBezTo>
                <a:cubicBezTo>
                  <a:pt x="249" y="429"/>
                  <a:pt x="263" y="443"/>
                  <a:pt x="280" y="443"/>
                </a:cubicBezTo>
                <a:cubicBezTo>
                  <a:pt x="297" y="443"/>
                  <a:pt x="311" y="429"/>
                  <a:pt x="311" y="412"/>
                </a:cubicBezTo>
                <a:cubicBezTo>
                  <a:pt x="311" y="395"/>
                  <a:pt x="297" y="381"/>
                  <a:pt x="280" y="381"/>
                </a:cubicBezTo>
                <a:close/>
                <a:moveTo>
                  <a:pt x="539" y="122"/>
                </a:moveTo>
                <a:cubicBezTo>
                  <a:pt x="522" y="122"/>
                  <a:pt x="508" y="136"/>
                  <a:pt x="508" y="153"/>
                </a:cubicBezTo>
                <a:cubicBezTo>
                  <a:pt x="508" y="171"/>
                  <a:pt x="522" y="184"/>
                  <a:pt x="539" y="184"/>
                </a:cubicBezTo>
                <a:cubicBezTo>
                  <a:pt x="556" y="184"/>
                  <a:pt x="570" y="171"/>
                  <a:pt x="570" y="153"/>
                </a:cubicBezTo>
                <a:cubicBezTo>
                  <a:pt x="570" y="136"/>
                  <a:pt x="556" y="122"/>
                  <a:pt x="539" y="122"/>
                </a:cubicBezTo>
                <a:close/>
                <a:moveTo>
                  <a:pt x="409" y="253"/>
                </a:moveTo>
                <a:cubicBezTo>
                  <a:pt x="392" y="253"/>
                  <a:pt x="378" y="266"/>
                  <a:pt x="378" y="284"/>
                </a:cubicBezTo>
                <a:cubicBezTo>
                  <a:pt x="378" y="301"/>
                  <a:pt x="392" y="315"/>
                  <a:pt x="409" y="315"/>
                </a:cubicBezTo>
                <a:cubicBezTo>
                  <a:pt x="426" y="315"/>
                  <a:pt x="440" y="301"/>
                  <a:pt x="440" y="284"/>
                </a:cubicBezTo>
                <a:cubicBezTo>
                  <a:pt x="440" y="266"/>
                  <a:pt x="426" y="253"/>
                  <a:pt x="409" y="253"/>
                </a:cubicBezTo>
                <a:close/>
                <a:moveTo>
                  <a:pt x="215" y="446"/>
                </a:moveTo>
                <a:cubicBezTo>
                  <a:pt x="198" y="446"/>
                  <a:pt x="184" y="460"/>
                  <a:pt x="184" y="477"/>
                </a:cubicBezTo>
                <a:cubicBezTo>
                  <a:pt x="184" y="494"/>
                  <a:pt x="198" y="508"/>
                  <a:pt x="215" y="508"/>
                </a:cubicBezTo>
                <a:cubicBezTo>
                  <a:pt x="232" y="508"/>
                  <a:pt x="246" y="494"/>
                  <a:pt x="246" y="477"/>
                </a:cubicBezTo>
                <a:cubicBezTo>
                  <a:pt x="246" y="460"/>
                  <a:pt x="232" y="446"/>
                  <a:pt x="215" y="446"/>
                </a:cubicBezTo>
                <a:close/>
                <a:moveTo>
                  <a:pt x="345" y="316"/>
                </a:moveTo>
                <a:cubicBezTo>
                  <a:pt x="328" y="316"/>
                  <a:pt x="314" y="330"/>
                  <a:pt x="314" y="347"/>
                </a:cubicBezTo>
                <a:cubicBezTo>
                  <a:pt x="314" y="364"/>
                  <a:pt x="328" y="378"/>
                  <a:pt x="345" y="378"/>
                </a:cubicBezTo>
                <a:cubicBezTo>
                  <a:pt x="363" y="378"/>
                  <a:pt x="376" y="364"/>
                  <a:pt x="376" y="347"/>
                </a:cubicBezTo>
                <a:cubicBezTo>
                  <a:pt x="376" y="330"/>
                  <a:pt x="363" y="316"/>
                  <a:pt x="345" y="316"/>
                </a:cubicBezTo>
                <a:close/>
              </a:path>
            </a:pathLst>
          </a:custGeom>
          <a:solidFill>
            <a:schemeClr val="bg1">
              <a:alpha val="1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24" name="Título 1">
            <a:extLst>
              <a:ext uri="{FF2B5EF4-FFF2-40B4-BE49-F238E27FC236}">
                <a16:creationId xmlns:a16="http://schemas.microsoft.com/office/drawing/2014/main" id="{4496EA41-603A-9511-D249-0B0B0077E09B}"/>
              </a:ext>
            </a:extLst>
          </p:cNvPr>
          <p:cNvSpPr>
            <a:spLocks noGrp="1"/>
          </p:cNvSpPr>
          <p:nvPr>
            <p:ph type="title"/>
          </p:nvPr>
        </p:nvSpPr>
        <p:spPr>
          <a:xfrm>
            <a:off x="1099656" y="1493047"/>
            <a:ext cx="3486852" cy="423880"/>
          </a:xfrm>
        </p:spPr>
        <p:txBody>
          <a:bodyPr>
            <a:noAutofit/>
          </a:bodyPr>
          <a:lstStyle/>
          <a:p>
            <a:pPr>
              <a:lnSpc>
                <a:spcPts val="3500"/>
              </a:lnSpc>
            </a:pPr>
            <a:r>
              <a:rPr lang="pt-BR" sz="1800" b="1" dirty="0">
                <a:solidFill>
                  <a:schemeClr val="tx1">
                    <a:lumMod val="75000"/>
                    <a:lumOff val="25000"/>
                  </a:schemeClr>
                </a:solidFill>
                <a:latin typeface="Montserrat" panose="00000500000000000000" pitchFamily="2" charset="0"/>
                <a:ea typeface="+mn-ea"/>
                <a:cs typeface="Segoe UI" panose="020B0502040204020203" pitchFamily="34" charset="0"/>
              </a:rPr>
              <a:t>O que é?</a:t>
            </a:r>
          </a:p>
        </p:txBody>
      </p:sp>
      <p:sp>
        <p:nvSpPr>
          <p:cNvPr id="25" name="Espaço Reservado para Conteúdo 2">
            <a:extLst>
              <a:ext uri="{FF2B5EF4-FFF2-40B4-BE49-F238E27FC236}">
                <a16:creationId xmlns:a16="http://schemas.microsoft.com/office/drawing/2014/main" id="{7847CC41-2BC2-DE64-8B07-0F3EE5B25ECB}"/>
              </a:ext>
            </a:extLst>
          </p:cNvPr>
          <p:cNvSpPr>
            <a:spLocks noGrp="1"/>
          </p:cNvSpPr>
          <p:nvPr>
            <p:ph idx="1"/>
          </p:nvPr>
        </p:nvSpPr>
        <p:spPr>
          <a:xfrm>
            <a:off x="991637" y="4637588"/>
            <a:ext cx="6454115" cy="1004933"/>
          </a:xfrm>
        </p:spPr>
        <p:txBody>
          <a:bodyPr>
            <a:noAutofit/>
          </a:bodyPr>
          <a:lstStyle/>
          <a:p>
            <a:pPr marL="440100" indent="-285750">
              <a:buClr>
                <a:srgbClr val="FCA400"/>
              </a:buClr>
              <a:buFont typeface="Symbol" panose="05050102010706020507" pitchFamily="18" charset="2"/>
              <a:buChar char=""/>
            </a:pP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Fonte: Cage, Receita Estadual e Tesouro do Estado</a:t>
            </a:r>
          </a:p>
          <a:p>
            <a:pPr marL="440100" indent="-285750">
              <a:buClr>
                <a:srgbClr val="FCA400"/>
              </a:buClr>
              <a:buFont typeface="Symbol" panose="05050102010706020507" pitchFamily="18" charset="2"/>
              <a:buChar char=""/>
            </a:pP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Dados consolidados da Administração Direta, autarquias e fundações</a:t>
            </a:r>
          </a:p>
          <a:p>
            <a:pPr marL="440100" indent="-285750">
              <a:buClr>
                <a:srgbClr val="FCA400"/>
              </a:buClr>
              <a:buFont typeface="Symbol" panose="05050102010706020507" pitchFamily="18" charset="2"/>
              <a:buChar char=""/>
            </a:pPr>
            <a:r>
              <a:rPr lang="pt-BR" sz="1300" b="1" kern="500" spc="-41" dirty="0">
                <a:solidFill>
                  <a:schemeClr val="tx1">
                    <a:lumMod val="75000"/>
                    <a:lumOff val="25000"/>
                  </a:schemeClr>
                </a:solidFill>
                <a:latin typeface="Montserrat" panose="00000500000000000000" pitchFamily="2" charset="0"/>
                <a:cs typeface="Segoe UI" panose="020B0502040204020203" pitchFamily="34" charset="0"/>
              </a:rPr>
              <a:t>Valores nominais</a:t>
            </a: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 exceto quando expressamente qualificado</a:t>
            </a:r>
          </a:p>
        </p:txBody>
      </p:sp>
      <p:sp>
        <p:nvSpPr>
          <p:cNvPr id="29" name="Retângulo 28">
            <a:extLst>
              <a:ext uri="{FF2B5EF4-FFF2-40B4-BE49-F238E27FC236}">
                <a16:creationId xmlns:a16="http://schemas.microsoft.com/office/drawing/2014/main" id="{20617677-0FCF-1FB6-DC8D-6DDC29345FE3}"/>
              </a:ext>
            </a:extLst>
          </p:cNvPr>
          <p:cNvSpPr/>
          <p:nvPr/>
        </p:nvSpPr>
        <p:spPr>
          <a:xfrm>
            <a:off x="1099655" y="1957209"/>
            <a:ext cx="5589099" cy="692497"/>
          </a:xfrm>
          <a:prstGeom prst="rect">
            <a:avLst/>
          </a:prstGeom>
        </p:spPr>
        <p:txBody>
          <a:bodyPr wrap="square">
            <a:spAutoFit/>
          </a:bodyPr>
          <a:lstStyle/>
          <a:p>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Publicação quadrimestral da Sefaz RS, com análise das receitas e despesas da administração fiscal e dos principais passivos e contingências.</a:t>
            </a:r>
          </a:p>
        </p:txBody>
      </p:sp>
      <p:sp>
        <p:nvSpPr>
          <p:cNvPr id="30" name="Retângulo 29">
            <a:extLst>
              <a:ext uri="{FF2B5EF4-FFF2-40B4-BE49-F238E27FC236}">
                <a16:creationId xmlns:a16="http://schemas.microsoft.com/office/drawing/2014/main" id="{A6534F3D-FA8A-1265-ACCE-49A376993591}"/>
              </a:ext>
            </a:extLst>
          </p:cNvPr>
          <p:cNvSpPr/>
          <p:nvPr/>
        </p:nvSpPr>
        <p:spPr>
          <a:xfrm>
            <a:off x="1120017" y="2760137"/>
            <a:ext cx="5252137" cy="492314"/>
          </a:xfrm>
          <a:prstGeom prst="rect">
            <a:avLst/>
          </a:prstGeom>
        </p:spPr>
        <p:txBody>
          <a:bodyPr wrap="square">
            <a:spAutoFit/>
          </a:bodyPr>
          <a:lstStyle/>
          <a:p>
            <a:pPr>
              <a:lnSpc>
                <a:spcPts val="3500"/>
              </a:lnSpc>
            </a:pPr>
            <a:r>
              <a:rPr lang="pt-BR" b="1" dirty="0">
                <a:solidFill>
                  <a:schemeClr val="tx1">
                    <a:lumMod val="75000"/>
                    <a:lumOff val="25000"/>
                  </a:schemeClr>
                </a:solidFill>
                <a:latin typeface="Montserrat" panose="00000500000000000000" pitchFamily="2" charset="0"/>
                <a:cs typeface="Segoe UI" panose="020B0502040204020203" pitchFamily="34" charset="0"/>
              </a:rPr>
              <a:t>Objetivo:</a:t>
            </a:r>
          </a:p>
        </p:txBody>
      </p:sp>
      <p:sp>
        <p:nvSpPr>
          <p:cNvPr id="31" name="Retângulo 30">
            <a:extLst>
              <a:ext uri="{FF2B5EF4-FFF2-40B4-BE49-F238E27FC236}">
                <a16:creationId xmlns:a16="http://schemas.microsoft.com/office/drawing/2014/main" id="{4316DB5C-E997-4AE1-F71D-640C30E24A0D}"/>
              </a:ext>
            </a:extLst>
          </p:cNvPr>
          <p:cNvSpPr/>
          <p:nvPr/>
        </p:nvSpPr>
        <p:spPr>
          <a:xfrm>
            <a:off x="1099655" y="3225178"/>
            <a:ext cx="5126358" cy="692497"/>
          </a:xfrm>
          <a:prstGeom prst="rect">
            <a:avLst/>
          </a:prstGeom>
        </p:spPr>
        <p:txBody>
          <a:bodyPr wrap="square">
            <a:spAutoFit/>
          </a:bodyPr>
          <a:lstStyle/>
          <a:p>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Ampliar a transparência na gestão financeira dos recursos públicos, desde o seu ingresso nos cofres do Tesouro até a sua aplicação.</a:t>
            </a:r>
          </a:p>
        </p:txBody>
      </p:sp>
      <p:sp>
        <p:nvSpPr>
          <p:cNvPr id="32" name="Retângulo 31">
            <a:extLst>
              <a:ext uri="{FF2B5EF4-FFF2-40B4-BE49-F238E27FC236}">
                <a16:creationId xmlns:a16="http://schemas.microsoft.com/office/drawing/2014/main" id="{08C2AFBC-FF04-A379-5C7C-7CBE80574252}"/>
              </a:ext>
            </a:extLst>
          </p:cNvPr>
          <p:cNvSpPr/>
          <p:nvPr/>
        </p:nvSpPr>
        <p:spPr>
          <a:xfrm>
            <a:off x="1101394" y="4213925"/>
            <a:ext cx="2244525" cy="369332"/>
          </a:xfrm>
          <a:prstGeom prst="rect">
            <a:avLst/>
          </a:prstGeom>
        </p:spPr>
        <p:txBody>
          <a:bodyPr wrap="none">
            <a:spAutoFit/>
          </a:bodyPr>
          <a:lstStyle/>
          <a:p>
            <a:r>
              <a:rPr lang="pt-BR" b="1" dirty="0">
                <a:solidFill>
                  <a:schemeClr val="tx1">
                    <a:lumMod val="75000"/>
                    <a:lumOff val="25000"/>
                  </a:schemeClr>
                </a:solidFill>
                <a:latin typeface="Montserrat" panose="00000500000000000000" pitchFamily="2" charset="0"/>
                <a:cs typeface="Segoe UI" panose="020B0502040204020203" pitchFamily="34" charset="0"/>
              </a:rPr>
              <a:t>Dados utilizados:</a:t>
            </a:r>
          </a:p>
        </p:txBody>
      </p:sp>
      <p:grpSp>
        <p:nvGrpSpPr>
          <p:cNvPr id="33" name="Agrupar 32">
            <a:extLst>
              <a:ext uri="{FF2B5EF4-FFF2-40B4-BE49-F238E27FC236}">
                <a16:creationId xmlns:a16="http://schemas.microsoft.com/office/drawing/2014/main" id="{D5403400-3EFF-D9AC-2BA3-85F7F72AD699}"/>
              </a:ext>
            </a:extLst>
          </p:cNvPr>
          <p:cNvGrpSpPr/>
          <p:nvPr/>
        </p:nvGrpSpPr>
        <p:grpSpPr>
          <a:xfrm>
            <a:off x="829443" y="1610825"/>
            <a:ext cx="295465" cy="326243"/>
            <a:chOff x="12592050" y="3673475"/>
            <a:chExt cx="381000" cy="420688"/>
          </a:xfrm>
        </p:grpSpPr>
        <p:sp>
          <p:nvSpPr>
            <p:cNvPr id="34" name="Freeform 20">
              <a:extLst>
                <a:ext uri="{FF2B5EF4-FFF2-40B4-BE49-F238E27FC236}">
                  <a16:creationId xmlns:a16="http://schemas.microsoft.com/office/drawing/2014/main" id="{86BF70C5-91FE-C1AE-00D3-F96335A0BF29}"/>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35" name="Freeform 21">
              <a:extLst>
                <a:ext uri="{FF2B5EF4-FFF2-40B4-BE49-F238E27FC236}">
                  <a16:creationId xmlns:a16="http://schemas.microsoft.com/office/drawing/2014/main" id="{547CADC6-2EAE-364A-E246-FC69B88AE70B}"/>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36" name="Agrupar 35">
            <a:extLst>
              <a:ext uri="{FF2B5EF4-FFF2-40B4-BE49-F238E27FC236}">
                <a16:creationId xmlns:a16="http://schemas.microsoft.com/office/drawing/2014/main" id="{6D178938-60F0-06E7-7B35-33ED062FABE6}"/>
              </a:ext>
            </a:extLst>
          </p:cNvPr>
          <p:cNvGrpSpPr/>
          <p:nvPr/>
        </p:nvGrpSpPr>
        <p:grpSpPr>
          <a:xfrm>
            <a:off x="841348" y="2888447"/>
            <a:ext cx="295465" cy="326243"/>
            <a:chOff x="12592050" y="3673475"/>
            <a:chExt cx="381000" cy="420688"/>
          </a:xfrm>
        </p:grpSpPr>
        <p:sp>
          <p:nvSpPr>
            <p:cNvPr id="37" name="Freeform 20">
              <a:extLst>
                <a:ext uri="{FF2B5EF4-FFF2-40B4-BE49-F238E27FC236}">
                  <a16:creationId xmlns:a16="http://schemas.microsoft.com/office/drawing/2014/main" id="{DA5213EC-CE64-5FEE-721D-0ED7DA3482C0}"/>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38" name="Freeform 21">
              <a:extLst>
                <a:ext uri="{FF2B5EF4-FFF2-40B4-BE49-F238E27FC236}">
                  <a16:creationId xmlns:a16="http://schemas.microsoft.com/office/drawing/2014/main" id="{00DBD091-2AC7-5B31-63D7-50A146F69D91}"/>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39" name="Agrupar 38">
            <a:extLst>
              <a:ext uri="{FF2B5EF4-FFF2-40B4-BE49-F238E27FC236}">
                <a16:creationId xmlns:a16="http://schemas.microsoft.com/office/drawing/2014/main" id="{221ED0DA-1D43-A905-0A71-D388976D21A9}"/>
              </a:ext>
            </a:extLst>
          </p:cNvPr>
          <p:cNvGrpSpPr/>
          <p:nvPr/>
        </p:nvGrpSpPr>
        <p:grpSpPr>
          <a:xfrm>
            <a:off x="841347" y="4221876"/>
            <a:ext cx="295465" cy="326243"/>
            <a:chOff x="12592050" y="3673475"/>
            <a:chExt cx="381000" cy="420688"/>
          </a:xfrm>
        </p:grpSpPr>
        <p:sp>
          <p:nvSpPr>
            <p:cNvPr id="40" name="Freeform 20">
              <a:extLst>
                <a:ext uri="{FF2B5EF4-FFF2-40B4-BE49-F238E27FC236}">
                  <a16:creationId xmlns:a16="http://schemas.microsoft.com/office/drawing/2014/main" id="{A91DCC5F-ADA0-E45E-D261-15762A9216E3}"/>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41" name="Freeform 21">
              <a:extLst>
                <a:ext uri="{FF2B5EF4-FFF2-40B4-BE49-F238E27FC236}">
                  <a16:creationId xmlns:a16="http://schemas.microsoft.com/office/drawing/2014/main" id="{889DCB13-57CE-147B-0B13-DF2024D33634}"/>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49" name="Imagem 48" descr="Imagem de desenho animado&#10;&#10;Descrição gerada automaticamente com confiança média">
            <a:extLst>
              <a:ext uri="{FF2B5EF4-FFF2-40B4-BE49-F238E27FC236}">
                <a16:creationId xmlns:a16="http://schemas.microsoft.com/office/drawing/2014/main" id="{7A97A378-BBBB-925D-FF12-AEDA17548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8265" y="5725731"/>
            <a:ext cx="1264349" cy="643437"/>
          </a:xfrm>
          <a:prstGeom prst="rect">
            <a:avLst/>
          </a:prstGeom>
        </p:spPr>
      </p:pic>
    </p:spTree>
    <p:extLst>
      <p:ext uri="{BB962C8B-B14F-4D97-AF65-F5344CB8AC3E}">
        <p14:creationId xmlns:p14="http://schemas.microsoft.com/office/powerpoint/2010/main" val="818231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1">
            <a:extLst>
              <a:ext uri="{FF2B5EF4-FFF2-40B4-BE49-F238E27FC236}">
                <a16:creationId xmlns:a16="http://schemas.microsoft.com/office/drawing/2014/main" id="{F6AF3A04-AC03-41A2-B088-33EB36126D2B}"/>
              </a:ext>
            </a:extLst>
          </p:cNvPr>
          <p:cNvSpPr txBox="1">
            <a:spLocks/>
          </p:cNvSpPr>
          <p:nvPr/>
        </p:nvSpPr>
        <p:spPr>
          <a:xfrm>
            <a:off x="11761366" y="6395493"/>
            <a:ext cx="313189"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pPr algn="r"/>
              <a:t>20</a:t>
            </a:fld>
            <a:endParaRPr lang="pt-BR" sz="1000" dirty="0"/>
          </a:p>
        </p:txBody>
      </p:sp>
      <p:sp>
        <p:nvSpPr>
          <p:cNvPr id="3" name="Retângulo 2">
            <a:extLst>
              <a:ext uri="{FF2B5EF4-FFF2-40B4-BE49-F238E27FC236}">
                <a16:creationId xmlns:a16="http://schemas.microsoft.com/office/drawing/2014/main" id="{1439F237-7B5B-2600-245F-D1828FD35648}"/>
              </a:ext>
            </a:extLst>
          </p:cNvPr>
          <p:cNvSpPr/>
          <p:nvPr/>
        </p:nvSpPr>
        <p:spPr>
          <a:xfrm>
            <a:off x="-1154" y="1"/>
            <a:ext cx="12197195" cy="68615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1912939" y="2176652"/>
            <a:ext cx="7546078" cy="830997"/>
          </a:xfrm>
          <a:prstGeom prst="rect">
            <a:avLst/>
          </a:prstGeom>
          <a:noFill/>
        </p:spPr>
        <p:txBody>
          <a:bodyPr wrap="square" lIns="91440" tIns="45720" rIns="91440" bIns="45720" rtlCol="0" anchor="t">
            <a:spAutoFit/>
          </a:bodyPr>
          <a:lstStyle/>
          <a:p>
            <a:pPr lvl="0">
              <a:defRPr/>
            </a:pPr>
            <a:r>
              <a:rPr lang="pt-BR" sz="4800" b="1" spc="-100" dirty="0">
                <a:solidFill>
                  <a:srgbClr val="FFFFFF"/>
                </a:solidFill>
                <a:latin typeface="Montserrat"/>
                <a:ea typeface="Segoe UI" panose="020B0502040204020203" pitchFamily="34" charset="0"/>
                <a:cs typeface="Segoe UI"/>
              </a:rPr>
              <a:t>DESPESAS 2024</a:t>
            </a:r>
          </a:p>
        </p:txBody>
      </p:sp>
      <p:pic>
        <p:nvPicPr>
          <p:cNvPr id="4" name="Imagem 3">
            <a:extLst>
              <a:ext uri="{FF2B5EF4-FFF2-40B4-BE49-F238E27FC236}">
                <a16:creationId xmlns:a16="http://schemas.microsoft.com/office/drawing/2014/main" id="{93693E46-D2CA-937F-A2F0-1F5CCD56EEB1}"/>
              </a:ext>
            </a:extLst>
          </p:cNvPr>
          <p:cNvPicPr/>
          <p:nvPr/>
        </p:nvPicPr>
        <p:blipFill>
          <a:blip r:embed="rId3" cstate="print"/>
          <a:stretch/>
        </p:blipFill>
        <p:spPr>
          <a:xfrm>
            <a:off x="200964" y="6605288"/>
            <a:ext cx="726017" cy="151292"/>
          </a:xfrm>
          <a:prstGeom prst="rect">
            <a:avLst/>
          </a:prstGeom>
          <a:ln>
            <a:noFill/>
          </a:ln>
        </p:spPr>
      </p:pic>
      <p:pic>
        <p:nvPicPr>
          <p:cNvPr id="5" name="Picture 4" descr="marca RS23 grafismo1cinza">
            <a:extLst>
              <a:ext uri="{FF2B5EF4-FFF2-40B4-BE49-F238E27FC236}">
                <a16:creationId xmlns:a16="http://schemas.microsoft.com/office/drawing/2014/main" id="{79A9AB17-5AC2-C035-C696-0D7574780C11}"/>
              </a:ext>
            </a:extLst>
          </p:cNvPr>
          <p:cNvPicPr>
            <a:picLocks noChangeAspect="1" noChangeArrowheads="1"/>
          </p:cNvPicPr>
          <p:nvPr/>
        </p:nvPicPr>
        <p:blipFill>
          <a:blip r:embed="rId4"/>
          <a:srcRect/>
          <a:stretch>
            <a:fillRect/>
          </a:stretch>
        </p:blipFill>
        <p:spPr bwMode="auto">
          <a:xfrm>
            <a:off x="9190387" y="4114800"/>
            <a:ext cx="2662807" cy="2434372"/>
          </a:xfrm>
          <a:prstGeom prst="rect">
            <a:avLst/>
          </a:prstGeom>
          <a:noFill/>
        </p:spPr>
      </p:pic>
      <p:grpSp>
        <p:nvGrpSpPr>
          <p:cNvPr id="9" name="Agrupar 8">
            <a:extLst>
              <a:ext uri="{FF2B5EF4-FFF2-40B4-BE49-F238E27FC236}">
                <a16:creationId xmlns:a16="http://schemas.microsoft.com/office/drawing/2014/main" id="{0A349EBC-8D0A-1365-8982-6F92DEE868C6}"/>
              </a:ext>
            </a:extLst>
          </p:cNvPr>
          <p:cNvGrpSpPr/>
          <p:nvPr/>
        </p:nvGrpSpPr>
        <p:grpSpPr>
          <a:xfrm>
            <a:off x="1364098" y="2281560"/>
            <a:ext cx="546974" cy="603952"/>
            <a:chOff x="12592050" y="3673475"/>
            <a:chExt cx="381000" cy="420688"/>
          </a:xfrm>
        </p:grpSpPr>
        <p:sp>
          <p:nvSpPr>
            <p:cNvPr id="10" name="Freeform 20">
              <a:extLst>
                <a:ext uri="{FF2B5EF4-FFF2-40B4-BE49-F238E27FC236}">
                  <a16:creationId xmlns:a16="http://schemas.microsoft.com/office/drawing/2014/main" id="{EDC7930B-8F7B-764B-EA70-FEAC9FD30996}"/>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1" name="Freeform 21">
              <a:extLst>
                <a:ext uri="{FF2B5EF4-FFF2-40B4-BE49-F238E27FC236}">
                  <a16:creationId xmlns:a16="http://schemas.microsoft.com/office/drawing/2014/main" id="{6ECB7F9C-09F9-D3C4-9A94-0426FFE0C04B}"/>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2" name="CaixaDeTexto 11">
            <a:extLst>
              <a:ext uri="{FF2B5EF4-FFF2-40B4-BE49-F238E27FC236}">
                <a16:creationId xmlns:a16="http://schemas.microsoft.com/office/drawing/2014/main" id="{E14A2D14-5E61-A80C-426F-5CB6150B9E91}"/>
              </a:ext>
            </a:extLst>
          </p:cNvPr>
          <p:cNvSpPr txBox="1"/>
          <p:nvPr/>
        </p:nvSpPr>
        <p:spPr>
          <a:xfrm>
            <a:off x="395727" y="257208"/>
            <a:ext cx="4944898" cy="364459"/>
          </a:xfrm>
          <a:prstGeom prst="rect">
            <a:avLst/>
          </a:prstGeom>
          <a:noFill/>
        </p:spPr>
        <p:txBody>
          <a:bodyPr wrap="square">
            <a:spAutoFit/>
          </a:bodyPr>
          <a:lstStyle/>
          <a:p>
            <a:pPr>
              <a:lnSpc>
                <a:spcPts val="2500"/>
              </a:lnSpc>
              <a:buClr>
                <a:srgbClr val="DB9700"/>
              </a:buClr>
            </a:pPr>
            <a:r>
              <a:rPr lang="pt-BR" sz="1000" b="1" dirty="0">
                <a:solidFill>
                  <a:srgbClr val="FCA400"/>
                </a:solidFill>
                <a:latin typeface="Montserrat" pitchFamily="2" charset="77"/>
              </a:rPr>
              <a:t>RELATÓRIO DE TRANSPARÊNCIA FISCAL</a:t>
            </a:r>
          </a:p>
        </p:txBody>
      </p:sp>
    </p:spTree>
    <p:extLst>
      <p:ext uri="{BB962C8B-B14F-4D97-AF65-F5344CB8AC3E}">
        <p14:creationId xmlns:p14="http://schemas.microsoft.com/office/powerpoint/2010/main" val="3625150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a:extLst>
              <a:ext uri="{FF2B5EF4-FFF2-40B4-BE49-F238E27FC236}">
                <a16:creationId xmlns:a16="http://schemas.microsoft.com/office/drawing/2014/main" id="{C349B312-3FA6-2431-C72F-0D3FE2775DEC}"/>
              </a:ext>
            </a:extLst>
          </p:cNvPr>
          <p:cNvSpPr/>
          <p:nvPr/>
        </p:nvSpPr>
        <p:spPr>
          <a:xfrm>
            <a:off x="2441" y="0"/>
            <a:ext cx="1138945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200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dirty="0">
              <a:latin typeface="Arial" panose="020B0604020202020204" pitchFamily="34" charset="0"/>
              <a:cs typeface="Arial" panose="020B0604020202020204" pitchFamily="34" charset="0"/>
            </a:endParaRPr>
          </a:p>
        </p:txBody>
      </p:sp>
      <p:sp>
        <p:nvSpPr>
          <p:cNvPr id="23" name="Retângulo 22">
            <a:extLst>
              <a:ext uri="{FF2B5EF4-FFF2-40B4-BE49-F238E27FC236}">
                <a16:creationId xmlns:a16="http://schemas.microsoft.com/office/drawing/2014/main" id="{76837627-03F6-0160-3576-29DAC94812F6}"/>
              </a:ext>
            </a:extLst>
          </p:cNvPr>
          <p:cNvSpPr/>
          <p:nvPr/>
        </p:nvSpPr>
        <p:spPr>
          <a:xfrm>
            <a:off x="4245528" y="0"/>
            <a:ext cx="7946472" cy="6858000"/>
          </a:xfrm>
          <a:prstGeom prst="rect">
            <a:avLst/>
          </a:prstGeom>
          <a:solidFill>
            <a:schemeClr val="lt1"/>
          </a:solidFill>
          <a:ln>
            <a:noFill/>
          </a:ln>
          <a:effectLst>
            <a:outerShdw blurRad="355600" sx="101000" sy="101000" algn="ctr" rotWithShape="0">
              <a:srgbClr val="000000">
                <a:alpha val="44710"/>
              </a:srgbClr>
            </a:outerShdw>
          </a:effectLst>
        </p:spPr>
        <p:txBody>
          <a:bodyPr spcFirstLastPara="1" wrap="square" lIns="91400" tIns="45700" rIns="91400" bIns="45700" anchor="ctr"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pt-BR" dirty="0">
              <a:solidFill>
                <a:schemeClr val="tx1">
                  <a:lumMod val="75000"/>
                  <a:lumOff val="25000"/>
                </a:schemeClr>
              </a:solidFill>
              <a:latin typeface="Calibri"/>
              <a:cs typeface="Calibri"/>
            </a:endParaRPr>
          </a:p>
        </p:txBody>
      </p:sp>
      <p:sp>
        <p:nvSpPr>
          <p:cNvPr id="24" name="Freeform 86">
            <a:extLst>
              <a:ext uri="{FF2B5EF4-FFF2-40B4-BE49-F238E27FC236}">
                <a16:creationId xmlns:a16="http://schemas.microsoft.com/office/drawing/2014/main" id="{D1E05CAF-B246-9353-990B-83715852CAB5}"/>
              </a:ext>
            </a:extLst>
          </p:cNvPr>
          <p:cNvSpPr>
            <a:spLocks noEditPoints="1"/>
          </p:cNvSpPr>
          <p:nvPr/>
        </p:nvSpPr>
        <p:spPr bwMode="auto">
          <a:xfrm rot="5400000" flipH="1">
            <a:off x="-657711" y="5707554"/>
            <a:ext cx="1315422" cy="1315422"/>
          </a:xfrm>
          <a:custGeom>
            <a:avLst/>
            <a:gdLst>
              <a:gd name="T0" fmla="*/ 0 w 687"/>
              <a:gd name="T1" fmla="*/ 575 h 687"/>
              <a:gd name="T2" fmla="*/ 112 w 687"/>
              <a:gd name="T3" fmla="*/ 687 h 687"/>
              <a:gd name="T4" fmla="*/ 72 w 687"/>
              <a:gd name="T5" fmla="*/ 687 h 687"/>
              <a:gd name="T6" fmla="*/ 0 w 687"/>
              <a:gd name="T7" fmla="*/ 615 h 687"/>
              <a:gd name="T8" fmla="*/ 0 w 687"/>
              <a:gd name="T9" fmla="*/ 575 h 687"/>
              <a:gd name="T10" fmla="*/ 651 w 687"/>
              <a:gd name="T11" fmla="*/ 0 h 687"/>
              <a:gd name="T12" fmla="*/ 687 w 687"/>
              <a:gd name="T13" fmla="*/ 36 h 687"/>
              <a:gd name="T14" fmla="*/ 687 w 687"/>
              <a:gd name="T15" fmla="*/ 75 h 687"/>
              <a:gd name="T16" fmla="*/ 611 w 687"/>
              <a:gd name="T17" fmla="*/ 0 h 687"/>
              <a:gd name="T18" fmla="*/ 651 w 687"/>
              <a:gd name="T19" fmla="*/ 0 h 687"/>
              <a:gd name="T20" fmla="*/ 525 w 687"/>
              <a:gd name="T21" fmla="*/ 0 h 687"/>
              <a:gd name="T22" fmla="*/ 687 w 687"/>
              <a:gd name="T23" fmla="*/ 162 h 687"/>
              <a:gd name="T24" fmla="*/ 687 w 687"/>
              <a:gd name="T25" fmla="*/ 202 h 687"/>
              <a:gd name="T26" fmla="*/ 485 w 687"/>
              <a:gd name="T27" fmla="*/ 0 h 687"/>
              <a:gd name="T28" fmla="*/ 525 w 687"/>
              <a:gd name="T29" fmla="*/ 0 h 687"/>
              <a:gd name="T30" fmla="*/ 290 w 687"/>
              <a:gd name="T31" fmla="*/ 4 h 687"/>
              <a:gd name="T32" fmla="*/ 687 w 687"/>
              <a:gd name="T33" fmla="*/ 401 h 687"/>
              <a:gd name="T34" fmla="*/ 687 w 687"/>
              <a:gd name="T35" fmla="*/ 441 h 687"/>
              <a:gd name="T36" fmla="*/ 257 w 687"/>
              <a:gd name="T37" fmla="*/ 11 h 687"/>
              <a:gd name="T38" fmla="*/ 290 w 687"/>
              <a:gd name="T39" fmla="*/ 4 h 687"/>
              <a:gd name="T40" fmla="*/ 408 w 687"/>
              <a:gd name="T41" fmla="*/ 0 h 687"/>
              <a:gd name="T42" fmla="*/ 687 w 687"/>
              <a:gd name="T43" fmla="*/ 279 h 687"/>
              <a:gd name="T44" fmla="*/ 687 w 687"/>
              <a:gd name="T45" fmla="*/ 319 h 687"/>
              <a:gd name="T46" fmla="*/ 368 w 687"/>
              <a:gd name="T47" fmla="*/ 0 h 687"/>
              <a:gd name="T48" fmla="*/ 408 w 687"/>
              <a:gd name="T49" fmla="*/ 0 h 687"/>
              <a:gd name="T50" fmla="*/ 122 w 687"/>
              <a:gd name="T51" fmla="*/ 81 h 687"/>
              <a:gd name="T52" fmla="*/ 687 w 687"/>
              <a:gd name="T53" fmla="*/ 647 h 687"/>
              <a:gd name="T54" fmla="*/ 687 w 687"/>
              <a:gd name="T55" fmla="*/ 687 h 687"/>
              <a:gd name="T56" fmla="*/ 101 w 687"/>
              <a:gd name="T57" fmla="*/ 100 h 687"/>
              <a:gd name="T58" fmla="*/ 122 w 687"/>
              <a:gd name="T59" fmla="*/ 81 h 687"/>
              <a:gd name="T60" fmla="*/ 197 w 687"/>
              <a:gd name="T61" fmla="*/ 33 h 687"/>
              <a:gd name="T62" fmla="*/ 687 w 687"/>
              <a:gd name="T63" fmla="*/ 523 h 687"/>
              <a:gd name="T64" fmla="*/ 687 w 687"/>
              <a:gd name="T65" fmla="*/ 563 h 687"/>
              <a:gd name="T66" fmla="*/ 171 w 687"/>
              <a:gd name="T67" fmla="*/ 47 h 687"/>
              <a:gd name="T68" fmla="*/ 197 w 687"/>
              <a:gd name="T69" fmla="*/ 33 h 687"/>
              <a:gd name="T70" fmla="*/ 20 w 687"/>
              <a:gd name="T71" fmla="*/ 227 h 687"/>
              <a:gd name="T72" fmla="*/ 480 w 687"/>
              <a:gd name="T73" fmla="*/ 687 h 687"/>
              <a:gd name="T74" fmla="*/ 440 w 687"/>
              <a:gd name="T75" fmla="*/ 687 h 687"/>
              <a:gd name="T76" fmla="*/ 11 w 687"/>
              <a:gd name="T77" fmla="*/ 258 h 687"/>
              <a:gd name="T78" fmla="*/ 20 w 687"/>
              <a:gd name="T79" fmla="*/ 227 h 687"/>
              <a:gd name="T80" fmla="*/ 63 w 687"/>
              <a:gd name="T81" fmla="*/ 146 h 687"/>
              <a:gd name="T82" fmla="*/ 603 w 687"/>
              <a:gd name="T83" fmla="*/ 687 h 687"/>
              <a:gd name="T84" fmla="*/ 563 w 687"/>
              <a:gd name="T85" fmla="*/ 687 h 687"/>
              <a:gd name="T86" fmla="*/ 47 w 687"/>
              <a:gd name="T87" fmla="*/ 170 h 687"/>
              <a:gd name="T88" fmla="*/ 63 w 687"/>
              <a:gd name="T89" fmla="*/ 146 h 687"/>
              <a:gd name="T90" fmla="*/ 0 w 687"/>
              <a:gd name="T91" fmla="*/ 452 h 687"/>
              <a:gd name="T92" fmla="*/ 234 w 687"/>
              <a:gd name="T93" fmla="*/ 687 h 687"/>
              <a:gd name="T94" fmla="*/ 195 w 687"/>
              <a:gd name="T95" fmla="*/ 687 h 687"/>
              <a:gd name="T96" fmla="*/ 0 w 687"/>
              <a:gd name="T97" fmla="*/ 492 h 687"/>
              <a:gd name="T98" fmla="*/ 0 w 687"/>
              <a:gd name="T99" fmla="*/ 452 h 687"/>
              <a:gd name="T100" fmla="*/ 0 w 687"/>
              <a:gd name="T101" fmla="*/ 327 h 687"/>
              <a:gd name="T102" fmla="*/ 0 w 687"/>
              <a:gd name="T103" fmla="*/ 327 h 687"/>
              <a:gd name="T104" fmla="*/ 0 w 687"/>
              <a:gd name="T105" fmla="*/ 343 h 687"/>
              <a:gd name="T106" fmla="*/ 0 w 687"/>
              <a:gd name="T107" fmla="*/ 327 h 687"/>
              <a:gd name="T108" fmla="*/ 359 w 687"/>
              <a:gd name="T109" fmla="*/ 687 h 687"/>
              <a:gd name="T110" fmla="*/ 320 w 687"/>
              <a:gd name="T111" fmla="*/ 687 h 687"/>
              <a:gd name="T112" fmla="*/ 0 w 687"/>
              <a:gd name="T113" fmla="*/ 367 h 687"/>
              <a:gd name="T114" fmla="*/ 0 w 687"/>
              <a:gd name="T115" fmla="*/ 32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7" h="687">
                <a:moveTo>
                  <a:pt x="0" y="575"/>
                </a:moveTo>
                <a:lnTo>
                  <a:pt x="112" y="687"/>
                </a:lnTo>
                <a:lnTo>
                  <a:pt x="72" y="687"/>
                </a:lnTo>
                <a:lnTo>
                  <a:pt x="0" y="615"/>
                </a:lnTo>
                <a:lnTo>
                  <a:pt x="0" y="575"/>
                </a:lnTo>
                <a:close/>
                <a:moveTo>
                  <a:pt x="651" y="0"/>
                </a:moveTo>
                <a:lnTo>
                  <a:pt x="687" y="36"/>
                </a:lnTo>
                <a:lnTo>
                  <a:pt x="687" y="75"/>
                </a:lnTo>
                <a:lnTo>
                  <a:pt x="611" y="0"/>
                </a:lnTo>
                <a:lnTo>
                  <a:pt x="651" y="0"/>
                </a:lnTo>
                <a:close/>
                <a:moveTo>
                  <a:pt x="525" y="0"/>
                </a:moveTo>
                <a:lnTo>
                  <a:pt x="687" y="162"/>
                </a:lnTo>
                <a:lnTo>
                  <a:pt x="687" y="202"/>
                </a:lnTo>
                <a:lnTo>
                  <a:pt x="485" y="0"/>
                </a:lnTo>
                <a:lnTo>
                  <a:pt x="525" y="0"/>
                </a:lnTo>
                <a:close/>
                <a:moveTo>
                  <a:pt x="290" y="4"/>
                </a:moveTo>
                <a:lnTo>
                  <a:pt x="687" y="401"/>
                </a:lnTo>
                <a:lnTo>
                  <a:pt x="687" y="441"/>
                </a:lnTo>
                <a:lnTo>
                  <a:pt x="257" y="11"/>
                </a:lnTo>
                <a:cubicBezTo>
                  <a:pt x="268" y="8"/>
                  <a:pt x="279" y="6"/>
                  <a:pt x="290" y="4"/>
                </a:cubicBezTo>
                <a:close/>
                <a:moveTo>
                  <a:pt x="408" y="0"/>
                </a:moveTo>
                <a:lnTo>
                  <a:pt x="687" y="279"/>
                </a:lnTo>
                <a:lnTo>
                  <a:pt x="687" y="319"/>
                </a:lnTo>
                <a:lnTo>
                  <a:pt x="368" y="0"/>
                </a:lnTo>
                <a:lnTo>
                  <a:pt x="408" y="0"/>
                </a:lnTo>
                <a:close/>
                <a:moveTo>
                  <a:pt x="122" y="81"/>
                </a:moveTo>
                <a:lnTo>
                  <a:pt x="687" y="647"/>
                </a:lnTo>
                <a:lnTo>
                  <a:pt x="687" y="687"/>
                </a:lnTo>
                <a:lnTo>
                  <a:pt x="101" y="100"/>
                </a:lnTo>
                <a:cubicBezTo>
                  <a:pt x="108" y="94"/>
                  <a:pt x="114" y="87"/>
                  <a:pt x="122" y="81"/>
                </a:cubicBezTo>
                <a:close/>
                <a:moveTo>
                  <a:pt x="197" y="33"/>
                </a:moveTo>
                <a:lnTo>
                  <a:pt x="687" y="523"/>
                </a:lnTo>
                <a:lnTo>
                  <a:pt x="687" y="563"/>
                </a:lnTo>
                <a:lnTo>
                  <a:pt x="171" y="47"/>
                </a:lnTo>
                <a:cubicBezTo>
                  <a:pt x="179" y="42"/>
                  <a:pt x="188" y="37"/>
                  <a:pt x="197" y="33"/>
                </a:cubicBezTo>
                <a:close/>
                <a:moveTo>
                  <a:pt x="20" y="227"/>
                </a:moveTo>
                <a:lnTo>
                  <a:pt x="480" y="687"/>
                </a:lnTo>
                <a:lnTo>
                  <a:pt x="440" y="687"/>
                </a:lnTo>
                <a:lnTo>
                  <a:pt x="11" y="258"/>
                </a:lnTo>
                <a:cubicBezTo>
                  <a:pt x="14" y="247"/>
                  <a:pt x="17" y="237"/>
                  <a:pt x="20" y="227"/>
                </a:cubicBezTo>
                <a:close/>
                <a:moveTo>
                  <a:pt x="63" y="146"/>
                </a:moveTo>
                <a:lnTo>
                  <a:pt x="603" y="687"/>
                </a:lnTo>
                <a:lnTo>
                  <a:pt x="563" y="687"/>
                </a:lnTo>
                <a:lnTo>
                  <a:pt x="47" y="170"/>
                </a:lnTo>
                <a:cubicBezTo>
                  <a:pt x="52" y="162"/>
                  <a:pt x="57" y="154"/>
                  <a:pt x="63" y="146"/>
                </a:cubicBezTo>
                <a:close/>
                <a:moveTo>
                  <a:pt x="0" y="452"/>
                </a:moveTo>
                <a:lnTo>
                  <a:pt x="234" y="687"/>
                </a:lnTo>
                <a:lnTo>
                  <a:pt x="195" y="687"/>
                </a:lnTo>
                <a:lnTo>
                  <a:pt x="0" y="492"/>
                </a:lnTo>
                <a:lnTo>
                  <a:pt x="0" y="452"/>
                </a:lnTo>
                <a:close/>
                <a:moveTo>
                  <a:pt x="0" y="327"/>
                </a:moveTo>
                <a:lnTo>
                  <a:pt x="0" y="327"/>
                </a:lnTo>
                <a:lnTo>
                  <a:pt x="0" y="343"/>
                </a:lnTo>
                <a:cubicBezTo>
                  <a:pt x="0" y="338"/>
                  <a:pt x="0" y="333"/>
                  <a:pt x="0" y="327"/>
                </a:cubicBezTo>
                <a:lnTo>
                  <a:pt x="359" y="687"/>
                </a:lnTo>
                <a:lnTo>
                  <a:pt x="320" y="687"/>
                </a:lnTo>
                <a:lnTo>
                  <a:pt x="0" y="367"/>
                </a:lnTo>
                <a:lnTo>
                  <a:pt x="0" y="327"/>
                </a:lnTo>
                <a:close/>
              </a:path>
            </a:pathLst>
          </a:custGeom>
          <a:solidFill>
            <a:schemeClr val="tx1">
              <a:alpha val="1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pic>
        <p:nvPicPr>
          <p:cNvPr id="25" name="Imagem 24" descr="Imagem de desenho animado&#10;&#10;Descrição gerada automaticamente com confiança média">
            <a:extLst>
              <a:ext uri="{FF2B5EF4-FFF2-40B4-BE49-F238E27FC236}">
                <a16:creationId xmlns:a16="http://schemas.microsoft.com/office/drawing/2014/main" id="{B0A2F642-DF8C-4EBF-734C-71ED75C90E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pic>
        <p:nvPicPr>
          <p:cNvPr id="6" name="Imagem 5" descr="Retângulo&#10;&#10;Descrição gerada automaticamente">
            <a:extLst>
              <a:ext uri="{FF2B5EF4-FFF2-40B4-BE49-F238E27FC236}">
                <a16:creationId xmlns:a16="http://schemas.microsoft.com/office/drawing/2014/main" id="{B619AD99-0AED-A3AB-34E1-24CEFE6E6E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059" y="1587243"/>
            <a:ext cx="4230072" cy="1024221"/>
          </a:xfrm>
          <a:prstGeom prst="rect">
            <a:avLst/>
          </a:prstGeom>
        </p:spPr>
      </p:pic>
      <p:sp>
        <p:nvSpPr>
          <p:cNvPr id="12" name="Retângulo 11">
            <a:extLst>
              <a:ext uri="{FF2B5EF4-FFF2-40B4-BE49-F238E27FC236}">
                <a16:creationId xmlns:a16="http://schemas.microsoft.com/office/drawing/2014/main" id="{15FE94A3-39A9-5BBD-DB68-0E2BAF8FD853}"/>
              </a:ext>
            </a:extLst>
          </p:cNvPr>
          <p:cNvSpPr/>
          <p:nvPr/>
        </p:nvSpPr>
        <p:spPr>
          <a:xfrm>
            <a:off x="3682279" y="1325857"/>
            <a:ext cx="4284707" cy="1177750"/>
          </a:xfrm>
          <a:prstGeom prst="rect">
            <a:avLst/>
          </a:prstGeom>
          <a:gradFill flip="none" rotWithShape="1">
            <a:gsLst>
              <a:gs pos="0">
                <a:schemeClr val="bg1"/>
              </a:gs>
              <a:gs pos="99000">
                <a:schemeClr val="bg1">
                  <a:lumMod val="8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354" rtl="0" eaLnBrk="1" fontAlgn="auto" latinLnBrk="0" hangingPunct="1">
              <a:lnSpc>
                <a:spcPct val="114285"/>
              </a:lnSpc>
              <a:spcBef>
                <a:spcPts val="0"/>
              </a:spcBef>
              <a:spcAft>
                <a:spcPts val="0"/>
              </a:spcAft>
              <a:buClr>
                <a:prstClr val="black"/>
              </a:buClr>
              <a:buSzPts val="1100"/>
              <a:buFontTx/>
              <a:buNone/>
              <a:tabLst/>
              <a:defRPr/>
            </a:pPr>
            <a:endParaRPr kumimoji="0" lang="en-US" sz="2800" b="1" i="0" u="none" strike="noStrike" kern="1200" cap="none" spc="0" normalizeH="0" baseline="0" noProof="0" dirty="0">
              <a:ln>
                <a:noFill/>
              </a:ln>
              <a:solidFill>
                <a:srgbClr val="5B5C60"/>
              </a:solidFill>
              <a:effectLst/>
              <a:uLnTx/>
              <a:uFillTx/>
              <a:latin typeface="Montserrat" panose="00000500000000000000" pitchFamily="2" charset="0"/>
              <a:ea typeface="Calibri"/>
              <a:cs typeface="Calibri"/>
              <a:sym typeface="Calibri"/>
            </a:endParaRPr>
          </a:p>
        </p:txBody>
      </p:sp>
      <p:sp>
        <p:nvSpPr>
          <p:cNvPr id="3" name="Retângulo 2">
            <a:extLst>
              <a:ext uri="{FF2B5EF4-FFF2-40B4-BE49-F238E27FC236}">
                <a16:creationId xmlns:a16="http://schemas.microsoft.com/office/drawing/2014/main" id="{C3C875E7-B142-4E27-8F10-DE076C4EFD8D}"/>
              </a:ext>
            </a:extLst>
          </p:cNvPr>
          <p:cNvSpPr/>
          <p:nvPr/>
        </p:nvSpPr>
        <p:spPr>
          <a:xfrm>
            <a:off x="3958203" y="2044209"/>
            <a:ext cx="4284707" cy="307777"/>
          </a:xfrm>
          <a:prstGeom prst="rect">
            <a:avLst/>
          </a:prstGeom>
        </p:spPr>
        <p:txBody>
          <a:bodyPr wrap="square" lIns="91440" tIns="45720" rIns="91440" bIns="45720" anchor="t">
            <a:spAutoFit/>
          </a:bodyPr>
          <a:lstStyle/>
          <a:p>
            <a:r>
              <a:rPr lang="pt-BR" sz="1400" dirty="0">
                <a:solidFill>
                  <a:schemeClr val="tx1">
                    <a:lumMod val="75000"/>
                    <a:lumOff val="25000"/>
                  </a:schemeClr>
                </a:solidFill>
                <a:latin typeface="Montserrat"/>
                <a:cs typeface="Segoe UI"/>
              </a:rPr>
              <a:t>Despesa Total Efetiva no 2024</a:t>
            </a:r>
          </a:p>
        </p:txBody>
      </p:sp>
      <p:sp>
        <p:nvSpPr>
          <p:cNvPr id="30" name="Retângulo 29">
            <a:extLst>
              <a:ext uri="{FF2B5EF4-FFF2-40B4-BE49-F238E27FC236}">
                <a16:creationId xmlns:a16="http://schemas.microsoft.com/office/drawing/2014/main" id="{536118A3-F171-40C9-86D8-8EED695E064A}"/>
              </a:ext>
            </a:extLst>
          </p:cNvPr>
          <p:cNvSpPr/>
          <p:nvPr/>
        </p:nvSpPr>
        <p:spPr>
          <a:xfrm>
            <a:off x="8531838" y="1272180"/>
            <a:ext cx="2876139" cy="677108"/>
          </a:xfrm>
          <a:prstGeom prst="rect">
            <a:avLst/>
          </a:prstGeom>
        </p:spPr>
        <p:txBody>
          <a:bodyPr wrap="square" lIns="91440" tIns="45720" rIns="91440" bIns="45720" anchor="t">
            <a:spAutoFit/>
          </a:bodyPr>
          <a:lstStyle/>
          <a:p>
            <a:pPr algn="ctr"/>
            <a:r>
              <a:rPr lang="pt-BR" sz="1600" dirty="0">
                <a:solidFill>
                  <a:schemeClr val="tx1">
                    <a:lumMod val="75000"/>
                    <a:lumOff val="25000"/>
                  </a:schemeClr>
                </a:solidFill>
                <a:latin typeface="Montserrat"/>
                <a:cs typeface="Segoe UI"/>
              </a:rPr>
              <a:t>Despesa 2023:</a:t>
            </a:r>
          </a:p>
          <a:p>
            <a:pPr algn="ctr"/>
            <a:r>
              <a:rPr lang="pt-BR" sz="2200" b="1" dirty="0">
                <a:solidFill>
                  <a:schemeClr val="tx1">
                    <a:lumMod val="75000"/>
                    <a:lumOff val="25000"/>
                  </a:schemeClr>
                </a:solidFill>
                <a:latin typeface="Montserrat"/>
                <a:cs typeface="Segoe UI"/>
              </a:rPr>
              <a:t>R$ 61,2 bilhões</a:t>
            </a:r>
          </a:p>
        </p:txBody>
      </p:sp>
      <p:sp>
        <p:nvSpPr>
          <p:cNvPr id="34" name="Retângulo 33">
            <a:extLst>
              <a:ext uri="{FF2B5EF4-FFF2-40B4-BE49-F238E27FC236}">
                <a16:creationId xmlns:a16="http://schemas.microsoft.com/office/drawing/2014/main" id="{8B063292-8F7E-4683-AFCD-98C766649243}"/>
              </a:ext>
            </a:extLst>
          </p:cNvPr>
          <p:cNvSpPr/>
          <p:nvPr/>
        </p:nvSpPr>
        <p:spPr>
          <a:xfrm>
            <a:off x="4585140" y="5676650"/>
            <a:ext cx="3629013" cy="430887"/>
          </a:xfrm>
          <a:prstGeom prst="rect">
            <a:avLst/>
          </a:prstGeom>
        </p:spPr>
        <p:txBody>
          <a:bodyPr wrap="square" lIns="91440" tIns="45720" rIns="91440" bIns="45720" anchor="t">
            <a:spAutoFit/>
          </a:bodyPr>
          <a:lstStyle/>
          <a:p>
            <a:r>
              <a:rPr lang="pt-BR" sz="1100" i="1" dirty="0">
                <a:solidFill>
                  <a:schemeClr val="tx1">
                    <a:lumMod val="75000"/>
                    <a:lumOff val="25000"/>
                  </a:schemeClr>
                </a:solidFill>
                <a:latin typeface="Montserrat"/>
              </a:rPr>
              <a:t>* incluindo despesas intraorçamentários, a Despesa Total soma </a:t>
            </a:r>
            <a:r>
              <a:rPr lang="pt-BR" sz="1100" b="1" i="1" dirty="0">
                <a:solidFill>
                  <a:schemeClr val="tx1">
                    <a:lumMod val="75000"/>
                    <a:lumOff val="25000"/>
                  </a:schemeClr>
                </a:solidFill>
                <a:latin typeface="Montserrat"/>
              </a:rPr>
              <a:t>R$ 82,0  bilhões</a:t>
            </a:r>
            <a:endParaRPr lang="pt-BR" sz="1100" b="1" i="1" dirty="0">
              <a:solidFill>
                <a:schemeClr val="tx1">
                  <a:lumMod val="75000"/>
                  <a:lumOff val="25000"/>
                </a:schemeClr>
              </a:solidFill>
              <a:latin typeface="Montserrat"/>
              <a:cs typeface="Segoe UI" panose="020B0502040204020203" pitchFamily="34" charset="0"/>
            </a:endParaRPr>
          </a:p>
        </p:txBody>
      </p:sp>
      <p:sp>
        <p:nvSpPr>
          <p:cNvPr id="49" name="Retângulo 48">
            <a:extLst>
              <a:ext uri="{FF2B5EF4-FFF2-40B4-BE49-F238E27FC236}">
                <a16:creationId xmlns:a16="http://schemas.microsoft.com/office/drawing/2014/main" id="{42A020EA-BF04-2225-2E0A-037AA54D5AE2}"/>
              </a:ext>
            </a:extLst>
          </p:cNvPr>
          <p:cNvSpPr/>
          <p:nvPr/>
        </p:nvSpPr>
        <p:spPr>
          <a:xfrm>
            <a:off x="8854262" y="2361159"/>
            <a:ext cx="2325610" cy="1605119"/>
          </a:xfrm>
          <a:prstGeom prst="rect">
            <a:avLst/>
          </a:prstGeom>
        </p:spPr>
        <p:txBody>
          <a:bodyPr wrap="square" lIns="91440" tIns="45720" rIns="91440" bIns="45720" anchor="t">
            <a:spAutoFit/>
          </a:bodyPr>
          <a:lstStyle/>
          <a:p>
            <a:pPr marL="133690">
              <a:lnSpc>
                <a:spcPts val="2000"/>
              </a:lnSpc>
            </a:pPr>
            <a:r>
              <a:rPr lang="pt-BR" sz="1400" b="1" kern="500" spc="-41" dirty="0">
                <a:solidFill>
                  <a:schemeClr val="tx1">
                    <a:lumMod val="75000"/>
                    <a:lumOff val="25000"/>
                  </a:schemeClr>
                </a:solidFill>
                <a:latin typeface="Montserrat"/>
                <a:cs typeface="Segoe UI"/>
              </a:rPr>
              <a:t>AUMENTO</a:t>
            </a:r>
          </a:p>
          <a:p>
            <a:pPr marL="341140" indent="-171450">
              <a:lnSpc>
                <a:spcPts val="2000"/>
              </a:lnSpc>
              <a:buClr>
                <a:srgbClr val="FCA400"/>
              </a:buClr>
              <a:buFont typeface="Symbol" panose="05050102010706020507" pitchFamily="18" charset="2"/>
              <a:buChar char=""/>
            </a:pPr>
            <a:r>
              <a:rPr lang="pt-BR" sz="1200" dirty="0">
                <a:solidFill>
                  <a:schemeClr val="tx1">
                    <a:lumMod val="75000"/>
                    <a:lumOff val="25000"/>
                  </a:schemeClr>
                </a:solidFill>
                <a:latin typeface="Montserrat"/>
                <a:cs typeface="Segoe UI"/>
              </a:rPr>
              <a:t>Despesa com Pessoal: R$ 1,0 bilhão</a:t>
            </a:r>
            <a:endParaRPr lang="pt-BR" sz="1200" dirty="0">
              <a:solidFill>
                <a:schemeClr val="tx1">
                  <a:lumMod val="75000"/>
                  <a:lumOff val="25000"/>
                </a:schemeClr>
              </a:solidFill>
              <a:latin typeface="Montserrat"/>
              <a:cs typeface="Segoe UI" panose="020B0502040204020203" pitchFamily="34" charset="0"/>
            </a:endParaRPr>
          </a:p>
          <a:p>
            <a:pPr marL="341140" indent="-171450">
              <a:lnSpc>
                <a:spcPts val="2000"/>
              </a:lnSpc>
              <a:buClr>
                <a:srgbClr val="FCA400"/>
              </a:buClr>
              <a:buFont typeface="Symbol" panose="05050102010706020507" pitchFamily="18" charset="2"/>
              <a:buChar char=""/>
            </a:pPr>
            <a:r>
              <a:rPr lang="pt-BR" sz="1200" kern="500" spc="-41" dirty="0">
                <a:solidFill>
                  <a:schemeClr val="tx1">
                    <a:lumMod val="75000"/>
                    <a:lumOff val="25000"/>
                  </a:schemeClr>
                </a:solidFill>
                <a:latin typeface="Montserrat"/>
                <a:cs typeface="Segoe UI"/>
              </a:rPr>
              <a:t>Investimentos : R$ 2,0 bilhões</a:t>
            </a:r>
          </a:p>
          <a:p>
            <a:pPr marL="341140" indent="-171450">
              <a:lnSpc>
                <a:spcPts val="2000"/>
              </a:lnSpc>
              <a:buClr>
                <a:srgbClr val="FCA400"/>
              </a:buClr>
              <a:buFont typeface="Symbol" panose="05050102010706020507" pitchFamily="18" charset="2"/>
              <a:buChar char=""/>
            </a:pPr>
            <a:r>
              <a:rPr lang="pt-BR" sz="1200" kern="500" spc="-41" dirty="0">
                <a:solidFill>
                  <a:schemeClr val="tx1">
                    <a:lumMod val="75000"/>
                    <a:lumOff val="25000"/>
                  </a:schemeClr>
                </a:solidFill>
                <a:latin typeface="Montserrat"/>
                <a:cs typeface="Segoe UI"/>
              </a:rPr>
              <a:t>ODC: R$ 2,3 bilhões</a:t>
            </a:r>
            <a:endParaRPr lang="pt-BR" sz="1100" dirty="0">
              <a:solidFill>
                <a:schemeClr val="tx1">
                  <a:lumMod val="75000"/>
                  <a:lumOff val="25000"/>
                </a:schemeClr>
              </a:solidFill>
              <a:latin typeface="Montserrat"/>
              <a:cs typeface="Segoe UI"/>
            </a:endParaRPr>
          </a:p>
        </p:txBody>
      </p:sp>
      <p:cxnSp>
        <p:nvCxnSpPr>
          <p:cNvPr id="50" name="Conector reto 49">
            <a:extLst>
              <a:ext uri="{FF2B5EF4-FFF2-40B4-BE49-F238E27FC236}">
                <a16:creationId xmlns:a16="http://schemas.microsoft.com/office/drawing/2014/main" id="{909C0703-40CE-9C01-E9DC-9122845433EA}"/>
              </a:ext>
            </a:extLst>
          </p:cNvPr>
          <p:cNvCxnSpPr>
            <a:cxnSpLocks/>
          </p:cNvCxnSpPr>
          <p:nvPr/>
        </p:nvCxnSpPr>
        <p:spPr>
          <a:xfrm>
            <a:off x="8441609" y="2110165"/>
            <a:ext cx="2952000" cy="0"/>
          </a:xfrm>
          <a:prstGeom prst="line">
            <a:avLst/>
          </a:prstGeom>
          <a:ln w="22225">
            <a:solidFill>
              <a:srgbClr val="FCA40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54" name="Retângulo 53">
            <a:extLst>
              <a:ext uri="{FF2B5EF4-FFF2-40B4-BE49-F238E27FC236}">
                <a16:creationId xmlns:a16="http://schemas.microsoft.com/office/drawing/2014/main" id="{9718DB66-779D-FDDA-FEE5-BEFCBC490E97}"/>
              </a:ext>
            </a:extLst>
          </p:cNvPr>
          <p:cNvSpPr/>
          <p:nvPr/>
        </p:nvSpPr>
        <p:spPr>
          <a:xfrm>
            <a:off x="669667" y="2066154"/>
            <a:ext cx="2172948" cy="1077218"/>
          </a:xfrm>
          <a:prstGeom prst="rect">
            <a:avLst/>
          </a:prstGeom>
        </p:spPr>
        <p:txBody>
          <a:bodyPr wrap="square" lIns="91440" tIns="45720" rIns="91440" bIns="45720" anchor="t">
            <a:spAutoFit/>
          </a:bodyPr>
          <a:lstStyle/>
          <a:p>
            <a:pPr marL="285750" indent="-285750">
              <a:buClr>
                <a:srgbClr val="FCA400"/>
              </a:buClr>
              <a:buFont typeface="Symbol" panose="05050102010706020507" pitchFamily="18" charset="2"/>
              <a:buChar char=""/>
            </a:pPr>
            <a:r>
              <a:rPr lang="pt-BR" sz="1600" b="1" dirty="0">
                <a:solidFill>
                  <a:schemeClr val="bg1"/>
                </a:solidFill>
                <a:latin typeface="Montserrat"/>
                <a:cs typeface="Segoe UI"/>
              </a:rPr>
              <a:t>Gastos com Pessoal: </a:t>
            </a:r>
            <a:r>
              <a:rPr lang="pt-BR" sz="1600" b="1" dirty="0">
                <a:solidFill>
                  <a:srgbClr val="FCA400"/>
                </a:solidFill>
                <a:latin typeface="Montserrat"/>
                <a:cs typeface="Segoe UI"/>
              </a:rPr>
              <a:t>57% </a:t>
            </a:r>
            <a:r>
              <a:rPr lang="pt-BR" sz="1600" dirty="0">
                <a:solidFill>
                  <a:schemeClr val="bg1"/>
                </a:solidFill>
                <a:latin typeface="Montserrat"/>
                <a:cs typeface="Segoe UI"/>
              </a:rPr>
              <a:t>da Despesa Total Efetiva</a:t>
            </a:r>
          </a:p>
        </p:txBody>
      </p:sp>
      <p:sp>
        <p:nvSpPr>
          <p:cNvPr id="21" name="Seta: para Cima 20">
            <a:extLst>
              <a:ext uri="{FF2B5EF4-FFF2-40B4-BE49-F238E27FC236}">
                <a16:creationId xmlns:a16="http://schemas.microsoft.com/office/drawing/2014/main" id="{B88FDEBA-E627-5672-1C99-E389DBE02872}"/>
              </a:ext>
            </a:extLst>
          </p:cNvPr>
          <p:cNvSpPr/>
          <p:nvPr/>
        </p:nvSpPr>
        <p:spPr>
          <a:xfrm>
            <a:off x="8466052" y="2402049"/>
            <a:ext cx="443559" cy="1505899"/>
          </a:xfrm>
          <a:prstGeom prst="upArrow">
            <a:avLst/>
          </a:prstGeom>
          <a:solidFill>
            <a:schemeClr val="tx1">
              <a:lumMod val="75000"/>
              <a:lumOff val="2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pt-BR" sz="1600"/>
          </a:p>
        </p:txBody>
      </p:sp>
      <p:sp>
        <p:nvSpPr>
          <p:cNvPr id="33" name="Seta: para Baixo 32">
            <a:extLst>
              <a:ext uri="{FF2B5EF4-FFF2-40B4-BE49-F238E27FC236}">
                <a16:creationId xmlns:a16="http://schemas.microsoft.com/office/drawing/2014/main" id="{B3A0675A-72BC-AB9A-3DA2-6FDA513862B6}"/>
              </a:ext>
            </a:extLst>
          </p:cNvPr>
          <p:cNvSpPr/>
          <p:nvPr/>
        </p:nvSpPr>
        <p:spPr>
          <a:xfrm>
            <a:off x="8478930" y="4121900"/>
            <a:ext cx="410470" cy="1467823"/>
          </a:xfrm>
          <a:prstGeom prst="downArrow">
            <a:avLst>
              <a:gd name="adj1" fmla="val 47589"/>
              <a:gd name="adj2" fmla="val 50000"/>
            </a:avLst>
          </a:prstGeom>
          <a:solidFill>
            <a:srgbClr val="FCC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9" name="Retângulo 18">
            <a:extLst>
              <a:ext uri="{FF2B5EF4-FFF2-40B4-BE49-F238E27FC236}">
                <a16:creationId xmlns:a16="http://schemas.microsoft.com/office/drawing/2014/main" id="{EC04D5C1-4080-FB47-65DE-D524952AAAC9}"/>
              </a:ext>
            </a:extLst>
          </p:cNvPr>
          <p:cNvSpPr/>
          <p:nvPr/>
        </p:nvSpPr>
        <p:spPr>
          <a:xfrm>
            <a:off x="3944983" y="1499203"/>
            <a:ext cx="4269170" cy="646331"/>
          </a:xfrm>
          <a:prstGeom prst="rect">
            <a:avLst/>
          </a:prstGeom>
          <a:noFill/>
        </p:spPr>
        <p:txBody>
          <a:bodyPr wrap="square" lIns="91440" tIns="45720" rIns="91440" bIns="45720" anchor="t">
            <a:spAutoFit/>
          </a:bodyPr>
          <a:lstStyle/>
          <a:p>
            <a:r>
              <a:rPr lang="pt-BR" sz="3600" b="1" kern="500" spc="-41" dirty="0">
                <a:solidFill>
                  <a:schemeClr val="tx1">
                    <a:lumMod val="75000"/>
                    <a:lumOff val="25000"/>
                  </a:schemeClr>
                </a:solidFill>
                <a:latin typeface="Montserrat"/>
                <a:cs typeface="Segoe UI"/>
              </a:rPr>
              <a:t>R$ 64,7 bilhões</a:t>
            </a:r>
            <a:endParaRPr lang="pt-BR" sz="3600" dirty="0">
              <a:solidFill>
                <a:schemeClr val="tx1">
                  <a:lumMod val="75000"/>
                  <a:lumOff val="25000"/>
                </a:schemeClr>
              </a:solidFill>
              <a:latin typeface="Montserrat"/>
              <a:cs typeface="Segoe UI"/>
            </a:endParaRPr>
          </a:p>
        </p:txBody>
      </p:sp>
      <p:pic>
        <p:nvPicPr>
          <p:cNvPr id="26" name="Imagem 25" descr="Retângulo&#10;&#10;Descrição gerada automaticamente">
            <a:extLst>
              <a:ext uri="{FF2B5EF4-FFF2-40B4-BE49-F238E27FC236}">
                <a16:creationId xmlns:a16="http://schemas.microsoft.com/office/drawing/2014/main" id="{3872B03E-D100-7BDB-4B4C-71940D60D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058" y="3096865"/>
            <a:ext cx="4230072" cy="1024221"/>
          </a:xfrm>
          <a:prstGeom prst="rect">
            <a:avLst/>
          </a:prstGeom>
        </p:spPr>
      </p:pic>
      <p:sp>
        <p:nvSpPr>
          <p:cNvPr id="27" name="Retângulo 26">
            <a:extLst>
              <a:ext uri="{FF2B5EF4-FFF2-40B4-BE49-F238E27FC236}">
                <a16:creationId xmlns:a16="http://schemas.microsoft.com/office/drawing/2014/main" id="{53033E40-82B3-003B-770F-85A5C6F511A5}"/>
              </a:ext>
            </a:extLst>
          </p:cNvPr>
          <p:cNvSpPr/>
          <p:nvPr/>
        </p:nvSpPr>
        <p:spPr>
          <a:xfrm>
            <a:off x="3682278" y="2835479"/>
            <a:ext cx="4284707" cy="1177750"/>
          </a:xfrm>
          <a:prstGeom prst="rect">
            <a:avLst/>
          </a:prstGeom>
          <a:gradFill flip="none" rotWithShape="1">
            <a:gsLst>
              <a:gs pos="0">
                <a:schemeClr val="bg1"/>
              </a:gs>
              <a:gs pos="99000">
                <a:schemeClr val="bg1">
                  <a:lumMod val="8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354" rtl="0" eaLnBrk="1" fontAlgn="auto" latinLnBrk="0" hangingPunct="1">
              <a:lnSpc>
                <a:spcPct val="114285"/>
              </a:lnSpc>
              <a:spcBef>
                <a:spcPts val="0"/>
              </a:spcBef>
              <a:spcAft>
                <a:spcPts val="0"/>
              </a:spcAft>
              <a:buClr>
                <a:prstClr val="black"/>
              </a:buClr>
              <a:buSzPts val="1100"/>
              <a:buFontTx/>
              <a:buNone/>
              <a:tabLst/>
              <a:defRPr/>
            </a:pPr>
            <a:endParaRPr kumimoji="0" lang="en-US" sz="2800" b="1" i="0" u="none" strike="noStrike" kern="1200" cap="none" spc="0" normalizeH="0" baseline="0" noProof="0" dirty="0">
              <a:ln>
                <a:noFill/>
              </a:ln>
              <a:solidFill>
                <a:srgbClr val="5B5C60"/>
              </a:solidFill>
              <a:effectLst/>
              <a:uLnTx/>
              <a:uFillTx/>
              <a:latin typeface="Montserrat" panose="00000500000000000000" pitchFamily="2" charset="0"/>
              <a:ea typeface="Calibri"/>
              <a:cs typeface="Calibri"/>
              <a:sym typeface="Calibri"/>
            </a:endParaRPr>
          </a:p>
        </p:txBody>
      </p:sp>
      <p:sp>
        <p:nvSpPr>
          <p:cNvPr id="32" name="Retângulo 31">
            <a:extLst>
              <a:ext uri="{FF2B5EF4-FFF2-40B4-BE49-F238E27FC236}">
                <a16:creationId xmlns:a16="http://schemas.microsoft.com/office/drawing/2014/main" id="{4D96D87C-4A37-E9C4-649E-8484EEC8E5E1}"/>
              </a:ext>
            </a:extLst>
          </p:cNvPr>
          <p:cNvSpPr/>
          <p:nvPr/>
        </p:nvSpPr>
        <p:spPr>
          <a:xfrm>
            <a:off x="3958202" y="3538841"/>
            <a:ext cx="4284707" cy="307777"/>
          </a:xfrm>
          <a:prstGeom prst="rect">
            <a:avLst/>
          </a:prstGeom>
        </p:spPr>
        <p:txBody>
          <a:bodyPr wrap="square" lIns="91440" tIns="45720" rIns="91440" bIns="45720" anchor="t">
            <a:spAutoFit/>
          </a:bodyPr>
          <a:lstStyle/>
          <a:p>
            <a:r>
              <a:rPr lang="pt-BR" sz="1400" i="1" dirty="0" err="1">
                <a:solidFill>
                  <a:schemeClr val="tx1">
                    <a:lumMod val="75000"/>
                    <a:lumOff val="25000"/>
                  </a:schemeClr>
                </a:solidFill>
                <a:latin typeface="Montserrat"/>
                <a:cs typeface="Segoe UI"/>
              </a:rPr>
              <a:t>vs</a:t>
            </a:r>
            <a:r>
              <a:rPr lang="pt-BR" sz="1400" dirty="0">
                <a:solidFill>
                  <a:schemeClr val="tx1">
                    <a:lumMod val="75000"/>
                    <a:lumOff val="25000"/>
                  </a:schemeClr>
                </a:solidFill>
                <a:latin typeface="Montserrat"/>
                <a:cs typeface="Segoe UI"/>
              </a:rPr>
              <a:t> 2023</a:t>
            </a:r>
          </a:p>
        </p:txBody>
      </p:sp>
      <p:sp>
        <p:nvSpPr>
          <p:cNvPr id="35" name="Retângulo 34">
            <a:extLst>
              <a:ext uri="{FF2B5EF4-FFF2-40B4-BE49-F238E27FC236}">
                <a16:creationId xmlns:a16="http://schemas.microsoft.com/office/drawing/2014/main" id="{0D6730F2-246C-1A6F-B24A-BADCD23D4537}"/>
              </a:ext>
            </a:extLst>
          </p:cNvPr>
          <p:cNvSpPr/>
          <p:nvPr/>
        </p:nvSpPr>
        <p:spPr>
          <a:xfrm>
            <a:off x="3944983" y="2999589"/>
            <a:ext cx="4269171" cy="646331"/>
          </a:xfrm>
          <a:prstGeom prst="rect">
            <a:avLst/>
          </a:prstGeom>
          <a:noFill/>
        </p:spPr>
        <p:txBody>
          <a:bodyPr wrap="square" lIns="91440" tIns="45720" rIns="91440" bIns="45720" anchor="t">
            <a:spAutoFit/>
          </a:bodyPr>
          <a:lstStyle/>
          <a:p>
            <a:r>
              <a:rPr lang="pt-BR" sz="3600" b="1" kern="500" spc="-41" dirty="0">
                <a:solidFill>
                  <a:schemeClr val="tx1">
                    <a:lumMod val="75000"/>
                    <a:lumOff val="25000"/>
                  </a:schemeClr>
                </a:solidFill>
                <a:latin typeface="Montserrat"/>
                <a:cs typeface="Segoe UI"/>
              </a:rPr>
              <a:t>+ R$ 3,6 bilhões</a:t>
            </a:r>
            <a:endParaRPr lang="pt-BR" dirty="0">
              <a:solidFill>
                <a:schemeClr val="tx1">
                  <a:lumMod val="75000"/>
                  <a:lumOff val="25000"/>
                </a:schemeClr>
              </a:solidFill>
            </a:endParaRPr>
          </a:p>
        </p:txBody>
      </p:sp>
      <p:pic>
        <p:nvPicPr>
          <p:cNvPr id="40" name="Imagem 39" descr="Retângulo&#10;&#10;Descrição gerada automaticamente">
            <a:extLst>
              <a:ext uri="{FF2B5EF4-FFF2-40B4-BE49-F238E27FC236}">
                <a16:creationId xmlns:a16="http://schemas.microsoft.com/office/drawing/2014/main" id="{40A6EE34-4171-C8AE-2547-80D4F7534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680" y="4606487"/>
            <a:ext cx="4230072" cy="1024221"/>
          </a:xfrm>
          <a:prstGeom prst="rect">
            <a:avLst/>
          </a:prstGeom>
        </p:spPr>
      </p:pic>
      <p:sp>
        <p:nvSpPr>
          <p:cNvPr id="41" name="Retângulo 40">
            <a:extLst>
              <a:ext uri="{FF2B5EF4-FFF2-40B4-BE49-F238E27FC236}">
                <a16:creationId xmlns:a16="http://schemas.microsoft.com/office/drawing/2014/main" id="{9D70935B-12DB-0BD2-B479-5F9F480E3FC7}"/>
              </a:ext>
            </a:extLst>
          </p:cNvPr>
          <p:cNvSpPr/>
          <p:nvPr/>
        </p:nvSpPr>
        <p:spPr>
          <a:xfrm>
            <a:off x="3667900" y="4345101"/>
            <a:ext cx="4284707" cy="1177750"/>
          </a:xfrm>
          <a:prstGeom prst="rect">
            <a:avLst/>
          </a:prstGeom>
          <a:gradFill flip="none" rotWithShape="1">
            <a:gsLst>
              <a:gs pos="0">
                <a:schemeClr val="bg1"/>
              </a:gs>
              <a:gs pos="99000">
                <a:schemeClr val="bg1">
                  <a:lumMod val="8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354" rtl="0" eaLnBrk="1" fontAlgn="auto" latinLnBrk="0" hangingPunct="1">
              <a:lnSpc>
                <a:spcPct val="114285"/>
              </a:lnSpc>
              <a:spcBef>
                <a:spcPts val="0"/>
              </a:spcBef>
              <a:spcAft>
                <a:spcPts val="0"/>
              </a:spcAft>
              <a:buClr>
                <a:prstClr val="black"/>
              </a:buClr>
              <a:buSzPts val="1100"/>
              <a:buFontTx/>
              <a:buNone/>
              <a:tabLst/>
              <a:defRPr/>
            </a:pPr>
            <a:endParaRPr kumimoji="0" lang="en-US" sz="2800" b="1" i="0" u="none" strike="noStrike" kern="1200" cap="none" spc="0" normalizeH="0" baseline="0" noProof="0" dirty="0">
              <a:ln>
                <a:noFill/>
              </a:ln>
              <a:solidFill>
                <a:srgbClr val="5B5C60"/>
              </a:solidFill>
              <a:effectLst/>
              <a:uLnTx/>
              <a:uFillTx/>
              <a:latin typeface="Montserrat" panose="00000500000000000000" pitchFamily="2" charset="0"/>
              <a:ea typeface="Calibri"/>
              <a:cs typeface="Calibri"/>
              <a:sym typeface="Calibri"/>
            </a:endParaRPr>
          </a:p>
        </p:txBody>
      </p:sp>
      <p:sp>
        <p:nvSpPr>
          <p:cNvPr id="42" name="Retângulo 41">
            <a:extLst>
              <a:ext uri="{FF2B5EF4-FFF2-40B4-BE49-F238E27FC236}">
                <a16:creationId xmlns:a16="http://schemas.microsoft.com/office/drawing/2014/main" id="{2CC594FE-1649-C566-A22B-36A0881E550B}"/>
              </a:ext>
            </a:extLst>
          </p:cNvPr>
          <p:cNvSpPr/>
          <p:nvPr/>
        </p:nvSpPr>
        <p:spPr>
          <a:xfrm>
            <a:off x="3943824" y="5024237"/>
            <a:ext cx="4284707" cy="307777"/>
          </a:xfrm>
          <a:prstGeom prst="rect">
            <a:avLst/>
          </a:prstGeom>
        </p:spPr>
        <p:txBody>
          <a:bodyPr wrap="square" lIns="91440" tIns="45720" rIns="91440" bIns="45720" anchor="t">
            <a:spAutoFit/>
          </a:bodyPr>
          <a:lstStyle/>
          <a:p>
            <a:r>
              <a:rPr lang="pt-BR" sz="1400" i="1" dirty="0" err="1">
                <a:solidFill>
                  <a:schemeClr val="tx1">
                    <a:lumMod val="75000"/>
                    <a:lumOff val="25000"/>
                  </a:schemeClr>
                </a:solidFill>
                <a:latin typeface="Montserrat"/>
                <a:cs typeface="Segoe UI"/>
              </a:rPr>
              <a:t>vs</a:t>
            </a:r>
            <a:r>
              <a:rPr lang="pt-BR" sz="1400" dirty="0">
                <a:solidFill>
                  <a:schemeClr val="tx1">
                    <a:lumMod val="75000"/>
                    <a:lumOff val="25000"/>
                  </a:schemeClr>
                </a:solidFill>
                <a:latin typeface="Montserrat"/>
                <a:cs typeface="Segoe UI"/>
              </a:rPr>
              <a:t> 2023</a:t>
            </a:r>
          </a:p>
        </p:txBody>
      </p:sp>
      <p:sp>
        <p:nvSpPr>
          <p:cNvPr id="44" name="Retângulo 43">
            <a:extLst>
              <a:ext uri="{FF2B5EF4-FFF2-40B4-BE49-F238E27FC236}">
                <a16:creationId xmlns:a16="http://schemas.microsoft.com/office/drawing/2014/main" id="{940E283A-C92E-0874-4856-A9397F136219}"/>
              </a:ext>
            </a:extLst>
          </p:cNvPr>
          <p:cNvSpPr/>
          <p:nvPr/>
        </p:nvSpPr>
        <p:spPr>
          <a:xfrm>
            <a:off x="3944983" y="4487258"/>
            <a:ext cx="3945161" cy="646331"/>
          </a:xfrm>
          <a:prstGeom prst="rect">
            <a:avLst/>
          </a:prstGeom>
          <a:noFill/>
        </p:spPr>
        <p:txBody>
          <a:bodyPr wrap="square" lIns="91440" tIns="45720" rIns="91440" bIns="45720" anchor="t">
            <a:spAutoFit/>
          </a:bodyPr>
          <a:lstStyle/>
          <a:p>
            <a:r>
              <a:rPr lang="pt-BR" sz="3600" b="1" kern="500" spc="-41" dirty="0">
                <a:solidFill>
                  <a:schemeClr val="tx1">
                    <a:lumMod val="75000"/>
                    <a:lumOff val="25000"/>
                  </a:schemeClr>
                </a:solidFill>
                <a:latin typeface="Montserrat"/>
                <a:cs typeface="Segoe UI"/>
              </a:rPr>
              <a:t>+ 6%</a:t>
            </a:r>
            <a:endParaRPr lang="pt-BR" dirty="0">
              <a:solidFill>
                <a:schemeClr val="tx1">
                  <a:lumMod val="75000"/>
                  <a:lumOff val="25000"/>
                </a:schemeClr>
              </a:solidFill>
            </a:endParaRPr>
          </a:p>
        </p:txBody>
      </p:sp>
      <p:sp>
        <p:nvSpPr>
          <p:cNvPr id="2" name="Espaço Reservado para Número de Slide 1">
            <a:extLst>
              <a:ext uri="{FF2B5EF4-FFF2-40B4-BE49-F238E27FC236}">
                <a16:creationId xmlns:a16="http://schemas.microsoft.com/office/drawing/2014/main" id="{9CE39339-9A2C-413B-77A1-B1B8148B15E1}"/>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21</a:t>
            </a:fld>
            <a:endParaRPr lang="pt-BR" sz="1000" dirty="0">
              <a:solidFill>
                <a:schemeClr val="tx1">
                  <a:lumMod val="65000"/>
                  <a:lumOff val="35000"/>
                </a:schemeClr>
              </a:solidFill>
              <a:latin typeface="Montserrat" panose="00000500000000000000" pitchFamily="2" charset="0"/>
            </a:endParaRPr>
          </a:p>
        </p:txBody>
      </p:sp>
      <p:sp>
        <p:nvSpPr>
          <p:cNvPr id="5" name="CaixaDeTexto 4">
            <a:extLst>
              <a:ext uri="{FF2B5EF4-FFF2-40B4-BE49-F238E27FC236}">
                <a16:creationId xmlns:a16="http://schemas.microsoft.com/office/drawing/2014/main" id="{E75C6BBF-862E-A24C-6DE3-72FC89A06526}"/>
              </a:ext>
            </a:extLst>
          </p:cNvPr>
          <p:cNvSpPr txBox="1"/>
          <p:nvPr/>
        </p:nvSpPr>
        <p:spPr>
          <a:xfrm>
            <a:off x="8862873" y="4056955"/>
            <a:ext cx="2089350" cy="1605119"/>
          </a:xfrm>
          <a:prstGeom prst="rect">
            <a:avLst/>
          </a:prstGeom>
          <a:noFill/>
        </p:spPr>
        <p:txBody>
          <a:bodyPr wrap="square">
            <a:spAutoFit/>
          </a:bodyPr>
          <a:lstStyle/>
          <a:p>
            <a:pPr marL="133690">
              <a:lnSpc>
                <a:spcPts val="2000"/>
              </a:lnSpc>
            </a:pPr>
            <a:r>
              <a:rPr lang="pt-BR" sz="1400" b="1" kern="500" spc="-41" dirty="0">
                <a:solidFill>
                  <a:schemeClr val="tx1">
                    <a:lumMod val="75000"/>
                    <a:lumOff val="25000"/>
                  </a:schemeClr>
                </a:solidFill>
                <a:latin typeface="Montserrat"/>
                <a:cs typeface="Segoe UI"/>
              </a:rPr>
              <a:t>REDUÇÕES</a:t>
            </a:r>
          </a:p>
          <a:p>
            <a:pPr marL="341140" indent="-171450">
              <a:lnSpc>
                <a:spcPts val="2000"/>
              </a:lnSpc>
              <a:buClr>
                <a:srgbClr val="FCA400"/>
              </a:buClr>
              <a:buFont typeface="Symbol" panose="05050102010706020507" pitchFamily="18" charset="2"/>
              <a:buChar char=""/>
            </a:pPr>
            <a:r>
              <a:rPr lang="pt-BR" sz="1200" dirty="0">
                <a:solidFill>
                  <a:schemeClr val="tx1">
                    <a:lumMod val="75000"/>
                    <a:lumOff val="25000"/>
                  </a:schemeClr>
                </a:solidFill>
                <a:latin typeface="Montserrat"/>
                <a:cs typeface="Segoe UI"/>
              </a:rPr>
              <a:t>Serviço da Dívida (R$ 899 milhões)</a:t>
            </a:r>
          </a:p>
          <a:p>
            <a:pPr marL="341140" indent="-171450">
              <a:lnSpc>
                <a:spcPts val="2000"/>
              </a:lnSpc>
              <a:buClr>
                <a:srgbClr val="FCA400"/>
              </a:buClr>
              <a:buFont typeface="Symbol" panose="05050102010706020507" pitchFamily="18" charset="2"/>
              <a:buChar char=""/>
            </a:pPr>
            <a:r>
              <a:rPr lang="pt-BR" sz="1200" dirty="0">
                <a:solidFill>
                  <a:schemeClr val="tx1">
                    <a:lumMod val="75000"/>
                    <a:lumOff val="25000"/>
                  </a:schemeClr>
                </a:solidFill>
                <a:latin typeface="Montserrat"/>
                <a:cs typeface="Segoe UI"/>
              </a:rPr>
              <a:t>Inversões Financeiras (R$ 815 milhões)</a:t>
            </a:r>
          </a:p>
        </p:txBody>
      </p:sp>
      <p:sp>
        <p:nvSpPr>
          <p:cNvPr id="4" name="Retângulo 3">
            <a:extLst>
              <a:ext uri="{FF2B5EF4-FFF2-40B4-BE49-F238E27FC236}">
                <a16:creationId xmlns:a16="http://schemas.microsoft.com/office/drawing/2014/main" id="{F44F4580-DCA2-B036-235B-48F99E688233}"/>
              </a:ext>
            </a:extLst>
          </p:cNvPr>
          <p:cNvSpPr/>
          <p:nvPr/>
        </p:nvSpPr>
        <p:spPr>
          <a:xfrm>
            <a:off x="657942" y="3552429"/>
            <a:ext cx="2423515" cy="1077218"/>
          </a:xfrm>
          <a:prstGeom prst="rect">
            <a:avLst/>
          </a:prstGeom>
        </p:spPr>
        <p:txBody>
          <a:bodyPr wrap="square" lIns="91440" tIns="45720" rIns="91440" bIns="45720" anchor="t">
            <a:spAutoFit/>
          </a:bodyPr>
          <a:lstStyle/>
          <a:p>
            <a:pPr marL="285750" indent="-285750">
              <a:buClr>
                <a:srgbClr val="FCA400"/>
              </a:buClr>
              <a:buFont typeface="Symbol" panose="05050102010706020507" pitchFamily="18" charset="2"/>
              <a:buChar char=""/>
            </a:pPr>
            <a:r>
              <a:rPr lang="pt-BR" sz="1600" b="1" dirty="0">
                <a:solidFill>
                  <a:schemeClr val="bg1"/>
                </a:solidFill>
                <a:latin typeface="Montserrat"/>
                <a:cs typeface="Segoe UI"/>
              </a:rPr>
              <a:t>Gastos com Calamidade: </a:t>
            </a:r>
            <a:r>
              <a:rPr lang="pt-BR" sz="1600" b="1" dirty="0">
                <a:solidFill>
                  <a:srgbClr val="FCA400"/>
                </a:solidFill>
                <a:latin typeface="Montserrat"/>
                <a:cs typeface="Segoe UI"/>
              </a:rPr>
              <a:t>8% </a:t>
            </a:r>
            <a:r>
              <a:rPr lang="pt-BR" sz="1600" dirty="0">
                <a:solidFill>
                  <a:schemeClr val="bg1"/>
                </a:solidFill>
                <a:latin typeface="Montserrat"/>
                <a:cs typeface="Segoe UI"/>
              </a:rPr>
              <a:t>da Despesa Total Efetiva</a:t>
            </a:r>
          </a:p>
        </p:txBody>
      </p:sp>
      <p:sp>
        <p:nvSpPr>
          <p:cNvPr id="28" name="CaixaDeTexto 27">
            <a:extLst>
              <a:ext uri="{FF2B5EF4-FFF2-40B4-BE49-F238E27FC236}">
                <a16:creationId xmlns:a16="http://schemas.microsoft.com/office/drawing/2014/main" id="{36E22848-3737-4A8B-7ACA-D881AF6C620C}"/>
              </a:ext>
            </a:extLst>
          </p:cNvPr>
          <p:cNvSpPr txBox="1"/>
          <p:nvPr/>
        </p:nvSpPr>
        <p:spPr>
          <a:xfrm>
            <a:off x="703725" y="979791"/>
            <a:ext cx="2383861" cy="733534"/>
          </a:xfrm>
          <a:prstGeom prst="rect">
            <a:avLst/>
          </a:prstGeom>
          <a:noFill/>
        </p:spPr>
        <p:txBody>
          <a:bodyPr wrap="square">
            <a:spAutoFit/>
          </a:bodyPr>
          <a:lstStyle/>
          <a:p>
            <a:pPr marL="36000">
              <a:lnSpc>
                <a:spcPts val="2500"/>
              </a:lnSpc>
              <a:buClr>
                <a:srgbClr val="DB9700"/>
              </a:buClr>
            </a:pPr>
            <a:r>
              <a:rPr lang="pt-BR" sz="2400" b="1" dirty="0">
                <a:solidFill>
                  <a:schemeClr val="bg1"/>
                </a:solidFill>
                <a:latin typeface="Montserrat" pitchFamily="2" charset="77"/>
              </a:rPr>
              <a:t>Despesa total efetiva</a:t>
            </a:r>
          </a:p>
        </p:txBody>
      </p:sp>
      <p:grpSp>
        <p:nvGrpSpPr>
          <p:cNvPr id="29" name="Agrupar 28">
            <a:extLst>
              <a:ext uri="{FF2B5EF4-FFF2-40B4-BE49-F238E27FC236}">
                <a16:creationId xmlns:a16="http://schemas.microsoft.com/office/drawing/2014/main" id="{3B25718B-E96F-86F2-D5C8-48AA0DA2B923}"/>
              </a:ext>
            </a:extLst>
          </p:cNvPr>
          <p:cNvGrpSpPr/>
          <p:nvPr/>
        </p:nvGrpSpPr>
        <p:grpSpPr>
          <a:xfrm>
            <a:off x="455885" y="1002076"/>
            <a:ext cx="295465" cy="326243"/>
            <a:chOff x="12592050" y="3673475"/>
            <a:chExt cx="381000" cy="420688"/>
          </a:xfrm>
        </p:grpSpPr>
        <p:sp>
          <p:nvSpPr>
            <p:cNvPr id="31" name="Freeform 20">
              <a:extLst>
                <a:ext uri="{FF2B5EF4-FFF2-40B4-BE49-F238E27FC236}">
                  <a16:creationId xmlns:a16="http://schemas.microsoft.com/office/drawing/2014/main" id="{EF075D34-C468-2670-4BC5-FE0A8AD6D421}"/>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36" name="Freeform 21">
              <a:extLst>
                <a:ext uri="{FF2B5EF4-FFF2-40B4-BE49-F238E27FC236}">
                  <a16:creationId xmlns:a16="http://schemas.microsoft.com/office/drawing/2014/main" id="{186151A1-D7F1-FA02-E879-2612A69962CF}"/>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7" name="CaixaDeTexto 6">
            <a:extLst>
              <a:ext uri="{FF2B5EF4-FFF2-40B4-BE49-F238E27FC236}">
                <a16:creationId xmlns:a16="http://schemas.microsoft.com/office/drawing/2014/main" id="{4A3B025C-DA64-8A8E-83DC-2B2222F8764E}"/>
              </a:ext>
            </a:extLst>
          </p:cNvPr>
          <p:cNvSpPr txBox="1"/>
          <p:nvPr/>
        </p:nvSpPr>
        <p:spPr>
          <a:xfrm>
            <a:off x="455885" y="307666"/>
            <a:ext cx="4944898" cy="364459"/>
          </a:xfrm>
          <a:prstGeom prst="rect">
            <a:avLst/>
          </a:prstGeom>
          <a:noFill/>
        </p:spPr>
        <p:txBody>
          <a:bodyPr wrap="square">
            <a:spAutoFit/>
          </a:bodyPr>
          <a:lstStyle/>
          <a:p>
            <a:pPr>
              <a:lnSpc>
                <a:spcPts val="2500"/>
              </a:lnSpc>
              <a:buClr>
                <a:srgbClr val="DB9700"/>
              </a:buClr>
            </a:pPr>
            <a:r>
              <a:rPr lang="pt-BR" sz="900" b="1" dirty="0">
                <a:solidFill>
                  <a:srgbClr val="FCA400"/>
                </a:solidFill>
                <a:latin typeface="Montserrat" pitchFamily="2" charset="77"/>
              </a:rPr>
              <a:t>RELATÓRIO DE TRANSPARÊNCIA FISCAL</a:t>
            </a:r>
          </a:p>
        </p:txBody>
      </p:sp>
    </p:spTree>
    <p:extLst>
      <p:ext uri="{BB962C8B-B14F-4D97-AF65-F5344CB8AC3E}">
        <p14:creationId xmlns:p14="http://schemas.microsoft.com/office/powerpoint/2010/main" val="3758310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1">
            <a:extLst>
              <a:ext uri="{FF2B5EF4-FFF2-40B4-BE49-F238E27FC236}">
                <a16:creationId xmlns:a16="http://schemas.microsoft.com/office/drawing/2014/main" id="{C5F43C64-9AAE-0419-71BD-0C00CBB71E3E}"/>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22</a:t>
            </a:fld>
            <a:endParaRPr lang="pt-BR" sz="1000" dirty="0">
              <a:solidFill>
                <a:schemeClr val="tx1">
                  <a:lumMod val="65000"/>
                  <a:lumOff val="35000"/>
                </a:schemeClr>
              </a:solidFill>
              <a:latin typeface="Montserrat" panose="00000500000000000000" pitchFamily="2" charset="0"/>
            </a:endParaRPr>
          </a:p>
        </p:txBody>
      </p:sp>
      <p:sp>
        <p:nvSpPr>
          <p:cNvPr id="7" name="Retângulo 6">
            <a:extLst>
              <a:ext uri="{FF2B5EF4-FFF2-40B4-BE49-F238E27FC236}">
                <a16:creationId xmlns:a16="http://schemas.microsoft.com/office/drawing/2014/main" id="{9905C008-007D-987F-1EC6-5B3E58DB8CF0}"/>
              </a:ext>
            </a:extLst>
          </p:cNvPr>
          <p:cNvSpPr/>
          <p:nvPr/>
        </p:nvSpPr>
        <p:spPr>
          <a:xfrm>
            <a:off x="802269" y="4399196"/>
            <a:ext cx="10362441" cy="1971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45720" rtlCol="0" anchor="ctr"/>
          <a:lstStyle/>
          <a:p>
            <a:pPr marL="313200" indent="-171450">
              <a:lnSpc>
                <a:spcPct val="90000"/>
              </a:lnSpc>
              <a:spcAft>
                <a:spcPts val="600"/>
              </a:spcAft>
              <a:buClr>
                <a:srgbClr val="FCA400"/>
              </a:buClr>
              <a:buFont typeface="Symbol" panose="05050102010706020507" pitchFamily="18" charset="2"/>
              <a:buChar char=""/>
            </a:pPr>
            <a:r>
              <a:rPr lang="pt-BR" sz="1100" b="1" kern="500" spc="-41" dirty="0">
                <a:solidFill>
                  <a:schemeClr val="tx1">
                    <a:lumMod val="75000"/>
                    <a:lumOff val="25000"/>
                  </a:schemeClr>
                </a:solidFill>
                <a:latin typeface="Montserrat" panose="00000500000000000000" pitchFamily="2" charset="0"/>
                <a:cs typeface="Segoe UI"/>
              </a:rPr>
              <a:t>Despesas de Pessoal</a:t>
            </a:r>
            <a:r>
              <a:rPr lang="pt-BR" sz="1100" kern="500" spc="-41" dirty="0">
                <a:solidFill>
                  <a:schemeClr val="tx1">
                    <a:lumMod val="75000"/>
                    <a:lumOff val="25000"/>
                  </a:schemeClr>
                </a:solidFill>
                <a:latin typeface="Montserrat" panose="00000500000000000000" pitchFamily="2" charset="0"/>
                <a:cs typeface="Segoe UI"/>
              </a:rPr>
              <a:t>:</a:t>
            </a:r>
            <a:r>
              <a:rPr lang="pt-BR" sz="1100" b="1" kern="500" spc="-41" dirty="0">
                <a:solidFill>
                  <a:schemeClr val="tx1">
                    <a:lumMod val="75000"/>
                    <a:lumOff val="25000"/>
                  </a:schemeClr>
                </a:solidFill>
                <a:latin typeface="Montserrat" panose="00000500000000000000" pitchFamily="2" charset="0"/>
                <a:cs typeface="Segoe UI"/>
              </a:rPr>
              <a:t> </a:t>
            </a:r>
            <a:r>
              <a:rPr lang="pt-BR" sz="1100" kern="500" spc="-41" dirty="0">
                <a:solidFill>
                  <a:schemeClr val="tx1">
                    <a:lumMod val="75000"/>
                    <a:lumOff val="25000"/>
                  </a:schemeClr>
                </a:solidFill>
                <a:latin typeface="Montserrat" panose="00000500000000000000" pitchFamily="2" charset="0"/>
                <a:cs typeface="Segoe UI"/>
              </a:rPr>
              <a:t>Crescimento inferior a inflação do período. Além do crescimento vegetativo da folha de pagamento, em abril/2024 foi sancionada a Lei 16.108/2024 que reajustou o subsídio mensal do Magistério Público Estadual para cumprimento do piso nacional do magistério, com efeitos retroativos a janeiro. </a:t>
            </a:r>
          </a:p>
          <a:p>
            <a:pPr marL="313200" indent="-171450">
              <a:lnSpc>
                <a:spcPct val="90000"/>
              </a:lnSpc>
              <a:spcAft>
                <a:spcPts val="600"/>
              </a:spcAft>
              <a:buClr>
                <a:srgbClr val="FCA400"/>
              </a:buClr>
              <a:buFont typeface="Symbol" panose="05050102010706020507" pitchFamily="18" charset="2"/>
              <a:buChar char=""/>
            </a:pPr>
            <a:r>
              <a:rPr lang="pt-BR" sz="1100" b="1" kern="500" spc="-41" dirty="0">
                <a:solidFill>
                  <a:schemeClr val="tx1">
                    <a:lumMod val="75000"/>
                    <a:lumOff val="25000"/>
                  </a:schemeClr>
                </a:solidFill>
                <a:latin typeface="Montserrat" panose="00000500000000000000" pitchFamily="2" charset="0"/>
                <a:cs typeface="Segoe UI"/>
              </a:rPr>
              <a:t>Juros e Encargos e Amortização da Dívida</a:t>
            </a:r>
            <a:r>
              <a:rPr lang="pt-BR" sz="1100" kern="500" spc="-41" dirty="0">
                <a:solidFill>
                  <a:schemeClr val="tx1">
                    <a:lumMod val="75000"/>
                    <a:lumOff val="25000"/>
                  </a:schemeClr>
                </a:solidFill>
                <a:latin typeface="Montserrat" panose="00000500000000000000" pitchFamily="2" charset="0"/>
                <a:cs typeface="Segoe UI"/>
              </a:rPr>
              <a:t>: queda pela suspensão de pagamentos da dívida a partir de junho/24,  conforme previsto pela LC 206/2024.</a:t>
            </a:r>
          </a:p>
          <a:p>
            <a:pPr marL="313200" indent="-171450">
              <a:lnSpc>
                <a:spcPct val="90000"/>
              </a:lnSpc>
              <a:spcAft>
                <a:spcPts val="600"/>
              </a:spcAft>
              <a:buClr>
                <a:srgbClr val="FCA400"/>
              </a:buClr>
              <a:buFont typeface="Symbol" panose="05050102010706020507" pitchFamily="18" charset="2"/>
              <a:buChar char=""/>
            </a:pPr>
            <a:r>
              <a:rPr lang="pt-BR" sz="1100" b="1" kern="500" spc="-41" dirty="0">
                <a:solidFill>
                  <a:schemeClr val="tx1">
                    <a:lumMod val="75000"/>
                    <a:lumOff val="25000"/>
                  </a:schemeClr>
                </a:solidFill>
                <a:latin typeface="Montserrat" panose="00000500000000000000" pitchFamily="2" charset="0"/>
                <a:cs typeface="Segoe UI" panose="020B0502040204020203" pitchFamily="34" charset="0"/>
              </a:rPr>
              <a:t>ODC: </a:t>
            </a:r>
            <a:r>
              <a:rPr lang="pt-BR" sz="1100" kern="500" spc="-41" dirty="0">
                <a:solidFill>
                  <a:schemeClr val="tx1">
                    <a:lumMod val="75000"/>
                    <a:lumOff val="25000"/>
                  </a:schemeClr>
                </a:solidFill>
                <a:latin typeface="Montserrat" panose="00000500000000000000" pitchFamily="2" charset="0"/>
                <a:cs typeface="Segoe UI" panose="020B0502040204020203" pitchFamily="34" charset="0"/>
              </a:rPr>
              <a:t>R$ 2 bilhões com a Calamidade Climática.</a:t>
            </a:r>
          </a:p>
          <a:p>
            <a:pPr marL="313200" indent="-171450">
              <a:lnSpc>
                <a:spcPct val="90000"/>
              </a:lnSpc>
              <a:spcAft>
                <a:spcPts val="600"/>
              </a:spcAft>
              <a:buClr>
                <a:srgbClr val="FCA400"/>
              </a:buClr>
              <a:buFont typeface="Symbol" panose="05050102010706020507" pitchFamily="18" charset="2"/>
              <a:buChar char=""/>
            </a:pPr>
            <a:r>
              <a:rPr lang="pt-BR" sz="1100" b="1" kern="500" spc="-41" dirty="0">
                <a:solidFill>
                  <a:schemeClr val="tx1">
                    <a:lumMod val="75000"/>
                    <a:lumOff val="25000"/>
                  </a:schemeClr>
                </a:solidFill>
                <a:latin typeface="Montserrat" panose="00000500000000000000" pitchFamily="2" charset="0"/>
                <a:cs typeface="Segoe UI" panose="020B0502040204020203" pitchFamily="34" charset="0"/>
              </a:rPr>
              <a:t>Investimentos: </a:t>
            </a:r>
            <a:r>
              <a:rPr lang="pt-BR" sz="1100" kern="500" spc="-41" dirty="0">
                <a:solidFill>
                  <a:schemeClr val="tx1">
                    <a:lumMod val="75000"/>
                    <a:lumOff val="25000"/>
                  </a:schemeClr>
                </a:solidFill>
                <a:latin typeface="Montserrat" panose="00000500000000000000" pitchFamily="2" charset="0"/>
                <a:cs typeface="Segoe UI" panose="020B0502040204020203" pitchFamily="34" charset="0"/>
              </a:rPr>
              <a:t>R$ 2,4 bilhões com a Calamidade Climática.</a:t>
            </a:r>
          </a:p>
          <a:p>
            <a:pPr marL="313200" indent="-171450">
              <a:lnSpc>
                <a:spcPct val="90000"/>
              </a:lnSpc>
              <a:spcAft>
                <a:spcPts val="600"/>
              </a:spcAft>
              <a:buClr>
                <a:srgbClr val="FCA400"/>
              </a:buClr>
              <a:buFont typeface="Symbol" panose="05050102010706020507" pitchFamily="18" charset="2"/>
              <a:buChar char=""/>
            </a:pPr>
            <a:r>
              <a:rPr lang="pt-BR" sz="1100" b="1" kern="500" spc="-41" dirty="0">
                <a:solidFill>
                  <a:schemeClr val="tx1">
                    <a:lumMod val="75000"/>
                    <a:lumOff val="25000"/>
                  </a:schemeClr>
                </a:solidFill>
                <a:latin typeface="Montserrat" panose="00000500000000000000" pitchFamily="2" charset="0"/>
                <a:cs typeface="Segoe UI" panose="020B0502040204020203" pitchFamily="34" charset="0"/>
              </a:rPr>
              <a:t>Inversões Financeiras: </a:t>
            </a:r>
            <a:r>
              <a:rPr lang="pt-BR" sz="1100" kern="500" spc="-41" dirty="0">
                <a:solidFill>
                  <a:schemeClr val="tx1">
                    <a:lumMod val="75000"/>
                    <a:lumOff val="25000"/>
                  </a:schemeClr>
                </a:solidFill>
                <a:latin typeface="Montserrat" panose="00000500000000000000" pitchFamily="2" charset="0"/>
                <a:cs typeface="Segoe UI"/>
              </a:rPr>
              <a:t>Em 2023 foram reconhecidos R$ 1,4 bilhão como receitas de dividendos da Corsan e, em contrapartida, foi registrada despesa de capital pela aquisição de direito de posição processual em igual valor. Em 2024, houve no aumento de capital de companhias Portos RS (R$ 731 milhões), </a:t>
            </a:r>
            <a:r>
              <a:rPr lang="pt-BR" sz="1100" kern="500" spc="-41" dirty="0" err="1">
                <a:solidFill>
                  <a:schemeClr val="tx1">
                    <a:lumMod val="75000"/>
                    <a:lumOff val="25000"/>
                  </a:schemeClr>
                </a:solidFill>
                <a:latin typeface="Montserrat" panose="00000500000000000000" pitchFamily="2" charset="0"/>
                <a:cs typeface="Segoe UI"/>
              </a:rPr>
              <a:t>Cadip</a:t>
            </a:r>
            <a:r>
              <a:rPr lang="pt-BR" sz="1100" kern="500" spc="-41" dirty="0">
                <a:solidFill>
                  <a:schemeClr val="tx1">
                    <a:lumMod val="75000"/>
                    <a:lumOff val="25000"/>
                  </a:schemeClr>
                </a:solidFill>
                <a:latin typeface="Montserrat" panose="00000500000000000000" pitchFamily="2" charset="0"/>
                <a:cs typeface="Segoe UI"/>
              </a:rPr>
              <a:t> (R$ 500 milhões) e </a:t>
            </a:r>
            <a:r>
              <a:rPr lang="pt-BR" sz="1100" kern="500" spc="-41" dirty="0" err="1">
                <a:solidFill>
                  <a:schemeClr val="tx1">
                    <a:lumMod val="75000"/>
                    <a:lumOff val="25000"/>
                  </a:schemeClr>
                </a:solidFill>
                <a:latin typeface="Montserrat" panose="00000500000000000000" pitchFamily="2" charset="0"/>
                <a:cs typeface="Segoe UI"/>
              </a:rPr>
              <a:t>Badesul</a:t>
            </a:r>
            <a:r>
              <a:rPr lang="pt-BR" sz="1100" kern="500" spc="-41" dirty="0">
                <a:solidFill>
                  <a:schemeClr val="tx1">
                    <a:lumMod val="75000"/>
                    <a:lumOff val="25000"/>
                  </a:schemeClr>
                </a:solidFill>
                <a:latin typeface="Montserrat" panose="00000500000000000000" pitchFamily="2" charset="0"/>
                <a:cs typeface="Segoe UI"/>
              </a:rPr>
              <a:t> (R$ 100 milhões). </a:t>
            </a:r>
          </a:p>
        </p:txBody>
      </p:sp>
      <p:graphicFrame>
        <p:nvGraphicFramePr>
          <p:cNvPr id="10" name="Tabela 9">
            <a:extLst>
              <a:ext uri="{FF2B5EF4-FFF2-40B4-BE49-F238E27FC236}">
                <a16:creationId xmlns:a16="http://schemas.microsoft.com/office/drawing/2014/main" id="{57599A36-4113-F144-0E9E-55CCB9245765}"/>
              </a:ext>
            </a:extLst>
          </p:cNvPr>
          <p:cNvGraphicFramePr>
            <a:graphicFrameLocks noGrp="1"/>
          </p:cNvGraphicFramePr>
          <p:nvPr>
            <p:extLst>
              <p:ext uri="{D42A27DB-BD31-4B8C-83A1-F6EECF244321}">
                <p14:modId xmlns:p14="http://schemas.microsoft.com/office/powerpoint/2010/main" val="3737269604"/>
              </p:ext>
            </p:extLst>
          </p:nvPr>
        </p:nvGraphicFramePr>
        <p:xfrm>
          <a:off x="1032213" y="1343546"/>
          <a:ext cx="10127573" cy="3055650"/>
        </p:xfrm>
        <a:graphic>
          <a:graphicData uri="http://schemas.openxmlformats.org/drawingml/2006/table">
            <a:tbl>
              <a:tblPr firstRow="1" firstCol="1" bandRow="1"/>
              <a:tblGrid>
                <a:gridCol w="5784467">
                  <a:extLst>
                    <a:ext uri="{9D8B030D-6E8A-4147-A177-3AD203B41FA5}">
                      <a16:colId xmlns:a16="http://schemas.microsoft.com/office/drawing/2014/main" val="3043299213"/>
                    </a:ext>
                  </a:extLst>
                </a:gridCol>
                <a:gridCol w="1213056">
                  <a:extLst>
                    <a:ext uri="{9D8B030D-6E8A-4147-A177-3AD203B41FA5}">
                      <a16:colId xmlns:a16="http://schemas.microsoft.com/office/drawing/2014/main" val="1294361"/>
                    </a:ext>
                  </a:extLst>
                </a:gridCol>
                <a:gridCol w="1202322">
                  <a:extLst>
                    <a:ext uri="{9D8B030D-6E8A-4147-A177-3AD203B41FA5}">
                      <a16:colId xmlns:a16="http://schemas.microsoft.com/office/drawing/2014/main" val="555019075"/>
                    </a:ext>
                  </a:extLst>
                </a:gridCol>
                <a:gridCol w="976886">
                  <a:extLst>
                    <a:ext uri="{9D8B030D-6E8A-4147-A177-3AD203B41FA5}">
                      <a16:colId xmlns:a16="http://schemas.microsoft.com/office/drawing/2014/main" val="3941023816"/>
                    </a:ext>
                  </a:extLst>
                </a:gridCol>
                <a:gridCol w="950842">
                  <a:extLst>
                    <a:ext uri="{9D8B030D-6E8A-4147-A177-3AD203B41FA5}">
                      <a16:colId xmlns:a16="http://schemas.microsoft.com/office/drawing/2014/main" val="2308560397"/>
                    </a:ext>
                  </a:extLst>
                </a:gridCol>
              </a:tblGrid>
              <a:tr h="305565">
                <a:tc>
                  <a:txBody>
                    <a:bodyPr/>
                    <a:lstStyle/>
                    <a:p>
                      <a:pPr algn="l" rtl="0" fontAlgn="ctr"/>
                      <a:r>
                        <a:rPr lang="pt-BR" sz="1000" b="0" i="0" u="none" strike="noStrike" dirty="0">
                          <a:solidFill>
                            <a:schemeClr val="tx1">
                              <a:lumMod val="75000"/>
                              <a:lumOff val="25000"/>
                            </a:schemeClr>
                          </a:solidFill>
                          <a:effectLst/>
                          <a:latin typeface="Montserrat" panose="00000500000000000000" pitchFamily="2" charset="0"/>
                        </a:rPr>
                        <a:t>(R$ bilhões)</a:t>
                      </a:r>
                    </a:p>
                  </a:txBody>
                  <a:tcPr marL="144000" marR="0" marT="3573"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algn="ctr" rtl="0" fontAlgn="ctr"/>
                      <a:r>
                        <a:rPr lang="pt-BR" sz="1400" b="1" i="0" u="none" strike="noStrike" dirty="0">
                          <a:solidFill>
                            <a:schemeClr val="bg1"/>
                          </a:solidFill>
                          <a:effectLst/>
                          <a:latin typeface="Montserrat" panose="00000500000000000000" pitchFamily="2" charset="0"/>
                        </a:rPr>
                        <a:t>2024</a:t>
                      </a:r>
                      <a:r>
                        <a:rPr lang="pt-BR" sz="1400" b="0" i="0" u="none" strike="noStrike" dirty="0">
                          <a:solidFill>
                            <a:schemeClr val="bg1"/>
                          </a:solidFill>
                          <a:effectLst/>
                          <a:latin typeface="Montserrat" panose="00000500000000000000" pitchFamily="2" charset="0"/>
                        </a:rPr>
                        <a:t> </a:t>
                      </a:r>
                      <a:endParaRPr lang="pt-BR" sz="1400" b="1" i="0" u="none" strike="noStrike" dirty="0">
                        <a:solidFill>
                          <a:schemeClr val="bg1"/>
                        </a:solidFill>
                        <a:effectLst/>
                        <a:latin typeface="Montserrat" panose="00000500000000000000" pitchFamily="2" charset="0"/>
                      </a:endParaRPr>
                    </a:p>
                  </a:txBody>
                  <a:tcPr marL="3573" marR="3573"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CA400"/>
                    </a:solidFill>
                  </a:tcPr>
                </a:tc>
                <a:tc>
                  <a:txBody>
                    <a:bodyPr/>
                    <a:lstStyle/>
                    <a:p>
                      <a:pPr algn="ctr" rtl="0" fontAlgn="ctr"/>
                      <a:r>
                        <a:rPr lang="pt-BR" sz="1400" b="1" i="0" u="none" strike="noStrike" dirty="0">
                          <a:solidFill>
                            <a:schemeClr val="bg1"/>
                          </a:solidFill>
                          <a:effectLst/>
                          <a:latin typeface="Montserrat" panose="00000500000000000000" pitchFamily="2" charset="0"/>
                        </a:rPr>
                        <a:t>2023</a:t>
                      </a:r>
                      <a:r>
                        <a:rPr lang="pt-BR" sz="1400" b="0" i="0" u="none" strike="noStrike" dirty="0">
                          <a:solidFill>
                            <a:schemeClr val="bg1"/>
                          </a:solidFill>
                          <a:effectLst/>
                          <a:latin typeface="Montserrat" panose="00000500000000000000" pitchFamily="2" charset="0"/>
                        </a:rPr>
                        <a:t> </a:t>
                      </a:r>
                      <a:endParaRPr lang="pt-BR" sz="1400" b="1" i="0" u="none" strike="noStrike" dirty="0">
                        <a:solidFill>
                          <a:schemeClr val="bg1"/>
                        </a:solidFill>
                        <a:effectLst/>
                        <a:latin typeface="Montserrat" panose="00000500000000000000" pitchFamily="2" charset="0"/>
                      </a:endParaRPr>
                    </a:p>
                  </a:txBody>
                  <a:tcPr marL="3573" marR="3573"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CA400"/>
                    </a:solidFill>
                  </a:tcPr>
                </a:tc>
                <a:tc>
                  <a:txBody>
                    <a:bodyPr/>
                    <a:lstStyle/>
                    <a:p>
                      <a:pPr algn="ctr" rtl="0" fontAlgn="ctr"/>
                      <a:r>
                        <a:rPr lang="pt-BR" sz="1400" b="1" i="0" u="none" strike="noStrike" dirty="0">
                          <a:solidFill>
                            <a:schemeClr val="bg1"/>
                          </a:solidFill>
                          <a:effectLst/>
                          <a:latin typeface="Montserrat" panose="00000500000000000000" pitchFamily="2" charset="0"/>
                        </a:rPr>
                        <a:t>∆ R$</a:t>
                      </a:r>
                      <a:r>
                        <a:rPr lang="pt-BR" sz="1400" b="0" i="0" u="none" strike="noStrike" dirty="0">
                          <a:solidFill>
                            <a:schemeClr val="bg1"/>
                          </a:solidFill>
                          <a:effectLst/>
                          <a:latin typeface="Montserrat" panose="00000500000000000000" pitchFamily="2" charset="0"/>
                        </a:rPr>
                        <a:t> </a:t>
                      </a:r>
                      <a:endParaRPr lang="pt-BR" sz="1400" b="1" i="0" u="none" strike="noStrike" dirty="0">
                        <a:solidFill>
                          <a:schemeClr val="bg1"/>
                        </a:solidFill>
                        <a:effectLst/>
                        <a:latin typeface="Montserrat" panose="00000500000000000000" pitchFamily="2" charset="0"/>
                      </a:endParaRPr>
                    </a:p>
                  </a:txBody>
                  <a:tcPr marL="3573" marR="3573"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CA400"/>
                    </a:solidFill>
                  </a:tcPr>
                </a:tc>
                <a:tc>
                  <a:txBody>
                    <a:bodyPr/>
                    <a:lstStyle/>
                    <a:p>
                      <a:pPr algn="ctr" rtl="0" fontAlgn="ctr"/>
                      <a:r>
                        <a:rPr lang="pt-BR" sz="1400" b="1" i="0" u="none" strike="noStrike" dirty="0">
                          <a:solidFill>
                            <a:schemeClr val="bg1"/>
                          </a:solidFill>
                          <a:effectLst/>
                          <a:latin typeface="Montserrat" panose="00000500000000000000" pitchFamily="2" charset="0"/>
                        </a:rPr>
                        <a:t>∆ %</a:t>
                      </a:r>
                      <a:r>
                        <a:rPr lang="pt-BR" sz="1400" b="0" i="0" u="none" strike="noStrike" dirty="0">
                          <a:solidFill>
                            <a:schemeClr val="bg1"/>
                          </a:solidFill>
                          <a:effectLst/>
                          <a:latin typeface="Montserrat" panose="00000500000000000000" pitchFamily="2" charset="0"/>
                        </a:rPr>
                        <a:t> </a:t>
                      </a:r>
                      <a:endParaRPr lang="pt-BR" sz="1400" b="1" i="0" u="none" strike="noStrike" dirty="0">
                        <a:solidFill>
                          <a:schemeClr val="bg1"/>
                        </a:solidFill>
                        <a:effectLst/>
                        <a:latin typeface="Montserrat" panose="00000500000000000000" pitchFamily="2" charset="0"/>
                      </a:endParaRPr>
                    </a:p>
                  </a:txBody>
                  <a:tcPr marL="3573" marR="3573" marT="3573" marB="0" anchor="ctr">
                    <a:lnL w="12700" cap="flat" cmpd="sng" algn="ctr">
                      <a:solidFill>
                        <a:schemeClr val="bg1"/>
                      </a:solidFill>
                      <a:prstDash val="solid"/>
                      <a:round/>
                      <a:headEnd type="none" w="med" len="med"/>
                      <a:tailEnd type="none" w="med" len="med"/>
                    </a:lnL>
                    <a:lnR>
                      <a:noFill/>
                    </a:lnR>
                    <a:lnT>
                      <a:noFill/>
                    </a:lnT>
                    <a:lnB>
                      <a:noFill/>
                    </a:lnB>
                    <a:solidFill>
                      <a:srgbClr val="FCA400"/>
                    </a:solidFill>
                  </a:tcPr>
                </a:tc>
                <a:extLst>
                  <a:ext uri="{0D108BD9-81ED-4DB2-BD59-A6C34878D82A}">
                    <a16:rowId xmlns:a16="http://schemas.microsoft.com/office/drawing/2014/main" val="2348237861"/>
                  </a:ext>
                </a:extLst>
              </a:tr>
              <a:tr h="305565">
                <a:tc>
                  <a:txBody>
                    <a:bodyPr/>
                    <a:lstStyle/>
                    <a:p>
                      <a:pPr algn="l" rtl="0" fontAlgn="ctr"/>
                      <a:r>
                        <a:rPr lang="pt-BR" sz="1400" b="1" i="0" u="none" strike="noStrike" dirty="0">
                          <a:solidFill>
                            <a:schemeClr val="bg1"/>
                          </a:solidFill>
                          <a:effectLst/>
                          <a:latin typeface="Montserrat" panose="00000500000000000000" pitchFamily="2" charset="0"/>
                        </a:rPr>
                        <a:t>DESPESAS CORRENTES</a:t>
                      </a:r>
                    </a:p>
                  </a:txBody>
                  <a:tcPr marL="144000" marR="0" marT="3573" marB="0" anchor="ctr">
                    <a:lnL>
                      <a:noFill/>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algn="r" rtl="0" fontAlgn="ctr"/>
                      <a:r>
                        <a:rPr lang="pt-BR" sz="1400" b="1" i="0" u="none" strike="noStrike" dirty="0">
                          <a:solidFill>
                            <a:schemeClr val="bg1"/>
                          </a:solidFill>
                          <a:effectLst/>
                          <a:latin typeface="Montserrat" panose="00000500000000000000" pitchFamily="2" charset="0"/>
                        </a:rPr>
                        <a:t>57,9</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algn="r" rtl="0" fontAlgn="ctr"/>
                      <a:r>
                        <a:rPr lang="pt-BR" sz="1400" b="1" i="0" u="none" strike="noStrike" dirty="0">
                          <a:solidFill>
                            <a:schemeClr val="bg1"/>
                          </a:solidFill>
                          <a:effectLst/>
                          <a:latin typeface="Montserrat" panose="00000500000000000000" pitchFamily="2" charset="0"/>
                        </a:rPr>
                        <a:t>55,2</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algn="r" rtl="0" fontAlgn="ctr"/>
                      <a:r>
                        <a:rPr lang="pt-BR" sz="1400" b="1" i="0" u="none" strike="noStrike" dirty="0">
                          <a:solidFill>
                            <a:schemeClr val="bg1"/>
                          </a:solidFill>
                          <a:effectLst/>
                          <a:latin typeface="Montserrat" panose="00000500000000000000" pitchFamily="2" charset="0"/>
                        </a:rPr>
                        <a:t>2,7</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algn="r" rtl="0" fontAlgn="ctr"/>
                      <a:r>
                        <a:rPr lang="pt-BR" sz="1400" b="1" i="0" u="none" strike="noStrike" dirty="0">
                          <a:solidFill>
                            <a:schemeClr val="bg1"/>
                          </a:solidFill>
                          <a:effectLst/>
                          <a:latin typeface="Montserrat" panose="00000500000000000000" pitchFamily="2" charset="0"/>
                        </a:rPr>
                        <a:t>5% </a:t>
                      </a:r>
                    </a:p>
                  </a:txBody>
                  <a:tcPr marL="3573" marR="144000" marT="3573" marB="0" anchor="ctr">
                    <a:lnL w="12700" cap="flat" cmpd="sng" algn="ctr">
                      <a:solidFill>
                        <a:schemeClr val="bg1"/>
                      </a:solidFill>
                      <a:prstDash val="solid"/>
                      <a:round/>
                      <a:headEnd type="none" w="med" len="med"/>
                      <a:tailEnd type="none" w="med" len="med"/>
                    </a:lnL>
                    <a:lnR>
                      <a:noFill/>
                    </a:lnR>
                    <a:lnT>
                      <a:noFill/>
                    </a:lnT>
                    <a:lnB>
                      <a:noFill/>
                    </a:lnB>
                    <a:solidFill>
                      <a:schemeClr val="tx1">
                        <a:lumMod val="75000"/>
                        <a:lumOff val="25000"/>
                      </a:schemeClr>
                    </a:solidFill>
                  </a:tcPr>
                </a:tc>
                <a:extLst>
                  <a:ext uri="{0D108BD9-81ED-4DB2-BD59-A6C34878D82A}">
                    <a16:rowId xmlns:a16="http://schemas.microsoft.com/office/drawing/2014/main" val="220407110"/>
                  </a:ext>
                </a:extLst>
              </a:tr>
              <a:tr h="305565">
                <a:tc>
                  <a:txBody>
                    <a:bodyPr/>
                    <a:lstStyle/>
                    <a:p>
                      <a:pPr algn="l" rtl="0" fontAlgn="ctr"/>
                      <a:r>
                        <a:rPr lang="pt-BR" sz="1400" b="0" i="0" u="none" strike="noStrike" dirty="0">
                          <a:solidFill>
                            <a:schemeClr val="tx1">
                              <a:lumMod val="75000"/>
                              <a:lumOff val="25000"/>
                            </a:schemeClr>
                          </a:solidFill>
                          <a:effectLst/>
                          <a:latin typeface="Montserrat" panose="00000500000000000000" pitchFamily="2" charset="0"/>
                        </a:rPr>
                        <a:t>Pessoal e Encargos </a:t>
                      </a:r>
                    </a:p>
                  </a:txBody>
                  <a:tcPr marL="144000" marR="0" marT="3573"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37,0</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36,0</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1,0</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 </a:t>
                      </a:r>
                    </a:p>
                  </a:txBody>
                  <a:tcPr marL="3573" marR="144000" marT="3573" marB="0" anchor="ctr">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908392907"/>
                  </a:ext>
                </a:extLst>
              </a:tr>
              <a:tr h="305565">
                <a:tc>
                  <a:txBody>
                    <a:bodyPr/>
                    <a:lstStyle/>
                    <a:p>
                      <a:pPr algn="l" rtl="0" fontAlgn="ctr"/>
                      <a:r>
                        <a:rPr lang="pt-BR" sz="1400" b="0" i="0" u="none" strike="noStrike" dirty="0">
                          <a:solidFill>
                            <a:schemeClr val="tx1">
                              <a:lumMod val="75000"/>
                              <a:lumOff val="25000"/>
                            </a:schemeClr>
                          </a:solidFill>
                          <a:effectLst/>
                          <a:latin typeface="Montserrat" panose="00000500000000000000" pitchFamily="2" charset="0"/>
                        </a:rPr>
                        <a:t>Dívida (Juros e Encargos) </a:t>
                      </a:r>
                    </a:p>
                  </a:txBody>
                  <a:tcPr marL="144000" marR="0" marT="3573" marB="0" anchor="ctr">
                    <a:lnL>
                      <a:noFill/>
                    </a:lnL>
                    <a:lnR w="1270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0,9</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1,5</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-0,6</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-42% </a:t>
                      </a:r>
                    </a:p>
                  </a:txBody>
                  <a:tcPr marL="3573" marR="144000" marT="3573" marB="0" anchor="ctr">
                    <a:lnL w="12700" cap="flat" cmpd="sng" algn="ctr">
                      <a:solidFill>
                        <a:schemeClr val="bg1"/>
                      </a:solidFill>
                      <a:prstDash val="solid"/>
                      <a:round/>
                      <a:headEnd type="none" w="med" len="med"/>
                      <a:tailEnd type="none" w="med" len="med"/>
                    </a:lnL>
                    <a:lnR>
                      <a:noFill/>
                    </a:lnR>
                    <a:lnT>
                      <a:noFill/>
                    </a:lnT>
                    <a:lnB>
                      <a:noFill/>
                    </a:lnB>
                    <a:solidFill>
                      <a:schemeClr val="bg1">
                        <a:lumMod val="85000"/>
                      </a:schemeClr>
                    </a:solidFill>
                  </a:tcPr>
                </a:tc>
                <a:extLst>
                  <a:ext uri="{0D108BD9-81ED-4DB2-BD59-A6C34878D82A}">
                    <a16:rowId xmlns:a16="http://schemas.microsoft.com/office/drawing/2014/main" val="1048874424"/>
                  </a:ext>
                </a:extLst>
              </a:tr>
              <a:tr h="305565">
                <a:tc>
                  <a:txBody>
                    <a:bodyPr/>
                    <a:lstStyle/>
                    <a:p>
                      <a:pPr algn="l" rtl="0" fontAlgn="ctr"/>
                      <a:r>
                        <a:rPr lang="pt-BR" sz="1400" b="0" i="0" u="none" strike="noStrike">
                          <a:solidFill>
                            <a:schemeClr val="tx1">
                              <a:lumMod val="75000"/>
                              <a:lumOff val="25000"/>
                            </a:schemeClr>
                          </a:solidFill>
                          <a:effectLst/>
                          <a:latin typeface="Montserrat" panose="00000500000000000000" pitchFamily="2" charset="0"/>
                        </a:rPr>
                        <a:t>Outras Despesas Correntes </a:t>
                      </a:r>
                    </a:p>
                  </a:txBody>
                  <a:tcPr marL="144000" marR="0" marT="3573"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20,1</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17,8</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2,3</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a:solidFill>
                            <a:schemeClr val="tx1">
                              <a:lumMod val="75000"/>
                              <a:lumOff val="25000"/>
                            </a:schemeClr>
                          </a:solidFill>
                          <a:effectLst/>
                          <a:latin typeface="Montserrat" panose="00000500000000000000" pitchFamily="2" charset="0"/>
                        </a:rPr>
                        <a:t>13% </a:t>
                      </a:r>
                    </a:p>
                  </a:txBody>
                  <a:tcPr marL="3573" marR="144000" marT="3573" marB="0" anchor="ctr">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66694426"/>
                  </a:ext>
                </a:extLst>
              </a:tr>
              <a:tr h="305565">
                <a:tc>
                  <a:txBody>
                    <a:bodyPr/>
                    <a:lstStyle/>
                    <a:p>
                      <a:pPr algn="l" rtl="0" fontAlgn="ctr"/>
                      <a:r>
                        <a:rPr lang="pt-BR" sz="1400" b="1" i="0" u="none" strike="noStrike">
                          <a:solidFill>
                            <a:schemeClr val="bg1"/>
                          </a:solidFill>
                          <a:effectLst/>
                          <a:latin typeface="Montserrat" panose="00000500000000000000" pitchFamily="2" charset="0"/>
                        </a:rPr>
                        <a:t>DESPESAS DE CAPITAL</a:t>
                      </a:r>
                      <a:r>
                        <a:rPr lang="pt-BR" sz="1400" b="0" i="0" u="none" strike="noStrike">
                          <a:solidFill>
                            <a:schemeClr val="bg1"/>
                          </a:solidFill>
                          <a:effectLst/>
                          <a:latin typeface="Montserrat" panose="00000500000000000000" pitchFamily="2" charset="0"/>
                        </a:rPr>
                        <a:t> </a:t>
                      </a:r>
                      <a:endParaRPr lang="pt-BR" sz="1400" b="1" i="0" u="none" strike="noStrike">
                        <a:solidFill>
                          <a:schemeClr val="bg1"/>
                        </a:solidFill>
                        <a:effectLst/>
                        <a:latin typeface="Montserrat" panose="00000500000000000000" pitchFamily="2" charset="0"/>
                      </a:endParaRPr>
                    </a:p>
                  </a:txBody>
                  <a:tcPr marL="144000" marR="0" marT="3573" marB="0" anchor="ctr">
                    <a:lnL>
                      <a:noFill/>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algn="r" rtl="0" fontAlgn="ctr"/>
                      <a:r>
                        <a:rPr lang="pt-BR" sz="1400" b="1" i="0" u="none" strike="noStrike" dirty="0">
                          <a:solidFill>
                            <a:schemeClr val="bg1"/>
                          </a:solidFill>
                          <a:effectLst/>
                          <a:latin typeface="Montserrat" panose="00000500000000000000" pitchFamily="2" charset="0"/>
                        </a:rPr>
                        <a:t>6,8</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algn="r" rtl="0" fontAlgn="ctr"/>
                      <a:r>
                        <a:rPr lang="pt-BR" sz="1400" b="1" i="0" u="none" strike="noStrike">
                          <a:solidFill>
                            <a:schemeClr val="bg1"/>
                          </a:solidFill>
                          <a:effectLst/>
                          <a:latin typeface="Montserrat" panose="00000500000000000000" pitchFamily="2" charset="0"/>
                        </a:rPr>
                        <a:t>5,9</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algn="r" rtl="0" fontAlgn="ctr"/>
                      <a:r>
                        <a:rPr lang="pt-BR" sz="1400" b="1" i="0" u="none" strike="noStrike" dirty="0">
                          <a:solidFill>
                            <a:schemeClr val="bg1"/>
                          </a:solidFill>
                          <a:effectLst/>
                          <a:latin typeface="Montserrat" panose="00000500000000000000" pitchFamily="2" charset="0"/>
                        </a:rPr>
                        <a:t>0,9</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algn="r" rtl="0" fontAlgn="ctr"/>
                      <a:r>
                        <a:rPr lang="pt-BR" sz="1400" b="1" i="0" u="none" strike="noStrike" dirty="0">
                          <a:solidFill>
                            <a:schemeClr val="bg1"/>
                          </a:solidFill>
                          <a:effectLst/>
                          <a:latin typeface="Montserrat" panose="00000500000000000000" pitchFamily="2" charset="0"/>
                        </a:rPr>
                        <a:t>15%</a:t>
                      </a:r>
                    </a:p>
                  </a:txBody>
                  <a:tcPr marL="3573" marR="144000" marT="3573" marB="0" anchor="ctr">
                    <a:lnL w="12700" cap="flat" cmpd="sng" algn="ctr">
                      <a:solidFill>
                        <a:schemeClr val="bg1"/>
                      </a:solidFill>
                      <a:prstDash val="solid"/>
                      <a:round/>
                      <a:headEnd type="none" w="med" len="med"/>
                      <a:tailEnd type="none" w="med" len="med"/>
                    </a:lnL>
                    <a:lnR>
                      <a:noFill/>
                    </a:lnR>
                    <a:lnT>
                      <a:noFill/>
                    </a:lnT>
                    <a:lnB>
                      <a:noFill/>
                    </a:lnB>
                    <a:solidFill>
                      <a:schemeClr val="tx1">
                        <a:lumMod val="75000"/>
                        <a:lumOff val="25000"/>
                      </a:schemeClr>
                    </a:solidFill>
                  </a:tcPr>
                </a:tc>
                <a:extLst>
                  <a:ext uri="{0D108BD9-81ED-4DB2-BD59-A6C34878D82A}">
                    <a16:rowId xmlns:a16="http://schemas.microsoft.com/office/drawing/2014/main" val="810968363"/>
                  </a:ext>
                </a:extLst>
              </a:tr>
              <a:tr h="305565">
                <a:tc>
                  <a:txBody>
                    <a:bodyPr/>
                    <a:lstStyle/>
                    <a:p>
                      <a:pPr algn="l" rtl="0" fontAlgn="ctr"/>
                      <a:r>
                        <a:rPr lang="pt-BR" sz="1400" b="0" i="0" u="none" strike="noStrike">
                          <a:solidFill>
                            <a:schemeClr val="tx1">
                              <a:lumMod val="75000"/>
                              <a:lumOff val="25000"/>
                            </a:schemeClr>
                          </a:solidFill>
                          <a:effectLst/>
                          <a:latin typeface="Montserrat" panose="00000500000000000000" pitchFamily="2" charset="0"/>
                        </a:rPr>
                        <a:t>Amortizações de Dívida </a:t>
                      </a:r>
                    </a:p>
                  </a:txBody>
                  <a:tcPr marL="144000" marR="0" marT="3573"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0,4</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0,7</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-0,3</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-42% </a:t>
                      </a:r>
                    </a:p>
                  </a:txBody>
                  <a:tcPr marL="3573" marR="144000" marT="3573" marB="0" anchor="ctr">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79305808"/>
                  </a:ext>
                </a:extLst>
              </a:tr>
              <a:tr h="305565">
                <a:tc>
                  <a:txBody>
                    <a:bodyPr/>
                    <a:lstStyle/>
                    <a:p>
                      <a:pPr algn="l" rtl="0" fontAlgn="ctr"/>
                      <a:r>
                        <a:rPr lang="pt-BR" sz="1400" b="0" i="0" u="none" strike="noStrike">
                          <a:solidFill>
                            <a:schemeClr val="tx1">
                              <a:lumMod val="75000"/>
                              <a:lumOff val="25000"/>
                            </a:schemeClr>
                          </a:solidFill>
                          <a:effectLst/>
                          <a:latin typeface="Montserrat" panose="00000500000000000000" pitchFamily="2" charset="0"/>
                        </a:rPr>
                        <a:t>Investimentos </a:t>
                      </a:r>
                    </a:p>
                  </a:txBody>
                  <a:tcPr marL="144000" marR="0" marT="3573" marB="0" anchor="ctr">
                    <a:lnL>
                      <a:noFill/>
                    </a:lnL>
                    <a:lnR w="1270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4,9</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3,0</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2,0</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66% </a:t>
                      </a:r>
                    </a:p>
                  </a:txBody>
                  <a:tcPr marL="3573" marR="144000" marT="3573" marB="0" anchor="ctr">
                    <a:lnL w="12700" cap="flat" cmpd="sng" algn="ctr">
                      <a:solidFill>
                        <a:schemeClr val="bg1"/>
                      </a:solidFill>
                      <a:prstDash val="solid"/>
                      <a:round/>
                      <a:headEnd type="none" w="med" len="med"/>
                      <a:tailEnd type="none" w="med" len="med"/>
                    </a:lnL>
                    <a:lnR>
                      <a:noFill/>
                    </a:lnR>
                    <a:lnT>
                      <a:noFill/>
                    </a:lnT>
                    <a:lnB>
                      <a:noFill/>
                    </a:lnB>
                    <a:solidFill>
                      <a:schemeClr val="bg1">
                        <a:lumMod val="85000"/>
                      </a:schemeClr>
                    </a:solidFill>
                  </a:tcPr>
                </a:tc>
                <a:extLst>
                  <a:ext uri="{0D108BD9-81ED-4DB2-BD59-A6C34878D82A}">
                    <a16:rowId xmlns:a16="http://schemas.microsoft.com/office/drawing/2014/main" val="1318801274"/>
                  </a:ext>
                </a:extLst>
              </a:tr>
              <a:tr h="305565">
                <a:tc>
                  <a:txBody>
                    <a:bodyPr/>
                    <a:lstStyle/>
                    <a:p>
                      <a:pPr algn="l" rtl="0" fontAlgn="ctr"/>
                      <a:r>
                        <a:rPr lang="pt-BR" sz="1400" b="0" i="0" u="none" strike="noStrike">
                          <a:solidFill>
                            <a:schemeClr val="tx1">
                              <a:lumMod val="75000"/>
                              <a:lumOff val="25000"/>
                            </a:schemeClr>
                          </a:solidFill>
                          <a:effectLst/>
                          <a:latin typeface="Montserrat" panose="00000500000000000000" pitchFamily="2" charset="0"/>
                        </a:rPr>
                        <a:t>Inversões Financeiras </a:t>
                      </a:r>
                    </a:p>
                  </a:txBody>
                  <a:tcPr marL="144000" marR="0" marT="3573"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1,5</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2,3</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-0,8</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pt-BR" sz="1400" b="0" i="0" u="none" strike="noStrike" dirty="0">
                          <a:solidFill>
                            <a:schemeClr val="tx1">
                              <a:lumMod val="75000"/>
                              <a:lumOff val="25000"/>
                            </a:schemeClr>
                          </a:solidFill>
                          <a:effectLst/>
                          <a:latin typeface="Montserrat" panose="00000500000000000000" pitchFamily="2" charset="0"/>
                        </a:rPr>
                        <a:t>-36% </a:t>
                      </a:r>
                    </a:p>
                  </a:txBody>
                  <a:tcPr marL="3573" marR="144000" marT="3573" marB="0" anchor="ctr">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34348116"/>
                  </a:ext>
                </a:extLst>
              </a:tr>
              <a:tr h="305565">
                <a:tc>
                  <a:txBody>
                    <a:bodyPr/>
                    <a:lstStyle/>
                    <a:p>
                      <a:pPr algn="l" rtl="0" fontAlgn="ctr"/>
                      <a:r>
                        <a:rPr lang="pt-BR" sz="1400" b="1" i="0" u="none" strike="noStrike" dirty="0">
                          <a:solidFill>
                            <a:schemeClr val="bg1"/>
                          </a:solidFill>
                          <a:effectLst/>
                          <a:latin typeface="Montserrat" panose="00000500000000000000" pitchFamily="2" charset="0"/>
                        </a:rPr>
                        <a:t>DESPESAS TOTAIS EFETIVAS</a:t>
                      </a:r>
                      <a:r>
                        <a:rPr lang="pt-BR" sz="1400" b="0" i="0" u="none" strike="noStrike" dirty="0">
                          <a:solidFill>
                            <a:schemeClr val="bg1"/>
                          </a:solidFill>
                          <a:effectLst/>
                          <a:latin typeface="Montserrat" panose="00000500000000000000" pitchFamily="2" charset="0"/>
                        </a:rPr>
                        <a:t> </a:t>
                      </a:r>
                      <a:endParaRPr lang="pt-BR" sz="1400" b="1" i="0" u="none" strike="noStrike" dirty="0">
                        <a:solidFill>
                          <a:schemeClr val="bg1"/>
                        </a:solidFill>
                        <a:effectLst/>
                        <a:latin typeface="Montserrat" panose="00000500000000000000" pitchFamily="2" charset="0"/>
                      </a:endParaRPr>
                    </a:p>
                  </a:txBody>
                  <a:tcPr marL="144000" marR="0" marT="3573" marB="0" anchor="ctr">
                    <a:lnL>
                      <a:noFill/>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marL="0" algn="r" defTabSz="914400" rtl="0" eaLnBrk="1" fontAlgn="ctr" latinLnBrk="0" hangingPunct="1"/>
                      <a:r>
                        <a:rPr lang="pt-BR" sz="1400" b="1" i="0" u="none" strike="noStrike" kern="1200" dirty="0">
                          <a:solidFill>
                            <a:schemeClr val="bg1"/>
                          </a:solidFill>
                          <a:effectLst/>
                          <a:latin typeface="Montserrat" panose="00000500000000000000" pitchFamily="2" charset="0"/>
                          <a:ea typeface="+mn-ea"/>
                          <a:cs typeface="+mn-cs"/>
                        </a:rPr>
                        <a:t>64,7</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marL="0" algn="r" defTabSz="914400" rtl="0" eaLnBrk="1" fontAlgn="ctr" latinLnBrk="0" hangingPunct="1"/>
                      <a:r>
                        <a:rPr lang="pt-BR" sz="1400" b="1" i="0" u="none" strike="noStrike" kern="1200" dirty="0">
                          <a:solidFill>
                            <a:schemeClr val="bg1"/>
                          </a:solidFill>
                          <a:effectLst/>
                          <a:latin typeface="Montserrat" panose="00000500000000000000" pitchFamily="2" charset="0"/>
                          <a:ea typeface="+mn-ea"/>
                          <a:cs typeface="+mn-cs"/>
                        </a:rPr>
                        <a:t>61,2</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marL="0" algn="r" defTabSz="914400" rtl="0" eaLnBrk="1" fontAlgn="ctr" latinLnBrk="0" hangingPunct="1"/>
                      <a:r>
                        <a:rPr lang="pt-BR" sz="1400" b="1" i="0" u="none" strike="noStrike" kern="1200" dirty="0">
                          <a:solidFill>
                            <a:schemeClr val="bg1"/>
                          </a:solidFill>
                          <a:effectLst/>
                          <a:latin typeface="Montserrat" panose="00000500000000000000" pitchFamily="2" charset="0"/>
                          <a:ea typeface="+mn-ea"/>
                          <a:cs typeface="+mn-cs"/>
                        </a:rPr>
                        <a:t>3,6</a:t>
                      </a:r>
                    </a:p>
                  </a:txBody>
                  <a:tcPr marL="3573" marR="144000" marT="3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marL="0" algn="r" defTabSz="914400" rtl="0" eaLnBrk="1" fontAlgn="ctr" latinLnBrk="0" hangingPunct="1"/>
                      <a:r>
                        <a:rPr lang="pt-BR" sz="1400" b="1" i="0" u="none" strike="noStrike" kern="1200" dirty="0">
                          <a:solidFill>
                            <a:schemeClr val="bg1"/>
                          </a:solidFill>
                          <a:effectLst/>
                          <a:latin typeface="Montserrat" panose="00000500000000000000" pitchFamily="2" charset="0"/>
                          <a:ea typeface="+mn-ea"/>
                          <a:cs typeface="+mn-cs"/>
                        </a:rPr>
                        <a:t>6% </a:t>
                      </a:r>
                    </a:p>
                  </a:txBody>
                  <a:tcPr marL="3573" marR="144000" marT="3573" marB="0" anchor="ctr">
                    <a:lnL w="12700" cap="flat" cmpd="sng" algn="ctr">
                      <a:solidFill>
                        <a:schemeClr val="bg1"/>
                      </a:solidFill>
                      <a:prstDash val="solid"/>
                      <a:round/>
                      <a:headEnd type="none" w="med" len="med"/>
                      <a:tailEnd type="none" w="med" len="med"/>
                    </a:lnL>
                    <a:lnR>
                      <a:noFill/>
                    </a:lnR>
                    <a:lnT>
                      <a:noFill/>
                    </a:lnT>
                    <a:lnB>
                      <a:noFill/>
                    </a:lnB>
                    <a:solidFill>
                      <a:schemeClr val="tx1">
                        <a:lumMod val="75000"/>
                        <a:lumOff val="25000"/>
                      </a:schemeClr>
                    </a:solidFill>
                  </a:tcPr>
                </a:tc>
                <a:extLst>
                  <a:ext uri="{0D108BD9-81ED-4DB2-BD59-A6C34878D82A}">
                    <a16:rowId xmlns:a16="http://schemas.microsoft.com/office/drawing/2014/main" val="879395640"/>
                  </a:ext>
                </a:extLst>
              </a:tr>
            </a:tbl>
          </a:graphicData>
        </a:graphic>
      </p:graphicFrame>
      <p:sp>
        <p:nvSpPr>
          <p:cNvPr id="5" name="Título 1">
            <a:extLst>
              <a:ext uri="{FF2B5EF4-FFF2-40B4-BE49-F238E27FC236}">
                <a16:creationId xmlns:a16="http://schemas.microsoft.com/office/drawing/2014/main" id="{7D0B1033-4270-C33E-F853-BC422EF24DA2}"/>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Despesa total efetiva</a:t>
            </a:r>
          </a:p>
        </p:txBody>
      </p:sp>
      <p:grpSp>
        <p:nvGrpSpPr>
          <p:cNvPr id="6" name="Agrupar 5">
            <a:extLst>
              <a:ext uri="{FF2B5EF4-FFF2-40B4-BE49-F238E27FC236}">
                <a16:creationId xmlns:a16="http://schemas.microsoft.com/office/drawing/2014/main" id="{320454D7-FA7C-00FC-EFC6-E4F289A73CA2}"/>
              </a:ext>
            </a:extLst>
          </p:cNvPr>
          <p:cNvGrpSpPr/>
          <p:nvPr/>
        </p:nvGrpSpPr>
        <p:grpSpPr>
          <a:xfrm>
            <a:off x="654537" y="680270"/>
            <a:ext cx="295465" cy="326243"/>
            <a:chOff x="12592050" y="3673475"/>
            <a:chExt cx="381000" cy="420688"/>
          </a:xfrm>
        </p:grpSpPr>
        <p:sp>
          <p:nvSpPr>
            <p:cNvPr id="8" name="Freeform 20">
              <a:extLst>
                <a:ext uri="{FF2B5EF4-FFF2-40B4-BE49-F238E27FC236}">
                  <a16:creationId xmlns:a16="http://schemas.microsoft.com/office/drawing/2014/main" id="{FFAD80B7-356C-5A4E-452C-9ACCA776B814}"/>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9" name="Freeform 21">
              <a:extLst>
                <a:ext uri="{FF2B5EF4-FFF2-40B4-BE49-F238E27FC236}">
                  <a16:creationId xmlns:a16="http://schemas.microsoft.com/office/drawing/2014/main" id="{0F3E4FB3-A61F-CD40-5B47-9FD440D61166}"/>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1179937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1">
            <a:extLst>
              <a:ext uri="{FF2B5EF4-FFF2-40B4-BE49-F238E27FC236}">
                <a16:creationId xmlns:a16="http://schemas.microsoft.com/office/drawing/2014/main" id="{F6AF3A04-AC03-41A2-B088-33EB36126D2B}"/>
              </a:ext>
            </a:extLst>
          </p:cNvPr>
          <p:cNvSpPr txBox="1">
            <a:spLocks/>
          </p:cNvSpPr>
          <p:nvPr/>
        </p:nvSpPr>
        <p:spPr>
          <a:xfrm>
            <a:off x="11761366" y="6395493"/>
            <a:ext cx="313189"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pPr algn="r"/>
              <a:t>23</a:t>
            </a:fld>
            <a:endParaRPr lang="pt-BR" sz="1000" dirty="0"/>
          </a:p>
        </p:txBody>
      </p:sp>
      <p:sp>
        <p:nvSpPr>
          <p:cNvPr id="3" name="Retângulo 2">
            <a:extLst>
              <a:ext uri="{FF2B5EF4-FFF2-40B4-BE49-F238E27FC236}">
                <a16:creationId xmlns:a16="http://schemas.microsoft.com/office/drawing/2014/main" id="{1439F237-7B5B-2600-245F-D1828FD35648}"/>
              </a:ext>
            </a:extLst>
          </p:cNvPr>
          <p:cNvSpPr/>
          <p:nvPr/>
        </p:nvSpPr>
        <p:spPr>
          <a:xfrm>
            <a:off x="-1154" y="1"/>
            <a:ext cx="12197195" cy="68615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1927114" y="1938388"/>
            <a:ext cx="5645784" cy="2308324"/>
          </a:xfrm>
          <a:prstGeom prst="rect">
            <a:avLst/>
          </a:prstGeom>
          <a:noFill/>
        </p:spPr>
        <p:txBody>
          <a:bodyPr wrap="square" lIns="91440" tIns="45720" rIns="91440" bIns="45720" rtlCol="0" anchor="t">
            <a:spAutoFit/>
          </a:bodyPr>
          <a:lstStyle/>
          <a:p>
            <a:pPr lvl="0">
              <a:defRPr/>
            </a:pPr>
            <a:r>
              <a:rPr lang="pt-BR" sz="4800" b="1" spc="-100" dirty="0">
                <a:solidFill>
                  <a:srgbClr val="FFFFFF"/>
                </a:solidFill>
                <a:latin typeface="Montserrat"/>
                <a:ea typeface="Segoe UI" panose="020B0502040204020203" pitchFamily="34" charset="0"/>
                <a:cs typeface="Segoe UI"/>
              </a:rPr>
              <a:t>DÍVIDA, CONTINGÊNCIAS E PASSIVOS</a:t>
            </a:r>
          </a:p>
        </p:txBody>
      </p:sp>
      <p:pic>
        <p:nvPicPr>
          <p:cNvPr id="4" name="Imagem 3">
            <a:extLst>
              <a:ext uri="{FF2B5EF4-FFF2-40B4-BE49-F238E27FC236}">
                <a16:creationId xmlns:a16="http://schemas.microsoft.com/office/drawing/2014/main" id="{93693E46-D2CA-937F-A2F0-1F5CCD56EEB1}"/>
              </a:ext>
            </a:extLst>
          </p:cNvPr>
          <p:cNvPicPr/>
          <p:nvPr/>
        </p:nvPicPr>
        <p:blipFill>
          <a:blip r:embed="rId3" cstate="print"/>
          <a:stretch/>
        </p:blipFill>
        <p:spPr>
          <a:xfrm>
            <a:off x="200964" y="6605288"/>
            <a:ext cx="726017" cy="151292"/>
          </a:xfrm>
          <a:prstGeom prst="rect">
            <a:avLst/>
          </a:prstGeom>
          <a:ln>
            <a:noFill/>
          </a:ln>
        </p:spPr>
      </p:pic>
      <p:pic>
        <p:nvPicPr>
          <p:cNvPr id="5" name="Picture 4" descr="marca RS23 grafismo1cinza">
            <a:extLst>
              <a:ext uri="{FF2B5EF4-FFF2-40B4-BE49-F238E27FC236}">
                <a16:creationId xmlns:a16="http://schemas.microsoft.com/office/drawing/2014/main" id="{288F15FD-6A8F-8B8F-E141-E0A3FA5757BC}"/>
              </a:ext>
            </a:extLst>
          </p:cNvPr>
          <p:cNvPicPr>
            <a:picLocks noChangeAspect="1" noChangeArrowheads="1"/>
          </p:cNvPicPr>
          <p:nvPr/>
        </p:nvPicPr>
        <p:blipFill>
          <a:blip r:embed="rId4"/>
          <a:srcRect/>
          <a:stretch>
            <a:fillRect/>
          </a:stretch>
        </p:blipFill>
        <p:spPr bwMode="auto">
          <a:xfrm>
            <a:off x="9190387" y="4114800"/>
            <a:ext cx="2662807" cy="2434372"/>
          </a:xfrm>
          <a:prstGeom prst="rect">
            <a:avLst/>
          </a:prstGeom>
          <a:noFill/>
        </p:spPr>
      </p:pic>
      <p:grpSp>
        <p:nvGrpSpPr>
          <p:cNvPr id="2" name="Agrupar 1">
            <a:extLst>
              <a:ext uri="{FF2B5EF4-FFF2-40B4-BE49-F238E27FC236}">
                <a16:creationId xmlns:a16="http://schemas.microsoft.com/office/drawing/2014/main" id="{A9BE7451-9B03-41D9-65AD-45D19E6E0083}"/>
              </a:ext>
            </a:extLst>
          </p:cNvPr>
          <p:cNvGrpSpPr/>
          <p:nvPr/>
        </p:nvGrpSpPr>
        <p:grpSpPr>
          <a:xfrm>
            <a:off x="1364098" y="2089056"/>
            <a:ext cx="546974" cy="603952"/>
            <a:chOff x="12592050" y="3673475"/>
            <a:chExt cx="381000" cy="420688"/>
          </a:xfrm>
        </p:grpSpPr>
        <p:sp>
          <p:nvSpPr>
            <p:cNvPr id="7" name="Freeform 20">
              <a:extLst>
                <a:ext uri="{FF2B5EF4-FFF2-40B4-BE49-F238E27FC236}">
                  <a16:creationId xmlns:a16="http://schemas.microsoft.com/office/drawing/2014/main" id="{835C3DD0-DDDA-23C1-D3C5-29CE8D0574CD}"/>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8" name="Freeform 21">
              <a:extLst>
                <a:ext uri="{FF2B5EF4-FFF2-40B4-BE49-F238E27FC236}">
                  <a16:creationId xmlns:a16="http://schemas.microsoft.com/office/drawing/2014/main" id="{83E66329-F218-FCA8-8B70-84B54A9D070F}"/>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9" name="CaixaDeTexto 8">
            <a:extLst>
              <a:ext uri="{FF2B5EF4-FFF2-40B4-BE49-F238E27FC236}">
                <a16:creationId xmlns:a16="http://schemas.microsoft.com/office/drawing/2014/main" id="{EA6779D5-ABFE-0C49-C06C-7505497A7D20}"/>
              </a:ext>
            </a:extLst>
          </p:cNvPr>
          <p:cNvSpPr txBox="1"/>
          <p:nvPr/>
        </p:nvSpPr>
        <p:spPr>
          <a:xfrm>
            <a:off x="395727" y="257208"/>
            <a:ext cx="4944898" cy="364459"/>
          </a:xfrm>
          <a:prstGeom prst="rect">
            <a:avLst/>
          </a:prstGeom>
          <a:noFill/>
        </p:spPr>
        <p:txBody>
          <a:bodyPr wrap="square">
            <a:spAutoFit/>
          </a:bodyPr>
          <a:lstStyle/>
          <a:p>
            <a:pPr>
              <a:lnSpc>
                <a:spcPts val="2500"/>
              </a:lnSpc>
              <a:buClr>
                <a:srgbClr val="DB9700"/>
              </a:buClr>
            </a:pPr>
            <a:r>
              <a:rPr lang="pt-BR" sz="1000" b="1" dirty="0">
                <a:solidFill>
                  <a:srgbClr val="FCA400"/>
                </a:solidFill>
                <a:latin typeface="Montserrat" pitchFamily="2" charset="77"/>
              </a:rPr>
              <a:t>RELATÓRIO DE TRANSPARÊNCIA FISCAL</a:t>
            </a:r>
          </a:p>
        </p:txBody>
      </p:sp>
    </p:spTree>
    <p:extLst>
      <p:ext uri="{BB962C8B-B14F-4D97-AF65-F5344CB8AC3E}">
        <p14:creationId xmlns:p14="http://schemas.microsoft.com/office/powerpoint/2010/main" val="293195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m 49">
            <a:extLst>
              <a:ext uri="{FF2B5EF4-FFF2-40B4-BE49-F238E27FC236}">
                <a16:creationId xmlns:a16="http://schemas.microsoft.com/office/drawing/2014/main" id="{4F5161F0-AFD8-5DA2-88A0-3DB2C3A2813C}"/>
              </a:ext>
            </a:extLst>
          </p:cNvPr>
          <p:cNvPicPr/>
          <p:nvPr/>
        </p:nvPicPr>
        <p:blipFill>
          <a:blip r:embed="rId2" cstate="print"/>
          <a:stretch/>
        </p:blipFill>
        <p:spPr>
          <a:xfrm>
            <a:off x="200964" y="6605288"/>
            <a:ext cx="726017" cy="151292"/>
          </a:xfrm>
          <a:prstGeom prst="rect">
            <a:avLst/>
          </a:prstGeom>
          <a:ln>
            <a:noFill/>
          </a:ln>
        </p:spPr>
      </p:pic>
      <p:sp>
        <p:nvSpPr>
          <p:cNvPr id="8" name="Espaço Reservado para Número de Slide 1">
            <a:extLst>
              <a:ext uri="{FF2B5EF4-FFF2-40B4-BE49-F238E27FC236}">
                <a16:creationId xmlns:a16="http://schemas.microsoft.com/office/drawing/2014/main" id="{748B76A3-9272-0EED-7A6A-1845EAD6E322}"/>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24</a:t>
            </a:fld>
            <a:endParaRPr lang="pt-BR" sz="1000" dirty="0">
              <a:solidFill>
                <a:schemeClr val="tx1">
                  <a:lumMod val="65000"/>
                  <a:lumOff val="35000"/>
                </a:schemeClr>
              </a:solidFill>
              <a:latin typeface="Montserrat" panose="00000500000000000000" pitchFamily="2" charset="0"/>
            </a:endParaRPr>
          </a:p>
        </p:txBody>
      </p:sp>
      <p:sp>
        <p:nvSpPr>
          <p:cNvPr id="11" name="CaixaDeTexto 10">
            <a:extLst>
              <a:ext uri="{FF2B5EF4-FFF2-40B4-BE49-F238E27FC236}">
                <a16:creationId xmlns:a16="http://schemas.microsoft.com/office/drawing/2014/main" id="{95990E5D-0B52-E22D-150F-84AF27A7E10B}"/>
              </a:ext>
            </a:extLst>
          </p:cNvPr>
          <p:cNvSpPr txBox="1"/>
          <p:nvPr/>
        </p:nvSpPr>
        <p:spPr>
          <a:xfrm>
            <a:off x="950002" y="5381070"/>
            <a:ext cx="9264769" cy="461665"/>
          </a:xfrm>
          <a:prstGeom prst="rect">
            <a:avLst/>
          </a:prstGeom>
          <a:noFill/>
        </p:spPr>
        <p:txBody>
          <a:bodyPr wrap="square">
            <a:spAutoFit/>
          </a:bodyPr>
          <a:lstStyle/>
          <a:p>
            <a:pPr lvl="0">
              <a:spcBef>
                <a:spcPts val="600"/>
              </a:spcBef>
              <a:spcAft>
                <a:spcPts val="600"/>
              </a:spcAft>
              <a:buSzPts val="900"/>
            </a:pPr>
            <a:r>
              <a:rPr lang="pt-BR" sz="1200" dirty="0">
                <a:solidFill>
                  <a:schemeClr val="tx1">
                    <a:lumMod val="75000"/>
                    <a:lumOff val="25000"/>
                  </a:schemeClr>
                </a:solidFill>
                <a:effectLst/>
                <a:latin typeface="Montserrat" panose="00000500000000000000" pitchFamily="2" charset="0"/>
                <a:ea typeface="Arial" panose="020B0604020202020204" pitchFamily="34" charset="0"/>
                <a:cs typeface="Arial" panose="020B0604020202020204" pitchFamily="34" charset="0"/>
              </a:rPr>
              <a:t>(1) em ambos os períodos, o saldo devedor de precatórios não computa R$ 523 milhões na Dívida Consolidada, em razão de regramento do Manual dos Demonstrativos Fiscais da STN, por terem sido emitidos antes de 05/05/2000.</a:t>
            </a:r>
            <a:endParaRPr lang="pt-BR" sz="1200" dirty="0">
              <a:solidFill>
                <a:schemeClr val="tx1">
                  <a:lumMod val="75000"/>
                  <a:lumOff val="25000"/>
                </a:schemeClr>
              </a:solidFill>
              <a:effectLst/>
              <a:latin typeface="Georgia" panose="02040502050405020303" pitchFamily="18" charset="0"/>
              <a:ea typeface="Times New Roman" panose="02020603050405020304" pitchFamily="18" charset="0"/>
              <a:cs typeface="Times New Roman" panose="02020603050405020304" pitchFamily="18" charset="0"/>
            </a:endParaRPr>
          </a:p>
        </p:txBody>
      </p:sp>
      <p:graphicFrame>
        <p:nvGraphicFramePr>
          <p:cNvPr id="2" name="Tabela 1">
            <a:extLst>
              <a:ext uri="{FF2B5EF4-FFF2-40B4-BE49-F238E27FC236}">
                <a16:creationId xmlns:a16="http://schemas.microsoft.com/office/drawing/2014/main" id="{87AE596F-5778-8400-DC2C-6C33170D4F4B}"/>
              </a:ext>
            </a:extLst>
          </p:cNvPr>
          <p:cNvGraphicFramePr>
            <a:graphicFrameLocks noGrp="1"/>
          </p:cNvGraphicFramePr>
          <p:nvPr>
            <p:extLst>
              <p:ext uri="{D42A27DB-BD31-4B8C-83A1-F6EECF244321}">
                <p14:modId xmlns:p14="http://schemas.microsoft.com/office/powerpoint/2010/main" val="407358755"/>
              </p:ext>
            </p:extLst>
          </p:nvPr>
        </p:nvGraphicFramePr>
        <p:xfrm>
          <a:off x="973023" y="1494402"/>
          <a:ext cx="9956123" cy="3800029"/>
        </p:xfrm>
        <a:graphic>
          <a:graphicData uri="http://schemas.openxmlformats.org/drawingml/2006/table">
            <a:tbl>
              <a:tblPr firstRow="1" firstCol="1" bandRow="1">
                <a:tableStyleId>{5C22544A-7EE6-4342-B048-85BDC9FD1C3A}</a:tableStyleId>
              </a:tblPr>
              <a:tblGrid>
                <a:gridCol w="5130230">
                  <a:extLst>
                    <a:ext uri="{9D8B030D-6E8A-4147-A177-3AD203B41FA5}">
                      <a16:colId xmlns:a16="http://schemas.microsoft.com/office/drawing/2014/main" val="3681224735"/>
                    </a:ext>
                  </a:extLst>
                </a:gridCol>
                <a:gridCol w="1458805">
                  <a:extLst>
                    <a:ext uri="{9D8B030D-6E8A-4147-A177-3AD203B41FA5}">
                      <a16:colId xmlns:a16="http://schemas.microsoft.com/office/drawing/2014/main" val="3602808692"/>
                    </a:ext>
                  </a:extLst>
                </a:gridCol>
                <a:gridCol w="1683544">
                  <a:extLst>
                    <a:ext uri="{9D8B030D-6E8A-4147-A177-3AD203B41FA5}">
                      <a16:colId xmlns:a16="http://schemas.microsoft.com/office/drawing/2014/main" val="3879183044"/>
                    </a:ext>
                  </a:extLst>
                </a:gridCol>
                <a:gridCol w="1683544">
                  <a:extLst>
                    <a:ext uri="{9D8B030D-6E8A-4147-A177-3AD203B41FA5}">
                      <a16:colId xmlns:a16="http://schemas.microsoft.com/office/drawing/2014/main" val="2882783544"/>
                    </a:ext>
                  </a:extLst>
                </a:gridCol>
              </a:tblGrid>
              <a:tr h="280741">
                <a:tc>
                  <a:txBody>
                    <a:bodyPr/>
                    <a:lstStyle/>
                    <a:p>
                      <a:pPr>
                        <a:spcAft>
                          <a:spcPts val="400"/>
                        </a:spcAft>
                      </a:pPr>
                      <a:r>
                        <a:rPr lang="pt-BR" sz="1400" dirty="0">
                          <a:solidFill>
                            <a:schemeClr val="tx1">
                              <a:lumMod val="75000"/>
                              <a:lumOff val="25000"/>
                            </a:schemeClr>
                          </a:solidFill>
                          <a:effectLst/>
                          <a:latin typeface="Montserrat" panose="00000500000000000000" pitchFamily="2" charset="0"/>
                        </a:rPr>
                        <a:t> </a:t>
                      </a:r>
                      <a:r>
                        <a:rPr lang="pt-BR" sz="1100" b="0" dirty="0">
                          <a:solidFill>
                            <a:schemeClr val="tx1">
                              <a:lumMod val="75000"/>
                              <a:lumOff val="25000"/>
                            </a:schemeClr>
                          </a:solidFill>
                          <a:effectLst/>
                          <a:latin typeface="Montserrat" panose="00000500000000000000" pitchFamily="2" charset="0"/>
                        </a:rPr>
                        <a:t>Em bilhões R$</a:t>
                      </a:r>
                      <a:endParaRPr lang="pt-BR" sz="1400" b="0"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36000" marR="4445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spcAft>
                          <a:spcPts val="400"/>
                        </a:spcAft>
                      </a:pPr>
                      <a:r>
                        <a:rPr lang="pt-BR" sz="1400" dirty="0">
                          <a:solidFill>
                            <a:schemeClr val="bg1"/>
                          </a:solidFill>
                          <a:effectLst/>
                          <a:latin typeface="Montserrat" panose="00000500000000000000" pitchFamily="2" charset="0"/>
                        </a:rPr>
                        <a:t>2024</a:t>
                      </a:r>
                      <a:endParaRPr lang="pt-BR" sz="1400" dirty="0">
                        <a:solidFill>
                          <a:schemeClr val="bg1"/>
                        </a:solidFill>
                        <a:effectLst/>
                        <a:latin typeface="Montserrat" panose="00000500000000000000" pitchFamily="2" charset="0"/>
                        <a:ea typeface="Times New Roman" panose="02020603050405020304" pitchFamily="18" charset="0"/>
                      </a:endParaRPr>
                    </a:p>
                  </a:txBody>
                  <a:tcPr marL="12573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CA400"/>
                    </a:solidFill>
                  </a:tcPr>
                </a:tc>
                <a:tc>
                  <a:txBody>
                    <a:bodyPr/>
                    <a:lstStyle/>
                    <a:p>
                      <a:pPr algn="ctr">
                        <a:spcAft>
                          <a:spcPts val="400"/>
                        </a:spcAft>
                      </a:pPr>
                      <a:r>
                        <a:rPr lang="pt-BR" sz="1400" dirty="0">
                          <a:solidFill>
                            <a:schemeClr val="bg1"/>
                          </a:solidFill>
                          <a:effectLst/>
                          <a:latin typeface="Montserrat" panose="00000500000000000000" pitchFamily="2" charset="0"/>
                        </a:rPr>
                        <a:t>2023</a:t>
                      </a:r>
                      <a:endParaRPr lang="pt-BR" sz="1400" dirty="0">
                        <a:solidFill>
                          <a:schemeClr val="bg1"/>
                        </a:solidFill>
                        <a:effectLst/>
                        <a:latin typeface="Montserrat" panose="00000500000000000000" pitchFamily="2" charset="0"/>
                        <a:ea typeface="Times New Roman" panose="02020603050405020304" pitchFamily="18" charset="0"/>
                      </a:endParaRPr>
                    </a:p>
                  </a:txBody>
                  <a:tcPr marL="12573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CA400"/>
                    </a:solidFill>
                  </a:tcPr>
                </a:tc>
                <a:tc>
                  <a:txBody>
                    <a:bodyPr/>
                    <a:lstStyle/>
                    <a:p>
                      <a:pPr algn="ctr">
                        <a:spcAft>
                          <a:spcPts val="400"/>
                        </a:spcAft>
                      </a:pPr>
                      <a:r>
                        <a:rPr lang="pt-BR" sz="1400" b="1" i="0" u="none" strike="noStrike" dirty="0">
                          <a:solidFill>
                            <a:schemeClr val="bg1"/>
                          </a:solidFill>
                          <a:effectLst/>
                          <a:latin typeface="Montserrat" panose="00000500000000000000" pitchFamily="2" charset="0"/>
                        </a:rPr>
                        <a:t>∆ %</a:t>
                      </a:r>
                      <a:endParaRPr lang="pt-BR" sz="1400" dirty="0">
                        <a:solidFill>
                          <a:schemeClr val="bg1"/>
                        </a:solidFill>
                        <a:effectLst/>
                        <a:latin typeface="Montserrat" panose="00000500000000000000" pitchFamily="2" charset="0"/>
                        <a:ea typeface="Times New Roman" panose="02020603050405020304" pitchFamily="18" charset="0"/>
                      </a:endParaRPr>
                    </a:p>
                  </a:txBody>
                  <a:tcPr marL="125730" marR="4445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FCA400"/>
                    </a:solidFill>
                  </a:tcPr>
                </a:tc>
                <a:extLst>
                  <a:ext uri="{0D108BD9-81ED-4DB2-BD59-A6C34878D82A}">
                    <a16:rowId xmlns:a16="http://schemas.microsoft.com/office/drawing/2014/main" val="972062874"/>
                  </a:ext>
                </a:extLst>
              </a:tr>
              <a:tr h="293274">
                <a:tc>
                  <a:txBody>
                    <a:bodyPr/>
                    <a:lstStyle/>
                    <a:p>
                      <a:pPr>
                        <a:spcAft>
                          <a:spcPts val="400"/>
                        </a:spcAft>
                      </a:pPr>
                      <a:r>
                        <a:rPr lang="pt-BR" sz="1400" dirty="0">
                          <a:solidFill>
                            <a:schemeClr val="bg1"/>
                          </a:solidFill>
                          <a:effectLst/>
                          <a:latin typeface="Montserrat" panose="00000500000000000000" pitchFamily="2" charset="0"/>
                        </a:rPr>
                        <a:t>INTERNAS</a:t>
                      </a:r>
                      <a:endParaRPr lang="pt-BR" sz="1400" dirty="0">
                        <a:solidFill>
                          <a:schemeClr val="bg1"/>
                        </a:solidFill>
                        <a:effectLst/>
                        <a:latin typeface="Montserrat" panose="00000500000000000000" pitchFamily="2" charset="0"/>
                        <a:ea typeface="Times New Roman" panose="02020603050405020304" pitchFamily="18" charset="0"/>
                      </a:endParaRPr>
                    </a:p>
                  </a:txBody>
                  <a:tcPr marL="125730" marR="44450" marT="0" marB="0"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b"/>
                      <a:r>
                        <a:rPr lang="pt-BR" sz="1400" b="1" i="0" u="none" strike="noStrike" dirty="0">
                          <a:solidFill>
                            <a:schemeClr val="bg1"/>
                          </a:solidFill>
                          <a:effectLst/>
                          <a:latin typeface="Montserrat" panose="00000500000000000000" pitchFamily="2" charset="0"/>
                        </a:rPr>
                        <a:t>101,6</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b"/>
                      <a:r>
                        <a:rPr lang="pt-BR" sz="1400" b="1" i="0" u="none" strike="noStrike" dirty="0">
                          <a:solidFill>
                            <a:schemeClr val="bg1"/>
                          </a:solidFill>
                          <a:effectLst/>
                          <a:latin typeface="Montserrat" panose="00000500000000000000" pitchFamily="2" charset="0"/>
                        </a:rPr>
                        <a:t>94,4</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b"/>
                      <a:r>
                        <a:rPr lang="pt-BR" sz="1400" b="1" i="0" u="none" strike="noStrike" dirty="0">
                          <a:solidFill>
                            <a:schemeClr val="bg1"/>
                          </a:solidFill>
                          <a:effectLst/>
                          <a:latin typeface="Montserrat" panose="00000500000000000000" pitchFamily="2" charset="0"/>
                        </a:rPr>
                        <a:t>7,2</a:t>
                      </a:r>
                    </a:p>
                  </a:txBody>
                  <a:tcPr marL="9525" marR="180000" marT="9525" marB="0"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702293652"/>
                  </a:ext>
                </a:extLst>
              </a:tr>
              <a:tr h="293274">
                <a:tc>
                  <a:txBody>
                    <a:bodyPr/>
                    <a:lstStyle/>
                    <a:p>
                      <a:pPr>
                        <a:spcAft>
                          <a:spcPts val="400"/>
                        </a:spcAft>
                      </a:pPr>
                      <a:r>
                        <a:rPr lang="pt-BR" sz="1400" b="0" dirty="0">
                          <a:solidFill>
                            <a:schemeClr val="tx1">
                              <a:lumMod val="75000"/>
                              <a:lumOff val="25000"/>
                            </a:schemeClr>
                          </a:solidFill>
                          <a:effectLst/>
                          <a:latin typeface="Montserrat" panose="00000500000000000000" pitchFamily="2" charset="0"/>
                        </a:rPr>
                        <a:t>UNIÃO</a:t>
                      </a:r>
                      <a:endParaRPr lang="pt-BR" sz="1400" b="0"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125730" marR="4445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100,2</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92,9</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7,3</a:t>
                      </a:r>
                    </a:p>
                  </a:txBody>
                  <a:tcPr marL="9525" marR="180000"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82811088"/>
                  </a:ext>
                </a:extLst>
              </a:tr>
              <a:tr h="293274">
                <a:tc>
                  <a:txBody>
                    <a:bodyPr/>
                    <a:lstStyle/>
                    <a:p>
                      <a:pPr>
                        <a:spcAft>
                          <a:spcPts val="400"/>
                        </a:spcAft>
                      </a:pPr>
                      <a:r>
                        <a:rPr lang="pt-BR" sz="1400" b="0" dirty="0">
                          <a:solidFill>
                            <a:schemeClr val="tx1">
                              <a:lumMod val="75000"/>
                              <a:lumOff val="25000"/>
                            </a:schemeClr>
                          </a:solidFill>
                          <a:effectLst/>
                          <a:latin typeface="Montserrat" panose="00000500000000000000" pitchFamily="2" charset="0"/>
                        </a:rPr>
                        <a:t>BNDES</a:t>
                      </a:r>
                      <a:endParaRPr lang="pt-BR" sz="1400" b="0"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125730" marR="4445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0,6</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0,6</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0,0</a:t>
                      </a:r>
                    </a:p>
                  </a:txBody>
                  <a:tcPr marL="9525" marR="180000"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858144"/>
                  </a:ext>
                </a:extLst>
              </a:tr>
              <a:tr h="293274">
                <a:tc>
                  <a:txBody>
                    <a:bodyPr/>
                    <a:lstStyle/>
                    <a:p>
                      <a:pPr>
                        <a:spcAft>
                          <a:spcPts val="400"/>
                        </a:spcAft>
                      </a:pPr>
                      <a:r>
                        <a:rPr lang="pt-BR" sz="1400" b="0" dirty="0">
                          <a:solidFill>
                            <a:schemeClr val="tx1">
                              <a:lumMod val="75000"/>
                              <a:lumOff val="25000"/>
                            </a:schemeClr>
                          </a:solidFill>
                          <a:effectLst/>
                          <a:latin typeface="Montserrat" panose="00000500000000000000" pitchFamily="2" charset="0"/>
                        </a:rPr>
                        <a:t>BANCO BRASIL E CEF</a:t>
                      </a:r>
                      <a:endParaRPr lang="pt-BR" sz="1400" b="0"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125730" marR="4445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0,3</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0,4</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-0,1</a:t>
                      </a:r>
                    </a:p>
                  </a:txBody>
                  <a:tcPr marL="9525" marR="180000"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5379189"/>
                  </a:ext>
                </a:extLst>
              </a:tr>
              <a:tr h="293274">
                <a:tc>
                  <a:txBody>
                    <a:bodyPr/>
                    <a:lstStyle/>
                    <a:p>
                      <a:pPr>
                        <a:spcAft>
                          <a:spcPts val="400"/>
                        </a:spcAft>
                      </a:pPr>
                      <a:r>
                        <a:rPr lang="pt-BR" sz="1400" b="0" kern="1200" dirty="0">
                          <a:solidFill>
                            <a:schemeClr val="tx1">
                              <a:lumMod val="75000"/>
                              <a:lumOff val="25000"/>
                            </a:schemeClr>
                          </a:solidFill>
                          <a:effectLst/>
                          <a:latin typeface="Montserrat" panose="00000500000000000000" pitchFamily="2" charset="0"/>
                          <a:ea typeface="+mn-ea"/>
                          <a:cs typeface="+mn-cs"/>
                        </a:rPr>
                        <a:t>RFB</a:t>
                      </a:r>
                    </a:p>
                  </a:txBody>
                  <a:tcPr marL="125730" marR="4445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0,3</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0,3</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0,0</a:t>
                      </a:r>
                    </a:p>
                  </a:txBody>
                  <a:tcPr marL="9525" marR="180000"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8924183"/>
                  </a:ext>
                </a:extLst>
              </a:tr>
              <a:tr h="293274">
                <a:tc>
                  <a:txBody>
                    <a:bodyPr/>
                    <a:lstStyle/>
                    <a:p>
                      <a:pPr>
                        <a:spcAft>
                          <a:spcPts val="400"/>
                        </a:spcAft>
                      </a:pPr>
                      <a:r>
                        <a:rPr lang="pt-BR" sz="1400" b="0" dirty="0">
                          <a:solidFill>
                            <a:schemeClr val="tx1">
                              <a:lumMod val="75000"/>
                              <a:lumOff val="25000"/>
                            </a:schemeClr>
                          </a:solidFill>
                          <a:effectLst/>
                          <a:latin typeface="Montserrat" panose="00000500000000000000" pitchFamily="2" charset="0"/>
                        </a:rPr>
                        <a:t>DMAE POA</a:t>
                      </a:r>
                      <a:endParaRPr lang="pt-BR" sz="1400" b="0"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125730" marR="4445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0,2</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0,2</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-0,0</a:t>
                      </a:r>
                    </a:p>
                  </a:txBody>
                  <a:tcPr marL="9525" marR="180000"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30654619"/>
                  </a:ext>
                </a:extLst>
              </a:tr>
              <a:tr h="293274">
                <a:tc>
                  <a:txBody>
                    <a:bodyPr/>
                    <a:lstStyle/>
                    <a:p>
                      <a:pPr>
                        <a:spcAft>
                          <a:spcPts val="400"/>
                        </a:spcAft>
                      </a:pPr>
                      <a:r>
                        <a:rPr lang="pt-BR" sz="1400" dirty="0">
                          <a:solidFill>
                            <a:schemeClr val="bg1"/>
                          </a:solidFill>
                          <a:effectLst/>
                          <a:latin typeface="Montserrat" panose="00000500000000000000" pitchFamily="2" charset="0"/>
                        </a:rPr>
                        <a:t>EXTERNAS</a:t>
                      </a:r>
                      <a:endParaRPr lang="pt-BR" sz="1400" dirty="0">
                        <a:solidFill>
                          <a:schemeClr val="bg1"/>
                        </a:solidFill>
                        <a:effectLst/>
                        <a:latin typeface="Montserrat" panose="00000500000000000000" pitchFamily="2" charset="0"/>
                        <a:ea typeface="Times New Roman" panose="02020603050405020304" pitchFamily="18" charset="0"/>
                      </a:endParaRPr>
                    </a:p>
                  </a:txBody>
                  <a:tcPr marL="125730" marR="4445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b"/>
                      <a:r>
                        <a:rPr lang="pt-BR" sz="1400" b="1" i="0" u="none" strike="noStrike" dirty="0">
                          <a:solidFill>
                            <a:schemeClr val="bg1"/>
                          </a:solidFill>
                          <a:effectLst/>
                          <a:latin typeface="Montserrat" panose="00000500000000000000" pitchFamily="2" charset="0"/>
                        </a:rPr>
                        <a:t>11,0</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b"/>
                      <a:r>
                        <a:rPr lang="pt-BR" sz="1400" b="1" i="0" u="none" strike="noStrike" dirty="0">
                          <a:solidFill>
                            <a:schemeClr val="bg1"/>
                          </a:solidFill>
                          <a:effectLst/>
                          <a:latin typeface="Montserrat" panose="00000500000000000000" pitchFamily="2" charset="0"/>
                        </a:rPr>
                        <a:t>8,3</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b"/>
                      <a:r>
                        <a:rPr lang="pt-BR" sz="1400" b="1" i="0" u="none" strike="noStrike" dirty="0">
                          <a:solidFill>
                            <a:schemeClr val="bg1"/>
                          </a:solidFill>
                          <a:effectLst/>
                          <a:latin typeface="Montserrat" panose="00000500000000000000" pitchFamily="2" charset="0"/>
                        </a:rPr>
                        <a:t>2,7</a:t>
                      </a:r>
                    </a:p>
                  </a:txBody>
                  <a:tcPr marL="9525" marR="180000"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251179293"/>
                  </a:ext>
                </a:extLst>
              </a:tr>
              <a:tr h="293274">
                <a:tc>
                  <a:txBody>
                    <a:bodyPr/>
                    <a:lstStyle/>
                    <a:p>
                      <a:pPr>
                        <a:spcAft>
                          <a:spcPts val="400"/>
                        </a:spcAft>
                      </a:pPr>
                      <a:r>
                        <a:rPr lang="pt-BR" sz="1400" b="0" dirty="0">
                          <a:solidFill>
                            <a:schemeClr val="tx1">
                              <a:lumMod val="75000"/>
                              <a:lumOff val="25000"/>
                            </a:schemeClr>
                          </a:solidFill>
                          <a:effectLst/>
                          <a:latin typeface="Montserrat" panose="00000500000000000000" pitchFamily="2" charset="0"/>
                        </a:rPr>
                        <a:t>BIRD</a:t>
                      </a:r>
                      <a:endParaRPr lang="pt-BR" sz="1400" b="0"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125730" marR="4445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7,6</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6,5</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1,1</a:t>
                      </a:r>
                    </a:p>
                  </a:txBody>
                  <a:tcPr marL="9525" marR="180000"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84660920"/>
                  </a:ext>
                </a:extLst>
              </a:tr>
              <a:tr h="293274">
                <a:tc>
                  <a:txBody>
                    <a:bodyPr/>
                    <a:lstStyle/>
                    <a:p>
                      <a:pPr>
                        <a:spcAft>
                          <a:spcPts val="400"/>
                        </a:spcAft>
                      </a:pPr>
                      <a:r>
                        <a:rPr lang="pt-BR" sz="1400" b="0" dirty="0">
                          <a:solidFill>
                            <a:schemeClr val="tx1">
                              <a:lumMod val="75000"/>
                              <a:lumOff val="25000"/>
                            </a:schemeClr>
                          </a:solidFill>
                          <a:effectLst/>
                          <a:latin typeface="Montserrat" panose="00000500000000000000" pitchFamily="2" charset="0"/>
                        </a:rPr>
                        <a:t>BID</a:t>
                      </a:r>
                      <a:endParaRPr lang="pt-BR" sz="1400" b="0"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125730" marR="4445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3,4</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1,8</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1,6</a:t>
                      </a:r>
                    </a:p>
                  </a:txBody>
                  <a:tcPr marL="9525" marR="180000"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348944"/>
                  </a:ext>
                </a:extLst>
              </a:tr>
              <a:tr h="293274">
                <a:tc>
                  <a:txBody>
                    <a:bodyPr/>
                    <a:lstStyle/>
                    <a:p>
                      <a:pPr>
                        <a:spcAft>
                          <a:spcPts val="400"/>
                        </a:spcAft>
                      </a:pPr>
                      <a:r>
                        <a:rPr lang="pt-BR" sz="1400" dirty="0">
                          <a:solidFill>
                            <a:schemeClr val="tx1">
                              <a:lumMod val="75000"/>
                              <a:lumOff val="25000"/>
                            </a:schemeClr>
                          </a:solidFill>
                          <a:effectLst/>
                          <a:latin typeface="Montserrat" panose="00000500000000000000" pitchFamily="2" charset="0"/>
                        </a:rPr>
                        <a:t>TOTAL DÍVIDA CONTRATUAL</a:t>
                      </a:r>
                      <a:endParaRPr lang="pt-BR" sz="1400"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125730" marR="4445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112,5</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102,6</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9,9</a:t>
                      </a:r>
                    </a:p>
                  </a:txBody>
                  <a:tcPr marL="9525" marR="180000"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7057748"/>
                  </a:ext>
                </a:extLst>
              </a:tr>
              <a:tr h="293274">
                <a:tc>
                  <a:txBody>
                    <a:bodyPr/>
                    <a:lstStyle/>
                    <a:p>
                      <a:pPr>
                        <a:spcAft>
                          <a:spcPts val="400"/>
                        </a:spcAft>
                      </a:pPr>
                      <a:r>
                        <a:rPr lang="pt-BR" sz="1400" dirty="0">
                          <a:solidFill>
                            <a:schemeClr val="tx1">
                              <a:lumMod val="75000"/>
                              <a:lumOff val="25000"/>
                            </a:schemeClr>
                          </a:solidFill>
                          <a:effectLst/>
                          <a:latin typeface="Montserrat" panose="00000500000000000000" pitchFamily="2" charset="0"/>
                        </a:rPr>
                        <a:t>PRECATÓRIOS¹</a:t>
                      </a:r>
                      <a:endParaRPr lang="pt-BR" sz="1400" dirty="0">
                        <a:solidFill>
                          <a:schemeClr val="tx1">
                            <a:lumMod val="75000"/>
                            <a:lumOff val="25000"/>
                          </a:schemeClr>
                        </a:solidFill>
                        <a:effectLst/>
                        <a:latin typeface="Montserrat" panose="00000500000000000000" pitchFamily="2" charset="0"/>
                        <a:ea typeface="Times New Roman" panose="02020603050405020304" pitchFamily="18" charset="0"/>
                      </a:endParaRPr>
                    </a:p>
                  </a:txBody>
                  <a:tcPr marL="125730" marR="4445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16,4</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16,1</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t-BR" sz="1400" b="0" i="0" u="none" strike="noStrike" dirty="0">
                          <a:solidFill>
                            <a:schemeClr val="tx1">
                              <a:lumMod val="75000"/>
                              <a:lumOff val="25000"/>
                            </a:schemeClr>
                          </a:solidFill>
                          <a:effectLst/>
                          <a:latin typeface="Montserrat" panose="00000500000000000000" pitchFamily="2" charset="0"/>
                        </a:rPr>
                        <a:t>0,3</a:t>
                      </a:r>
                    </a:p>
                  </a:txBody>
                  <a:tcPr marL="9525" marR="180000"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23781377"/>
                  </a:ext>
                </a:extLst>
              </a:tr>
              <a:tr h="293274">
                <a:tc>
                  <a:txBody>
                    <a:bodyPr/>
                    <a:lstStyle/>
                    <a:p>
                      <a:pPr>
                        <a:spcAft>
                          <a:spcPts val="400"/>
                        </a:spcAft>
                      </a:pPr>
                      <a:r>
                        <a:rPr lang="pt-BR" sz="1400" dirty="0">
                          <a:solidFill>
                            <a:schemeClr val="bg1"/>
                          </a:solidFill>
                          <a:effectLst/>
                          <a:latin typeface="Montserrat" panose="00000500000000000000" pitchFamily="2" charset="0"/>
                        </a:rPr>
                        <a:t>TOTAL DÍVIDA CONSOLIDADA</a:t>
                      </a:r>
                      <a:endParaRPr lang="pt-BR" sz="1400" dirty="0">
                        <a:solidFill>
                          <a:schemeClr val="bg1"/>
                        </a:solidFill>
                        <a:effectLst/>
                        <a:latin typeface="Montserrat" panose="00000500000000000000" pitchFamily="2" charset="0"/>
                        <a:ea typeface="Times New Roman" panose="02020603050405020304" pitchFamily="18" charset="0"/>
                      </a:endParaRPr>
                    </a:p>
                  </a:txBody>
                  <a:tcPr marL="125730" marR="4445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b"/>
                      <a:r>
                        <a:rPr lang="pt-BR" sz="1400" b="1" i="0" u="none" strike="noStrike" dirty="0">
                          <a:solidFill>
                            <a:schemeClr val="bg1"/>
                          </a:solidFill>
                          <a:effectLst/>
                          <a:latin typeface="Montserrat" panose="00000500000000000000" pitchFamily="2" charset="0"/>
                        </a:rPr>
                        <a:t>129,0</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b"/>
                      <a:r>
                        <a:rPr lang="pt-BR" sz="1400" b="1" i="0" u="none" strike="noStrike" dirty="0">
                          <a:solidFill>
                            <a:schemeClr val="bg1"/>
                          </a:solidFill>
                          <a:effectLst/>
                          <a:latin typeface="Montserrat" panose="00000500000000000000" pitchFamily="2" charset="0"/>
                        </a:rPr>
                        <a:t>118,7</a:t>
                      </a:r>
                    </a:p>
                  </a:txBody>
                  <a:tcPr marL="9525" marR="18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b"/>
                      <a:r>
                        <a:rPr lang="pt-BR" sz="1400" b="1" i="0" u="none" strike="noStrike" dirty="0">
                          <a:solidFill>
                            <a:schemeClr val="bg1"/>
                          </a:solidFill>
                          <a:effectLst/>
                          <a:latin typeface="Montserrat" panose="00000500000000000000" pitchFamily="2" charset="0"/>
                        </a:rPr>
                        <a:t>10,3</a:t>
                      </a:r>
                    </a:p>
                  </a:txBody>
                  <a:tcPr marL="9525" marR="180000"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84639076"/>
                  </a:ext>
                </a:extLst>
              </a:tr>
            </a:tbl>
          </a:graphicData>
        </a:graphic>
      </p:graphicFrame>
      <p:sp>
        <p:nvSpPr>
          <p:cNvPr id="4" name="Título 1">
            <a:extLst>
              <a:ext uri="{FF2B5EF4-FFF2-40B4-BE49-F238E27FC236}">
                <a16:creationId xmlns:a16="http://schemas.microsoft.com/office/drawing/2014/main" id="{92C3C684-84F7-6233-E190-F19C0F439DB1}"/>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Dívida consolidada</a:t>
            </a:r>
          </a:p>
        </p:txBody>
      </p:sp>
      <p:grpSp>
        <p:nvGrpSpPr>
          <p:cNvPr id="5" name="Agrupar 4">
            <a:extLst>
              <a:ext uri="{FF2B5EF4-FFF2-40B4-BE49-F238E27FC236}">
                <a16:creationId xmlns:a16="http://schemas.microsoft.com/office/drawing/2014/main" id="{776AC44B-AB34-1D76-4586-7F19D4A688C4}"/>
              </a:ext>
            </a:extLst>
          </p:cNvPr>
          <p:cNvGrpSpPr/>
          <p:nvPr/>
        </p:nvGrpSpPr>
        <p:grpSpPr>
          <a:xfrm>
            <a:off x="654537" y="680270"/>
            <a:ext cx="295465" cy="326243"/>
            <a:chOff x="12592050" y="3673475"/>
            <a:chExt cx="381000" cy="420688"/>
          </a:xfrm>
        </p:grpSpPr>
        <p:sp>
          <p:nvSpPr>
            <p:cNvPr id="6" name="Freeform 20">
              <a:extLst>
                <a:ext uri="{FF2B5EF4-FFF2-40B4-BE49-F238E27FC236}">
                  <a16:creationId xmlns:a16="http://schemas.microsoft.com/office/drawing/2014/main" id="{2F8E34E2-CE06-825B-345C-F2499C8CBEBE}"/>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9" name="Freeform 21">
              <a:extLst>
                <a:ext uri="{FF2B5EF4-FFF2-40B4-BE49-F238E27FC236}">
                  <a16:creationId xmlns:a16="http://schemas.microsoft.com/office/drawing/2014/main" id="{2F1BF76E-AEFB-6238-A7F8-1E5A6F49EF0A}"/>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10" name="Imagem 9" descr="Imagem de desenho animado&#10;&#10;Descrição gerada automaticamente com confiança média">
            <a:extLst>
              <a:ext uri="{FF2B5EF4-FFF2-40B4-BE49-F238E27FC236}">
                <a16:creationId xmlns:a16="http://schemas.microsoft.com/office/drawing/2014/main" id="{67210860-1C72-316F-53D4-4F07F7D26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Tree>
    <p:extLst>
      <p:ext uri="{BB962C8B-B14F-4D97-AF65-F5344CB8AC3E}">
        <p14:creationId xmlns:p14="http://schemas.microsoft.com/office/powerpoint/2010/main" val="288300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22">
            <a:extLst>
              <a:ext uri="{FF2B5EF4-FFF2-40B4-BE49-F238E27FC236}">
                <a16:creationId xmlns:a16="http://schemas.microsoft.com/office/drawing/2014/main" id="{70D9F3DF-8F88-D490-1778-C21E67B9370F}"/>
              </a:ext>
            </a:extLst>
          </p:cNvPr>
          <p:cNvSpPr/>
          <p:nvPr/>
        </p:nvSpPr>
        <p:spPr>
          <a:xfrm>
            <a:off x="2441" y="0"/>
            <a:ext cx="1138945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200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sz="1938" dirty="0">
              <a:latin typeface="Arial" panose="020B0604020202020204" pitchFamily="34" charset="0"/>
              <a:cs typeface="Arial" panose="020B0604020202020204" pitchFamily="34" charset="0"/>
            </a:endParaRPr>
          </a:p>
        </p:txBody>
      </p:sp>
      <p:sp>
        <p:nvSpPr>
          <p:cNvPr id="24" name="Retângulo 23">
            <a:extLst>
              <a:ext uri="{FF2B5EF4-FFF2-40B4-BE49-F238E27FC236}">
                <a16:creationId xmlns:a16="http://schemas.microsoft.com/office/drawing/2014/main" id="{4A3BC8C3-FB2B-9F12-DCF5-DB0B0DCE38BB}"/>
              </a:ext>
            </a:extLst>
          </p:cNvPr>
          <p:cNvSpPr/>
          <p:nvPr/>
        </p:nvSpPr>
        <p:spPr>
          <a:xfrm>
            <a:off x="4148919" y="0"/>
            <a:ext cx="8043081" cy="6858000"/>
          </a:xfrm>
          <a:prstGeom prst="rect">
            <a:avLst/>
          </a:prstGeom>
          <a:solidFill>
            <a:schemeClr val="lt1"/>
          </a:solidFill>
          <a:ln>
            <a:noFill/>
          </a:ln>
          <a:effectLst>
            <a:outerShdw blurRad="355600" sx="101000" sy="101000" algn="ctr" rotWithShape="0">
              <a:srgbClr val="000000">
                <a:alpha val="44710"/>
              </a:srgbClr>
            </a:outerShdw>
          </a:effectLst>
        </p:spPr>
        <p:txBody>
          <a:bodyPr spcFirstLastPara="1" wrap="square" lIns="91400" tIns="45700" rIns="91400" bIns="45700" anchor="ctr"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pt-BR" dirty="0">
              <a:solidFill>
                <a:srgbClr val="000000"/>
              </a:solidFill>
              <a:latin typeface="Calibri"/>
              <a:cs typeface="Calibri"/>
            </a:endParaRPr>
          </a:p>
        </p:txBody>
      </p:sp>
      <p:sp>
        <p:nvSpPr>
          <p:cNvPr id="25" name="Freeform 86">
            <a:extLst>
              <a:ext uri="{FF2B5EF4-FFF2-40B4-BE49-F238E27FC236}">
                <a16:creationId xmlns:a16="http://schemas.microsoft.com/office/drawing/2014/main" id="{85E4E50B-99A0-4826-7C89-263D246258F8}"/>
              </a:ext>
            </a:extLst>
          </p:cNvPr>
          <p:cNvSpPr>
            <a:spLocks noEditPoints="1"/>
          </p:cNvSpPr>
          <p:nvPr/>
        </p:nvSpPr>
        <p:spPr bwMode="auto">
          <a:xfrm rot="5400000" flipH="1">
            <a:off x="-657711" y="5707554"/>
            <a:ext cx="1315422" cy="1315422"/>
          </a:xfrm>
          <a:custGeom>
            <a:avLst/>
            <a:gdLst>
              <a:gd name="T0" fmla="*/ 0 w 687"/>
              <a:gd name="T1" fmla="*/ 575 h 687"/>
              <a:gd name="T2" fmla="*/ 112 w 687"/>
              <a:gd name="T3" fmla="*/ 687 h 687"/>
              <a:gd name="T4" fmla="*/ 72 w 687"/>
              <a:gd name="T5" fmla="*/ 687 h 687"/>
              <a:gd name="T6" fmla="*/ 0 w 687"/>
              <a:gd name="T7" fmla="*/ 615 h 687"/>
              <a:gd name="T8" fmla="*/ 0 w 687"/>
              <a:gd name="T9" fmla="*/ 575 h 687"/>
              <a:gd name="T10" fmla="*/ 651 w 687"/>
              <a:gd name="T11" fmla="*/ 0 h 687"/>
              <a:gd name="T12" fmla="*/ 687 w 687"/>
              <a:gd name="T13" fmla="*/ 36 h 687"/>
              <a:gd name="T14" fmla="*/ 687 w 687"/>
              <a:gd name="T15" fmla="*/ 75 h 687"/>
              <a:gd name="T16" fmla="*/ 611 w 687"/>
              <a:gd name="T17" fmla="*/ 0 h 687"/>
              <a:gd name="T18" fmla="*/ 651 w 687"/>
              <a:gd name="T19" fmla="*/ 0 h 687"/>
              <a:gd name="T20" fmla="*/ 525 w 687"/>
              <a:gd name="T21" fmla="*/ 0 h 687"/>
              <a:gd name="T22" fmla="*/ 687 w 687"/>
              <a:gd name="T23" fmla="*/ 162 h 687"/>
              <a:gd name="T24" fmla="*/ 687 w 687"/>
              <a:gd name="T25" fmla="*/ 202 h 687"/>
              <a:gd name="T26" fmla="*/ 485 w 687"/>
              <a:gd name="T27" fmla="*/ 0 h 687"/>
              <a:gd name="T28" fmla="*/ 525 w 687"/>
              <a:gd name="T29" fmla="*/ 0 h 687"/>
              <a:gd name="T30" fmla="*/ 290 w 687"/>
              <a:gd name="T31" fmla="*/ 4 h 687"/>
              <a:gd name="T32" fmla="*/ 687 w 687"/>
              <a:gd name="T33" fmla="*/ 401 h 687"/>
              <a:gd name="T34" fmla="*/ 687 w 687"/>
              <a:gd name="T35" fmla="*/ 441 h 687"/>
              <a:gd name="T36" fmla="*/ 257 w 687"/>
              <a:gd name="T37" fmla="*/ 11 h 687"/>
              <a:gd name="T38" fmla="*/ 290 w 687"/>
              <a:gd name="T39" fmla="*/ 4 h 687"/>
              <a:gd name="T40" fmla="*/ 408 w 687"/>
              <a:gd name="T41" fmla="*/ 0 h 687"/>
              <a:gd name="T42" fmla="*/ 687 w 687"/>
              <a:gd name="T43" fmla="*/ 279 h 687"/>
              <a:gd name="T44" fmla="*/ 687 w 687"/>
              <a:gd name="T45" fmla="*/ 319 h 687"/>
              <a:gd name="T46" fmla="*/ 368 w 687"/>
              <a:gd name="T47" fmla="*/ 0 h 687"/>
              <a:gd name="T48" fmla="*/ 408 w 687"/>
              <a:gd name="T49" fmla="*/ 0 h 687"/>
              <a:gd name="T50" fmla="*/ 122 w 687"/>
              <a:gd name="T51" fmla="*/ 81 h 687"/>
              <a:gd name="T52" fmla="*/ 687 w 687"/>
              <a:gd name="T53" fmla="*/ 647 h 687"/>
              <a:gd name="T54" fmla="*/ 687 w 687"/>
              <a:gd name="T55" fmla="*/ 687 h 687"/>
              <a:gd name="T56" fmla="*/ 101 w 687"/>
              <a:gd name="T57" fmla="*/ 100 h 687"/>
              <a:gd name="T58" fmla="*/ 122 w 687"/>
              <a:gd name="T59" fmla="*/ 81 h 687"/>
              <a:gd name="T60" fmla="*/ 197 w 687"/>
              <a:gd name="T61" fmla="*/ 33 h 687"/>
              <a:gd name="T62" fmla="*/ 687 w 687"/>
              <a:gd name="T63" fmla="*/ 523 h 687"/>
              <a:gd name="T64" fmla="*/ 687 w 687"/>
              <a:gd name="T65" fmla="*/ 563 h 687"/>
              <a:gd name="T66" fmla="*/ 171 w 687"/>
              <a:gd name="T67" fmla="*/ 47 h 687"/>
              <a:gd name="T68" fmla="*/ 197 w 687"/>
              <a:gd name="T69" fmla="*/ 33 h 687"/>
              <a:gd name="T70" fmla="*/ 20 w 687"/>
              <a:gd name="T71" fmla="*/ 227 h 687"/>
              <a:gd name="T72" fmla="*/ 480 w 687"/>
              <a:gd name="T73" fmla="*/ 687 h 687"/>
              <a:gd name="T74" fmla="*/ 440 w 687"/>
              <a:gd name="T75" fmla="*/ 687 h 687"/>
              <a:gd name="T76" fmla="*/ 11 w 687"/>
              <a:gd name="T77" fmla="*/ 258 h 687"/>
              <a:gd name="T78" fmla="*/ 20 w 687"/>
              <a:gd name="T79" fmla="*/ 227 h 687"/>
              <a:gd name="T80" fmla="*/ 63 w 687"/>
              <a:gd name="T81" fmla="*/ 146 h 687"/>
              <a:gd name="T82" fmla="*/ 603 w 687"/>
              <a:gd name="T83" fmla="*/ 687 h 687"/>
              <a:gd name="T84" fmla="*/ 563 w 687"/>
              <a:gd name="T85" fmla="*/ 687 h 687"/>
              <a:gd name="T86" fmla="*/ 47 w 687"/>
              <a:gd name="T87" fmla="*/ 170 h 687"/>
              <a:gd name="T88" fmla="*/ 63 w 687"/>
              <a:gd name="T89" fmla="*/ 146 h 687"/>
              <a:gd name="T90" fmla="*/ 0 w 687"/>
              <a:gd name="T91" fmla="*/ 452 h 687"/>
              <a:gd name="T92" fmla="*/ 234 w 687"/>
              <a:gd name="T93" fmla="*/ 687 h 687"/>
              <a:gd name="T94" fmla="*/ 195 w 687"/>
              <a:gd name="T95" fmla="*/ 687 h 687"/>
              <a:gd name="T96" fmla="*/ 0 w 687"/>
              <a:gd name="T97" fmla="*/ 492 h 687"/>
              <a:gd name="T98" fmla="*/ 0 w 687"/>
              <a:gd name="T99" fmla="*/ 452 h 687"/>
              <a:gd name="T100" fmla="*/ 0 w 687"/>
              <a:gd name="T101" fmla="*/ 327 h 687"/>
              <a:gd name="T102" fmla="*/ 0 w 687"/>
              <a:gd name="T103" fmla="*/ 327 h 687"/>
              <a:gd name="T104" fmla="*/ 0 w 687"/>
              <a:gd name="T105" fmla="*/ 343 h 687"/>
              <a:gd name="T106" fmla="*/ 0 w 687"/>
              <a:gd name="T107" fmla="*/ 327 h 687"/>
              <a:gd name="T108" fmla="*/ 359 w 687"/>
              <a:gd name="T109" fmla="*/ 687 h 687"/>
              <a:gd name="T110" fmla="*/ 320 w 687"/>
              <a:gd name="T111" fmla="*/ 687 h 687"/>
              <a:gd name="T112" fmla="*/ 0 w 687"/>
              <a:gd name="T113" fmla="*/ 367 h 687"/>
              <a:gd name="T114" fmla="*/ 0 w 687"/>
              <a:gd name="T115" fmla="*/ 32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7" h="687">
                <a:moveTo>
                  <a:pt x="0" y="575"/>
                </a:moveTo>
                <a:lnTo>
                  <a:pt x="112" y="687"/>
                </a:lnTo>
                <a:lnTo>
                  <a:pt x="72" y="687"/>
                </a:lnTo>
                <a:lnTo>
                  <a:pt x="0" y="615"/>
                </a:lnTo>
                <a:lnTo>
                  <a:pt x="0" y="575"/>
                </a:lnTo>
                <a:close/>
                <a:moveTo>
                  <a:pt x="651" y="0"/>
                </a:moveTo>
                <a:lnTo>
                  <a:pt x="687" y="36"/>
                </a:lnTo>
                <a:lnTo>
                  <a:pt x="687" y="75"/>
                </a:lnTo>
                <a:lnTo>
                  <a:pt x="611" y="0"/>
                </a:lnTo>
                <a:lnTo>
                  <a:pt x="651" y="0"/>
                </a:lnTo>
                <a:close/>
                <a:moveTo>
                  <a:pt x="525" y="0"/>
                </a:moveTo>
                <a:lnTo>
                  <a:pt x="687" y="162"/>
                </a:lnTo>
                <a:lnTo>
                  <a:pt x="687" y="202"/>
                </a:lnTo>
                <a:lnTo>
                  <a:pt x="485" y="0"/>
                </a:lnTo>
                <a:lnTo>
                  <a:pt x="525" y="0"/>
                </a:lnTo>
                <a:close/>
                <a:moveTo>
                  <a:pt x="290" y="4"/>
                </a:moveTo>
                <a:lnTo>
                  <a:pt x="687" y="401"/>
                </a:lnTo>
                <a:lnTo>
                  <a:pt x="687" y="441"/>
                </a:lnTo>
                <a:lnTo>
                  <a:pt x="257" y="11"/>
                </a:lnTo>
                <a:cubicBezTo>
                  <a:pt x="268" y="8"/>
                  <a:pt x="279" y="6"/>
                  <a:pt x="290" y="4"/>
                </a:cubicBezTo>
                <a:close/>
                <a:moveTo>
                  <a:pt x="408" y="0"/>
                </a:moveTo>
                <a:lnTo>
                  <a:pt x="687" y="279"/>
                </a:lnTo>
                <a:lnTo>
                  <a:pt x="687" y="319"/>
                </a:lnTo>
                <a:lnTo>
                  <a:pt x="368" y="0"/>
                </a:lnTo>
                <a:lnTo>
                  <a:pt x="408" y="0"/>
                </a:lnTo>
                <a:close/>
                <a:moveTo>
                  <a:pt x="122" y="81"/>
                </a:moveTo>
                <a:lnTo>
                  <a:pt x="687" y="647"/>
                </a:lnTo>
                <a:lnTo>
                  <a:pt x="687" y="687"/>
                </a:lnTo>
                <a:lnTo>
                  <a:pt x="101" y="100"/>
                </a:lnTo>
                <a:cubicBezTo>
                  <a:pt x="108" y="94"/>
                  <a:pt x="114" y="87"/>
                  <a:pt x="122" y="81"/>
                </a:cubicBezTo>
                <a:close/>
                <a:moveTo>
                  <a:pt x="197" y="33"/>
                </a:moveTo>
                <a:lnTo>
                  <a:pt x="687" y="523"/>
                </a:lnTo>
                <a:lnTo>
                  <a:pt x="687" y="563"/>
                </a:lnTo>
                <a:lnTo>
                  <a:pt x="171" y="47"/>
                </a:lnTo>
                <a:cubicBezTo>
                  <a:pt x="179" y="42"/>
                  <a:pt x="188" y="37"/>
                  <a:pt x="197" y="33"/>
                </a:cubicBezTo>
                <a:close/>
                <a:moveTo>
                  <a:pt x="20" y="227"/>
                </a:moveTo>
                <a:lnTo>
                  <a:pt x="480" y="687"/>
                </a:lnTo>
                <a:lnTo>
                  <a:pt x="440" y="687"/>
                </a:lnTo>
                <a:lnTo>
                  <a:pt x="11" y="258"/>
                </a:lnTo>
                <a:cubicBezTo>
                  <a:pt x="14" y="247"/>
                  <a:pt x="17" y="237"/>
                  <a:pt x="20" y="227"/>
                </a:cubicBezTo>
                <a:close/>
                <a:moveTo>
                  <a:pt x="63" y="146"/>
                </a:moveTo>
                <a:lnTo>
                  <a:pt x="603" y="687"/>
                </a:lnTo>
                <a:lnTo>
                  <a:pt x="563" y="687"/>
                </a:lnTo>
                <a:lnTo>
                  <a:pt x="47" y="170"/>
                </a:lnTo>
                <a:cubicBezTo>
                  <a:pt x="52" y="162"/>
                  <a:pt x="57" y="154"/>
                  <a:pt x="63" y="146"/>
                </a:cubicBezTo>
                <a:close/>
                <a:moveTo>
                  <a:pt x="0" y="452"/>
                </a:moveTo>
                <a:lnTo>
                  <a:pt x="234" y="687"/>
                </a:lnTo>
                <a:lnTo>
                  <a:pt x="195" y="687"/>
                </a:lnTo>
                <a:lnTo>
                  <a:pt x="0" y="492"/>
                </a:lnTo>
                <a:lnTo>
                  <a:pt x="0" y="452"/>
                </a:lnTo>
                <a:close/>
                <a:moveTo>
                  <a:pt x="0" y="327"/>
                </a:moveTo>
                <a:lnTo>
                  <a:pt x="0" y="327"/>
                </a:lnTo>
                <a:lnTo>
                  <a:pt x="0" y="343"/>
                </a:lnTo>
                <a:cubicBezTo>
                  <a:pt x="0" y="338"/>
                  <a:pt x="0" y="333"/>
                  <a:pt x="0" y="327"/>
                </a:cubicBezTo>
                <a:lnTo>
                  <a:pt x="359" y="687"/>
                </a:lnTo>
                <a:lnTo>
                  <a:pt x="320" y="687"/>
                </a:lnTo>
                <a:lnTo>
                  <a:pt x="0" y="367"/>
                </a:lnTo>
                <a:lnTo>
                  <a:pt x="0" y="327"/>
                </a:lnTo>
                <a:close/>
              </a:path>
            </a:pathLst>
          </a:custGeom>
          <a:solidFill>
            <a:schemeClr val="tx1">
              <a:alpha val="1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26" name="CaixaDeTexto 25">
            <a:extLst>
              <a:ext uri="{FF2B5EF4-FFF2-40B4-BE49-F238E27FC236}">
                <a16:creationId xmlns:a16="http://schemas.microsoft.com/office/drawing/2014/main" id="{7F967BA1-EF78-B71A-5CB2-C3915BCA3F80}"/>
              </a:ext>
            </a:extLst>
          </p:cNvPr>
          <p:cNvSpPr txBox="1"/>
          <p:nvPr/>
        </p:nvSpPr>
        <p:spPr>
          <a:xfrm>
            <a:off x="455885" y="307666"/>
            <a:ext cx="4944898" cy="364459"/>
          </a:xfrm>
          <a:prstGeom prst="rect">
            <a:avLst/>
          </a:prstGeom>
          <a:noFill/>
        </p:spPr>
        <p:txBody>
          <a:bodyPr wrap="square">
            <a:spAutoFit/>
          </a:bodyPr>
          <a:lstStyle/>
          <a:p>
            <a:pPr>
              <a:lnSpc>
                <a:spcPts val="2500"/>
              </a:lnSpc>
              <a:buClr>
                <a:srgbClr val="DB9700"/>
              </a:buClr>
            </a:pPr>
            <a:r>
              <a:rPr lang="pt-BR" sz="900" b="1" dirty="0">
                <a:solidFill>
                  <a:srgbClr val="FCA400"/>
                </a:solidFill>
                <a:latin typeface="Montserrat" pitchFamily="2" charset="77"/>
              </a:rPr>
              <a:t>RELATÓRIO DE TRANSPARÊNCIA FISCAL</a:t>
            </a:r>
          </a:p>
        </p:txBody>
      </p:sp>
      <p:pic>
        <p:nvPicPr>
          <p:cNvPr id="27" name="Imagem 26" descr="Imagem de desenho animado&#10;&#10;Descrição gerada automaticamente com confiança média">
            <a:extLst>
              <a:ext uri="{FF2B5EF4-FFF2-40B4-BE49-F238E27FC236}">
                <a16:creationId xmlns:a16="http://schemas.microsoft.com/office/drawing/2014/main" id="{E8FC84CE-F5E3-2C14-7713-8DD109AB7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pic>
        <p:nvPicPr>
          <p:cNvPr id="50" name="Imagem 49">
            <a:extLst>
              <a:ext uri="{FF2B5EF4-FFF2-40B4-BE49-F238E27FC236}">
                <a16:creationId xmlns:a16="http://schemas.microsoft.com/office/drawing/2014/main" id="{4F5161F0-AFD8-5DA2-88A0-3DB2C3A2813C}"/>
              </a:ext>
            </a:extLst>
          </p:cNvPr>
          <p:cNvPicPr/>
          <p:nvPr/>
        </p:nvPicPr>
        <p:blipFill>
          <a:blip r:embed="rId3" cstate="print"/>
          <a:stretch/>
        </p:blipFill>
        <p:spPr>
          <a:xfrm>
            <a:off x="200964" y="6605288"/>
            <a:ext cx="726017" cy="151292"/>
          </a:xfrm>
          <a:prstGeom prst="rect">
            <a:avLst/>
          </a:prstGeom>
          <a:ln>
            <a:noFill/>
          </a:ln>
        </p:spPr>
      </p:pic>
      <p:sp>
        <p:nvSpPr>
          <p:cNvPr id="8" name="Espaço Reservado para Número de Slide 1">
            <a:extLst>
              <a:ext uri="{FF2B5EF4-FFF2-40B4-BE49-F238E27FC236}">
                <a16:creationId xmlns:a16="http://schemas.microsoft.com/office/drawing/2014/main" id="{748B76A3-9272-0EED-7A6A-1845EAD6E322}"/>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25</a:t>
            </a:fld>
            <a:endParaRPr lang="pt-BR" sz="1000" dirty="0">
              <a:solidFill>
                <a:schemeClr val="tx1">
                  <a:lumMod val="65000"/>
                  <a:lumOff val="35000"/>
                </a:schemeClr>
              </a:solidFill>
              <a:latin typeface="Montserrat" panose="00000500000000000000" pitchFamily="2" charset="0"/>
            </a:endParaRPr>
          </a:p>
        </p:txBody>
      </p:sp>
      <p:sp>
        <p:nvSpPr>
          <p:cNvPr id="4" name="CaixaDeTexto 3">
            <a:extLst>
              <a:ext uri="{FF2B5EF4-FFF2-40B4-BE49-F238E27FC236}">
                <a16:creationId xmlns:a16="http://schemas.microsoft.com/office/drawing/2014/main" id="{CD814943-FA44-D1A1-59B5-F4DEE580132D}"/>
              </a:ext>
            </a:extLst>
          </p:cNvPr>
          <p:cNvSpPr txBox="1"/>
          <p:nvPr/>
        </p:nvSpPr>
        <p:spPr>
          <a:xfrm>
            <a:off x="751350" y="2148691"/>
            <a:ext cx="2895220" cy="4341188"/>
          </a:xfrm>
          <a:prstGeom prst="rect">
            <a:avLst/>
          </a:prstGeom>
          <a:noFill/>
        </p:spPr>
        <p:txBody>
          <a:bodyPr wrap="square">
            <a:spAutoFit/>
          </a:bodyPr>
          <a:lstStyle/>
          <a:p>
            <a:r>
              <a:rPr lang="pt-BR" sz="1300" b="1" dirty="0">
                <a:solidFill>
                  <a:schemeClr val="bg1"/>
                </a:solidFill>
                <a:latin typeface="Montserrat" panose="00000500000000000000" pitchFamily="2" charset="0"/>
              </a:rPr>
              <a:t>Saldo da Dívida Consolidada 2024 aumentou 7,9% em relação a 2023, principalmente em função do aumento da Dívida com a União decorrente do:</a:t>
            </a:r>
          </a:p>
          <a:p>
            <a:pPr marL="440100" indent="-285750">
              <a:lnSpc>
                <a:spcPct val="90000"/>
              </a:lnSpc>
              <a:spcBef>
                <a:spcPts val="1000"/>
              </a:spcBef>
              <a:buClr>
                <a:srgbClr val="FCA400"/>
              </a:buClr>
              <a:buFont typeface="Symbol" panose="05050102010706020507" pitchFamily="18" charset="2"/>
              <a:buChar char=""/>
            </a:pPr>
            <a:r>
              <a:rPr lang="pt-BR" sz="1300" kern="500" spc="-41" dirty="0">
                <a:solidFill>
                  <a:schemeClr val="bg1"/>
                </a:solidFill>
                <a:latin typeface="Montserrat" panose="00000500000000000000" pitchFamily="2" charset="0"/>
                <a:cs typeface="Segoe UI" panose="020B0502040204020203" pitchFamily="34" charset="0"/>
              </a:rPr>
              <a:t>Aumento de R$ 3,1 bilhões pela correção do CAM (Coeficiente de Atualização Monetária) até junho e R$ 2 bilhões de correção do IPCA a partir da vigência da LC 206/2024</a:t>
            </a:r>
          </a:p>
          <a:p>
            <a:pPr marL="440100" indent="-285750">
              <a:lnSpc>
                <a:spcPct val="90000"/>
              </a:lnSpc>
              <a:spcBef>
                <a:spcPts val="1000"/>
              </a:spcBef>
              <a:buClr>
                <a:srgbClr val="FCA400"/>
              </a:buClr>
              <a:buFont typeface="Symbol" panose="05050102010706020507" pitchFamily="18" charset="2"/>
              <a:buChar char=""/>
            </a:pPr>
            <a:r>
              <a:rPr lang="pt-BR" sz="1300" kern="500" spc="-41" dirty="0">
                <a:solidFill>
                  <a:schemeClr val="bg1"/>
                </a:solidFill>
                <a:latin typeface="Montserrat" panose="00000500000000000000" pitchFamily="2" charset="0"/>
                <a:cs typeface="Segoe UI" panose="020B0502040204020203" pitchFamily="34" charset="0"/>
              </a:rPr>
              <a:t>Aumento de R$ 3,4 bilhões em função do juros e incorporações previstas no RRF</a:t>
            </a:r>
          </a:p>
          <a:p>
            <a:pPr marL="440100" indent="-285750">
              <a:lnSpc>
                <a:spcPct val="90000"/>
              </a:lnSpc>
              <a:spcBef>
                <a:spcPts val="1000"/>
              </a:spcBef>
              <a:buClr>
                <a:srgbClr val="FCA400"/>
              </a:buClr>
              <a:buFont typeface="Symbol" panose="05050102010706020507" pitchFamily="18" charset="2"/>
              <a:buChar char=""/>
            </a:pPr>
            <a:r>
              <a:rPr lang="pt-BR" sz="1300" kern="500" spc="-41" dirty="0">
                <a:solidFill>
                  <a:schemeClr val="bg1"/>
                </a:solidFill>
                <a:latin typeface="Montserrat" panose="00000500000000000000" pitchFamily="2" charset="0"/>
                <a:cs typeface="Segoe UI" panose="020B0502040204020203" pitchFamily="34" charset="0"/>
              </a:rPr>
              <a:t>Diminuição pelos pagamentos realizados até maio/24</a:t>
            </a:r>
          </a:p>
        </p:txBody>
      </p:sp>
      <p:sp>
        <p:nvSpPr>
          <p:cNvPr id="10" name="Título 1">
            <a:extLst>
              <a:ext uri="{FF2B5EF4-FFF2-40B4-BE49-F238E27FC236}">
                <a16:creationId xmlns:a16="http://schemas.microsoft.com/office/drawing/2014/main" id="{37D73D88-ECFF-B331-30AE-CE681526B967}"/>
              </a:ext>
            </a:extLst>
          </p:cNvPr>
          <p:cNvSpPr txBox="1">
            <a:spLocks/>
          </p:cNvSpPr>
          <p:nvPr/>
        </p:nvSpPr>
        <p:spPr>
          <a:xfrm>
            <a:off x="7026952" y="330198"/>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6000" algn="l">
              <a:lnSpc>
                <a:spcPts val="2500"/>
              </a:lnSpc>
              <a:buClr>
                <a:srgbClr val="DB9700"/>
              </a:buClr>
            </a:pPr>
            <a:endParaRPr lang="pt-BR" sz="2400" b="1" dirty="0">
              <a:solidFill>
                <a:schemeClr val="bg1"/>
              </a:solidFill>
              <a:latin typeface="Montserrat" pitchFamily="2" charset="77"/>
              <a:ea typeface="+mn-ea"/>
              <a:cs typeface="+mn-cs"/>
            </a:endParaRPr>
          </a:p>
        </p:txBody>
      </p:sp>
      <p:sp>
        <p:nvSpPr>
          <p:cNvPr id="28" name="CaixaDeTexto 27">
            <a:extLst>
              <a:ext uri="{FF2B5EF4-FFF2-40B4-BE49-F238E27FC236}">
                <a16:creationId xmlns:a16="http://schemas.microsoft.com/office/drawing/2014/main" id="{29172CB2-34D0-AE20-C219-B2270092A1FA}"/>
              </a:ext>
            </a:extLst>
          </p:cNvPr>
          <p:cNvSpPr txBox="1"/>
          <p:nvPr/>
        </p:nvSpPr>
        <p:spPr>
          <a:xfrm>
            <a:off x="703725" y="979791"/>
            <a:ext cx="3098479" cy="1054135"/>
          </a:xfrm>
          <a:prstGeom prst="rect">
            <a:avLst/>
          </a:prstGeom>
          <a:noFill/>
        </p:spPr>
        <p:txBody>
          <a:bodyPr wrap="square">
            <a:spAutoFit/>
          </a:bodyPr>
          <a:lstStyle/>
          <a:p>
            <a:pPr marL="36000" algn="l">
              <a:lnSpc>
                <a:spcPts val="2500"/>
              </a:lnSpc>
              <a:buClr>
                <a:srgbClr val="DB9700"/>
              </a:buClr>
            </a:pPr>
            <a:r>
              <a:rPr lang="pt-BR" sz="2400" b="1" dirty="0">
                <a:solidFill>
                  <a:schemeClr val="bg1"/>
                </a:solidFill>
                <a:latin typeface="Montserrat" pitchFamily="2" charset="77"/>
                <a:ea typeface="+mn-ea"/>
                <a:cs typeface="+mn-cs"/>
              </a:rPr>
              <a:t>Dívida com a União 2024 X 2023</a:t>
            </a:r>
          </a:p>
        </p:txBody>
      </p:sp>
      <p:grpSp>
        <p:nvGrpSpPr>
          <p:cNvPr id="29" name="Agrupar 28">
            <a:extLst>
              <a:ext uri="{FF2B5EF4-FFF2-40B4-BE49-F238E27FC236}">
                <a16:creationId xmlns:a16="http://schemas.microsoft.com/office/drawing/2014/main" id="{71CB5915-5C1C-664A-43A0-0A7C48EE45F0}"/>
              </a:ext>
            </a:extLst>
          </p:cNvPr>
          <p:cNvGrpSpPr/>
          <p:nvPr/>
        </p:nvGrpSpPr>
        <p:grpSpPr>
          <a:xfrm>
            <a:off x="455885" y="1002076"/>
            <a:ext cx="295465" cy="326243"/>
            <a:chOff x="12592050" y="3673475"/>
            <a:chExt cx="381000" cy="420688"/>
          </a:xfrm>
        </p:grpSpPr>
        <p:sp>
          <p:nvSpPr>
            <p:cNvPr id="30" name="Freeform 20">
              <a:extLst>
                <a:ext uri="{FF2B5EF4-FFF2-40B4-BE49-F238E27FC236}">
                  <a16:creationId xmlns:a16="http://schemas.microsoft.com/office/drawing/2014/main" id="{43B32F09-3DA5-FC8D-BABF-97B5DA0B9DAC}"/>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31" name="Freeform 21">
              <a:extLst>
                <a:ext uri="{FF2B5EF4-FFF2-40B4-BE49-F238E27FC236}">
                  <a16:creationId xmlns:a16="http://schemas.microsoft.com/office/drawing/2014/main" id="{09B91F27-C55E-E972-CCA9-9AB6CDB72287}"/>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mc:AlternateContent xmlns:mc="http://schemas.openxmlformats.org/markup-compatibility/2006">
        <mc:Choice xmlns:cx4="http://schemas.microsoft.com/office/drawing/2016/5/10/chartex" Requires="cx4">
          <p:graphicFrame>
            <p:nvGraphicFramePr>
              <p:cNvPr id="9" name="Gráfico 8">
                <a:extLst>
                  <a:ext uri="{FF2B5EF4-FFF2-40B4-BE49-F238E27FC236}">
                    <a16:creationId xmlns:a16="http://schemas.microsoft.com/office/drawing/2014/main" id="{60BF4C31-0919-DE4C-8647-7DA753B7FF73}"/>
                  </a:ext>
                </a:extLst>
              </p:cNvPr>
              <p:cNvGraphicFramePr/>
              <p:nvPr>
                <p:extLst>
                  <p:ext uri="{D42A27DB-BD31-4B8C-83A1-F6EECF244321}">
                    <p14:modId xmlns:p14="http://schemas.microsoft.com/office/powerpoint/2010/main" val="1456781837"/>
                  </p:ext>
                </p:extLst>
              </p:nvPr>
            </p:nvGraphicFramePr>
            <p:xfrm>
              <a:off x="4581112" y="1506858"/>
              <a:ext cx="7178693" cy="3833036"/>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9" name="Gráfico 8">
                <a:extLst>
                  <a:ext uri="{FF2B5EF4-FFF2-40B4-BE49-F238E27FC236}">
                    <a16:creationId xmlns:a16="http://schemas.microsoft.com/office/drawing/2014/main" id="{60BF4C31-0919-DE4C-8647-7DA753B7FF73}"/>
                  </a:ext>
                </a:extLst>
              </p:cNvPr>
              <p:cNvPicPr>
                <a:picLocks noGrp="1" noRot="1" noChangeAspect="1" noMove="1" noResize="1" noEditPoints="1" noAdjustHandles="1" noChangeArrowheads="1" noChangeShapeType="1"/>
              </p:cNvPicPr>
              <p:nvPr/>
            </p:nvPicPr>
            <p:blipFill>
              <a:blip r:embed="rId5"/>
              <a:stretch>
                <a:fillRect/>
              </a:stretch>
            </p:blipFill>
            <p:spPr>
              <a:xfrm>
                <a:off x="4581112" y="1506858"/>
                <a:ext cx="7178693" cy="3833036"/>
              </a:xfrm>
              <a:prstGeom prst="rect">
                <a:avLst/>
              </a:prstGeom>
            </p:spPr>
          </p:pic>
        </mc:Fallback>
      </mc:AlternateContent>
    </p:spTree>
    <p:extLst>
      <p:ext uri="{BB962C8B-B14F-4D97-AF65-F5344CB8AC3E}">
        <p14:creationId xmlns:p14="http://schemas.microsoft.com/office/powerpoint/2010/main" val="2036925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232DF-5C57-7B24-ABF1-9D954DF23EB4}"/>
            </a:ext>
          </a:extLst>
        </p:cNvPr>
        <p:cNvGrpSpPr/>
        <p:nvPr/>
      </p:nvGrpSpPr>
      <p:grpSpPr>
        <a:xfrm>
          <a:off x="0" y="0"/>
          <a:ext cx="0" cy="0"/>
          <a:chOff x="0" y="0"/>
          <a:chExt cx="0" cy="0"/>
        </a:xfrm>
      </p:grpSpPr>
      <p:sp>
        <p:nvSpPr>
          <p:cNvPr id="23" name="Retângulo 22">
            <a:extLst>
              <a:ext uri="{FF2B5EF4-FFF2-40B4-BE49-F238E27FC236}">
                <a16:creationId xmlns:a16="http://schemas.microsoft.com/office/drawing/2014/main" id="{8AB59CFF-0504-263D-9094-E975E78E59BB}"/>
              </a:ext>
            </a:extLst>
          </p:cNvPr>
          <p:cNvSpPr/>
          <p:nvPr/>
        </p:nvSpPr>
        <p:spPr>
          <a:xfrm>
            <a:off x="2441" y="0"/>
            <a:ext cx="1138945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200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sz="1938" dirty="0">
              <a:latin typeface="Arial" panose="020B0604020202020204" pitchFamily="34" charset="0"/>
              <a:cs typeface="Arial" panose="020B0604020202020204" pitchFamily="34" charset="0"/>
            </a:endParaRPr>
          </a:p>
        </p:txBody>
      </p:sp>
      <p:sp>
        <p:nvSpPr>
          <p:cNvPr id="24" name="Retângulo 23">
            <a:extLst>
              <a:ext uri="{FF2B5EF4-FFF2-40B4-BE49-F238E27FC236}">
                <a16:creationId xmlns:a16="http://schemas.microsoft.com/office/drawing/2014/main" id="{3DF96AEB-0846-E4C9-D63C-349C473B49D0}"/>
              </a:ext>
            </a:extLst>
          </p:cNvPr>
          <p:cNvSpPr/>
          <p:nvPr/>
        </p:nvSpPr>
        <p:spPr>
          <a:xfrm>
            <a:off x="4148919" y="0"/>
            <a:ext cx="8043081" cy="6858000"/>
          </a:xfrm>
          <a:prstGeom prst="rect">
            <a:avLst/>
          </a:prstGeom>
          <a:solidFill>
            <a:schemeClr val="lt1"/>
          </a:solidFill>
          <a:ln>
            <a:noFill/>
          </a:ln>
          <a:effectLst>
            <a:outerShdw blurRad="355600" sx="101000" sy="101000" algn="ctr" rotWithShape="0">
              <a:srgbClr val="000000">
                <a:alpha val="44710"/>
              </a:srgbClr>
            </a:outerShdw>
          </a:effectLst>
        </p:spPr>
        <p:txBody>
          <a:bodyPr spcFirstLastPara="1" wrap="square" lIns="91400" tIns="45700" rIns="91400" bIns="45700" anchor="ctr"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pt-BR" dirty="0">
              <a:solidFill>
                <a:srgbClr val="000000"/>
              </a:solidFill>
              <a:latin typeface="Calibri"/>
              <a:cs typeface="Calibri"/>
            </a:endParaRPr>
          </a:p>
        </p:txBody>
      </p:sp>
      <p:sp>
        <p:nvSpPr>
          <p:cNvPr id="25" name="Freeform 86">
            <a:extLst>
              <a:ext uri="{FF2B5EF4-FFF2-40B4-BE49-F238E27FC236}">
                <a16:creationId xmlns:a16="http://schemas.microsoft.com/office/drawing/2014/main" id="{ABC93581-4A04-96C9-8A7A-0E5042BD8825}"/>
              </a:ext>
            </a:extLst>
          </p:cNvPr>
          <p:cNvSpPr>
            <a:spLocks noEditPoints="1"/>
          </p:cNvSpPr>
          <p:nvPr/>
        </p:nvSpPr>
        <p:spPr bwMode="auto">
          <a:xfrm rot="5400000" flipH="1">
            <a:off x="-657711" y="5707554"/>
            <a:ext cx="1315422" cy="1315422"/>
          </a:xfrm>
          <a:custGeom>
            <a:avLst/>
            <a:gdLst>
              <a:gd name="T0" fmla="*/ 0 w 687"/>
              <a:gd name="T1" fmla="*/ 575 h 687"/>
              <a:gd name="T2" fmla="*/ 112 w 687"/>
              <a:gd name="T3" fmla="*/ 687 h 687"/>
              <a:gd name="T4" fmla="*/ 72 w 687"/>
              <a:gd name="T5" fmla="*/ 687 h 687"/>
              <a:gd name="T6" fmla="*/ 0 w 687"/>
              <a:gd name="T7" fmla="*/ 615 h 687"/>
              <a:gd name="T8" fmla="*/ 0 w 687"/>
              <a:gd name="T9" fmla="*/ 575 h 687"/>
              <a:gd name="T10" fmla="*/ 651 w 687"/>
              <a:gd name="T11" fmla="*/ 0 h 687"/>
              <a:gd name="T12" fmla="*/ 687 w 687"/>
              <a:gd name="T13" fmla="*/ 36 h 687"/>
              <a:gd name="T14" fmla="*/ 687 w 687"/>
              <a:gd name="T15" fmla="*/ 75 h 687"/>
              <a:gd name="T16" fmla="*/ 611 w 687"/>
              <a:gd name="T17" fmla="*/ 0 h 687"/>
              <a:gd name="T18" fmla="*/ 651 w 687"/>
              <a:gd name="T19" fmla="*/ 0 h 687"/>
              <a:gd name="T20" fmla="*/ 525 w 687"/>
              <a:gd name="T21" fmla="*/ 0 h 687"/>
              <a:gd name="T22" fmla="*/ 687 w 687"/>
              <a:gd name="T23" fmla="*/ 162 h 687"/>
              <a:gd name="T24" fmla="*/ 687 w 687"/>
              <a:gd name="T25" fmla="*/ 202 h 687"/>
              <a:gd name="T26" fmla="*/ 485 w 687"/>
              <a:gd name="T27" fmla="*/ 0 h 687"/>
              <a:gd name="T28" fmla="*/ 525 w 687"/>
              <a:gd name="T29" fmla="*/ 0 h 687"/>
              <a:gd name="T30" fmla="*/ 290 w 687"/>
              <a:gd name="T31" fmla="*/ 4 h 687"/>
              <a:gd name="T32" fmla="*/ 687 w 687"/>
              <a:gd name="T33" fmla="*/ 401 h 687"/>
              <a:gd name="T34" fmla="*/ 687 w 687"/>
              <a:gd name="T35" fmla="*/ 441 h 687"/>
              <a:gd name="T36" fmla="*/ 257 w 687"/>
              <a:gd name="T37" fmla="*/ 11 h 687"/>
              <a:gd name="T38" fmla="*/ 290 w 687"/>
              <a:gd name="T39" fmla="*/ 4 h 687"/>
              <a:gd name="T40" fmla="*/ 408 w 687"/>
              <a:gd name="T41" fmla="*/ 0 h 687"/>
              <a:gd name="T42" fmla="*/ 687 w 687"/>
              <a:gd name="T43" fmla="*/ 279 h 687"/>
              <a:gd name="T44" fmla="*/ 687 w 687"/>
              <a:gd name="T45" fmla="*/ 319 h 687"/>
              <a:gd name="T46" fmla="*/ 368 w 687"/>
              <a:gd name="T47" fmla="*/ 0 h 687"/>
              <a:gd name="T48" fmla="*/ 408 w 687"/>
              <a:gd name="T49" fmla="*/ 0 h 687"/>
              <a:gd name="T50" fmla="*/ 122 w 687"/>
              <a:gd name="T51" fmla="*/ 81 h 687"/>
              <a:gd name="T52" fmla="*/ 687 w 687"/>
              <a:gd name="T53" fmla="*/ 647 h 687"/>
              <a:gd name="T54" fmla="*/ 687 w 687"/>
              <a:gd name="T55" fmla="*/ 687 h 687"/>
              <a:gd name="T56" fmla="*/ 101 w 687"/>
              <a:gd name="T57" fmla="*/ 100 h 687"/>
              <a:gd name="T58" fmla="*/ 122 w 687"/>
              <a:gd name="T59" fmla="*/ 81 h 687"/>
              <a:gd name="T60" fmla="*/ 197 w 687"/>
              <a:gd name="T61" fmla="*/ 33 h 687"/>
              <a:gd name="T62" fmla="*/ 687 w 687"/>
              <a:gd name="T63" fmla="*/ 523 h 687"/>
              <a:gd name="T64" fmla="*/ 687 w 687"/>
              <a:gd name="T65" fmla="*/ 563 h 687"/>
              <a:gd name="T66" fmla="*/ 171 w 687"/>
              <a:gd name="T67" fmla="*/ 47 h 687"/>
              <a:gd name="T68" fmla="*/ 197 w 687"/>
              <a:gd name="T69" fmla="*/ 33 h 687"/>
              <a:gd name="T70" fmla="*/ 20 w 687"/>
              <a:gd name="T71" fmla="*/ 227 h 687"/>
              <a:gd name="T72" fmla="*/ 480 w 687"/>
              <a:gd name="T73" fmla="*/ 687 h 687"/>
              <a:gd name="T74" fmla="*/ 440 w 687"/>
              <a:gd name="T75" fmla="*/ 687 h 687"/>
              <a:gd name="T76" fmla="*/ 11 w 687"/>
              <a:gd name="T77" fmla="*/ 258 h 687"/>
              <a:gd name="T78" fmla="*/ 20 w 687"/>
              <a:gd name="T79" fmla="*/ 227 h 687"/>
              <a:gd name="T80" fmla="*/ 63 w 687"/>
              <a:gd name="T81" fmla="*/ 146 h 687"/>
              <a:gd name="T82" fmla="*/ 603 w 687"/>
              <a:gd name="T83" fmla="*/ 687 h 687"/>
              <a:gd name="T84" fmla="*/ 563 w 687"/>
              <a:gd name="T85" fmla="*/ 687 h 687"/>
              <a:gd name="T86" fmla="*/ 47 w 687"/>
              <a:gd name="T87" fmla="*/ 170 h 687"/>
              <a:gd name="T88" fmla="*/ 63 w 687"/>
              <a:gd name="T89" fmla="*/ 146 h 687"/>
              <a:gd name="T90" fmla="*/ 0 w 687"/>
              <a:gd name="T91" fmla="*/ 452 h 687"/>
              <a:gd name="T92" fmla="*/ 234 w 687"/>
              <a:gd name="T93" fmla="*/ 687 h 687"/>
              <a:gd name="T94" fmla="*/ 195 w 687"/>
              <a:gd name="T95" fmla="*/ 687 h 687"/>
              <a:gd name="T96" fmla="*/ 0 w 687"/>
              <a:gd name="T97" fmla="*/ 492 h 687"/>
              <a:gd name="T98" fmla="*/ 0 w 687"/>
              <a:gd name="T99" fmla="*/ 452 h 687"/>
              <a:gd name="T100" fmla="*/ 0 w 687"/>
              <a:gd name="T101" fmla="*/ 327 h 687"/>
              <a:gd name="T102" fmla="*/ 0 w 687"/>
              <a:gd name="T103" fmla="*/ 327 h 687"/>
              <a:gd name="T104" fmla="*/ 0 w 687"/>
              <a:gd name="T105" fmla="*/ 343 h 687"/>
              <a:gd name="T106" fmla="*/ 0 w 687"/>
              <a:gd name="T107" fmla="*/ 327 h 687"/>
              <a:gd name="T108" fmla="*/ 359 w 687"/>
              <a:gd name="T109" fmla="*/ 687 h 687"/>
              <a:gd name="T110" fmla="*/ 320 w 687"/>
              <a:gd name="T111" fmla="*/ 687 h 687"/>
              <a:gd name="T112" fmla="*/ 0 w 687"/>
              <a:gd name="T113" fmla="*/ 367 h 687"/>
              <a:gd name="T114" fmla="*/ 0 w 687"/>
              <a:gd name="T115" fmla="*/ 32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7" h="687">
                <a:moveTo>
                  <a:pt x="0" y="575"/>
                </a:moveTo>
                <a:lnTo>
                  <a:pt x="112" y="687"/>
                </a:lnTo>
                <a:lnTo>
                  <a:pt x="72" y="687"/>
                </a:lnTo>
                <a:lnTo>
                  <a:pt x="0" y="615"/>
                </a:lnTo>
                <a:lnTo>
                  <a:pt x="0" y="575"/>
                </a:lnTo>
                <a:close/>
                <a:moveTo>
                  <a:pt x="651" y="0"/>
                </a:moveTo>
                <a:lnTo>
                  <a:pt x="687" y="36"/>
                </a:lnTo>
                <a:lnTo>
                  <a:pt x="687" y="75"/>
                </a:lnTo>
                <a:lnTo>
                  <a:pt x="611" y="0"/>
                </a:lnTo>
                <a:lnTo>
                  <a:pt x="651" y="0"/>
                </a:lnTo>
                <a:close/>
                <a:moveTo>
                  <a:pt x="525" y="0"/>
                </a:moveTo>
                <a:lnTo>
                  <a:pt x="687" y="162"/>
                </a:lnTo>
                <a:lnTo>
                  <a:pt x="687" y="202"/>
                </a:lnTo>
                <a:lnTo>
                  <a:pt x="485" y="0"/>
                </a:lnTo>
                <a:lnTo>
                  <a:pt x="525" y="0"/>
                </a:lnTo>
                <a:close/>
                <a:moveTo>
                  <a:pt x="290" y="4"/>
                </a:moveTo>
                <a:lnTo>
                  <a:pt x="687" y="401"/>
                </a:lnTo>
                <a:lnTo>
                  <a:pt x="687" y="441"/>
                </a:lnTo>
                <a:lnTo>
                  <a:pt x="257" y="11"/>
                </a:lnTo>
                <a:cubicBezTo>
                  <a:pt x="268" y="8"/>
                  <a:pt x="279" y="6"/>
                  <a:pt x="290" y="4"/>
                </a:cubicBezTo>
                <a:close/>
                <a:moveTo>
                  <a:pt x="408" y="0"/>
                </a:moveTo>
                <a:lnTo>
                  <a:pt x="687" y="279"/>
                </a:lnTo>
                <a:lnTo>
                  <a:pt x="687" y="319"/>
                </a:lnTo>
                <a:lnTo>
                  <a:pt x="368" y="0"/>
                </a:lnTo>
                <a:lnTo>
                  <a:pt x="408" y="0"/>
                </a:lnTo>
                <a:close/>
                <a:moveTo>
                  <a:pt x="122" y="81"/>
                </a:moveTo>
                <a:lnTo>
                  <a:pt x="687" y="647"/>
                </a:lnTo>
                <a:lnTo>
                  <a:pt x="687" y="687"/>
                </a:lnTo>
                <a:lnTo>
                  <a:pt x="101" y="100"/>
                </a:lnTo>
                <a:cubicBezTo>
                  <a:pt x="108" y="94"/>
                  <a:pt x="114" y="87"/>
                  <a:pt x="122" y="81"/>
                </a:cubicBezTo>
                <a:close/>
                <a:moveTo>
                  <a:pt x="197" y="33"/>
                </a:moveTo>
                <a:lnTo>
                  <a:pt x="687" y="523"/>
                </a:lnTo>
                <a:lnTo>
                  <a:pt x="687" y="563"/>
                </a:lnTo>
                <a:lnTo>
                  <a:pt x="171" y="47"/>
                </a:lnTo>
                <a:cubicBezTo>
                  <a:pt x="179" y="42"/>
                  <a:pt x="188" y="37"/>
                  <a:pt x="197" y="33"/>
                </a:cubicBezTo>
                <a:close/>
                <a:moveTo>
                  <a:pt x="20" y="227"/>
                </a:moveTo>
                <a:lnTo>
                  <a:pt x="480" y="687"/>
                </a:lnTo>
                <a:lnTo>
                  <a:pt x="440" y="687"/>
                </a:lnTo>
                <a:lnTo>
                  <a:pt x="11" y="258"/>
                </a:lnTo>
                <a:cubicBezTo>
                  <a:pt x="14" y="247"/>
                  <a:pt x="17" y="237"/>
                  <a:pt x="20" y="227"/>
                </a:cubicBezTo>
                <a:close/>
                <a:moveTo>
                  <a:pt x="63" y="146"/>
                </a:moveTo>
                <a:lnTo>
                  <a:pt x="603" y="687"/>
                </a:lnTo>
                <a:lnTo>
                  <a:pt x="563" y="687"/>
                </a:lnTo>
                <a:lnTo>
                  <a:pt x="47" y="170"/>
                </a:lnTo>
                <a:cubicBezTo>
                  <a:pt x="52" y="162"/>
                  <a:pt x="57" y="154"/>
                  <a:pt x="63" y="146"/>
                </a:cubicBezTo>
                <a:close/>
                <a:moveTo>
                  <a:pt x="0" y="452"/>
                </a:moveTo>
                <a:lnTo>
                  <a:pt x="234" y="687"/>
                </a:lnTo>
                <a:lnTo>
                  <a:pt x="195" y="687"/>
                </a:lnTo>
                <a:lnTo>
                  <a:pt x="0" y="492"/>
                </a:lnTo>
                <a:lnTo>
                  <a:pt x="0" y="452"/>
                </a:lnTo>
                <a:close/>
                <a:moveTo>
                  <a:pt x="0" y="327"/>
                </a:moveTo>
                <a:lnTo>
                  <a:pt x="0" y="327"/>
                </a:lnTo>
                <a:lnTo>
                  <a:pt x="0" y="343"/>
                </a:lnTo>
                <a:cubicBezTo>
                  <a:pt x="0" y="338"/>
                  <a:pt x="0" y="333"/>
                  <a:pt x="0" y="327"/>
                </a:cubicBezTo>
                <a:lnTo>
                  <a:pt x="359" y="687"/>
                </a:lnTo>
                <a:lnTo>
                  <a:pt x="320" y="687"/>
                </a:lnTo>
                <a:lnTo>
                  <a:pt x="0" y="367"/>
                </a:lnTo>
                <a:lnTo>
                  <a:pt x="0" y="327"/>
                </a:lnTo>
                <a:close/>
              </a:path>
            </a:pathLst>
          </a:custGeom>
          <a:solidFill>
            <a:schemeClr val="tx1">
              <a:alpha val="1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26" name="CaixaDeTexto 25">
            <a:extLst>
              <a:ext uri="{FF2B5EF4-FFF2-40B4-BE49-F238E27FC236}">
                <a16:creationId xmlns:a16="http://schemas.microsoft.com/office/drawing/2014/main" id="{771CEF29-9D2B-D7DC-975B-0A76D0E7DCE1}"/>
              </a:ext>
            </a:extLst>
          </p:cNvPr>
          <p:cNvSpPr txBox="1"/>
          <p:nvPr/>
        </p:nvSpPr>
        <p:spPr>
          <a:xfrm>
            <a:off x="455885" y="307666"/>
            <a:ext cx="4944898" cy="364459"/>
          </a:xfrm>
          <a:prstGeom prst="rect">
            <a:avLst/>
          </a:prstGeom>
          <a:noFill/>
        </p:spPr>
        <p:txBody>
          <a:bodyPr wrap="square">
            <a:spAutoFit/>
          </a:bodyPr>
          <a:lstStyle/>
          <a:p>
            <a:pPr>
              <a:lnSpc>
                <a:spcPts val="2500"/>
              </a:lnSpc>
              <a:buClr>
                <a:srgbClr val="DB9700"/>
              </a:buClr>
            </a:pPr>
            <a:r>
              <a:rPr lang="pt-BR" sz="900" b="1" dirty="0">
                <a:solidFill>
                  <a:srgbClr val="FCA400"/>
                </a:solidFill>
                <a:latin typeface="Montserrat" pitchFamily="2" charset="77"/>
              </a:rPr>
              <a:t>RELATÓRIO DE TRANSPARÊNCIA FISCAL</a:t>
            </a:r>
          </a:p>
        </p:txBody>
      </p:sp>
      <p:pic>
        <p:nvPicPr>
          <p:cNvPr id="27" name="Imagem 26" descr="Imagem de desenho animado&#10;&#10;Descrição gerada automaticamente com confiança média">
            <a:extLst>
              <a:ext uri="{FF2B5EF4-FFF2-40B4-BE49-F238E27FC236}">
                <a16:creationId xmlns:a16="http://schemas.microsoft.com/office/drawing/2014/main" id="{A7C9B4AE-865E-6EC4-CBFF-F23DC3E1D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pic>
        <p:nvPicPr>
          <p:cNvPr id="50" name="Imagem 49">
            <a:extLst>
              <a:ext uri="{FF2B5EF4-FFF2-40B4-BE49-F238E27FC236}">
                <a16:creationId xmlns:a16="http://schemas.microsoft.com/office/drawing/2014/main" id="{8A5F9AD1-121B-E728-01E2-7C6BF5EC9F35}"/>
              </a:ext>
            </a:extLst>
          </p:cNvPr>
          <p:cNvPicPr/>
          <p:nvPr/>
        </p:nvPicPr>
        <p:blipFill>
          <a:blip r:embed="rId3" cstate="print"/>
          <a:stretch/>
        </p:blipFill>
        <p:spPr>
          <a:xfrm>
            <a:off x="200964" y="6605288"/>
            <a:ext cx="726017" cy="151292"/>
          </a:xfrm>
          <a:prstGeom prst="rect">
            <a:avLst/>
          </a:prstGeom>
          <a:ln>
            <a:noFill/>
          </a:ln>
        </p:spPr>
      </p:pic>
      <p:sp>
        <p:nvSpPr>
          <p:cNvPr id="8" name="Espaço Reservado para Número de Slide 1">
            <a:extLst>
              <a:ext uri="{FF2B5EF4-FFF2-40B4-BE49-F238E27FC236}">
                <a16:creationId xmlns:a16="http://schemas.microsoft.com/office/drawing/2014/main" id="{B2931127-6745-4C57-2E29-53093C489542}"/>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26</a:t>
            </a:fld>
            <a:endParaRPr lang="pt-BR" sz="1000" dirty="0">
              <a:solidFill>
                <a:schemeClr val="tx1">
                  <a:lumMod val="65000"/>
                  <a:lumOff val="35000"/>
                </a:schemeClr>
              </a:solidFill>
              <a:latin typeface="Montserrat" panose="00000500000000000000" pitchFamily="2" charset="0"/>
            </a:endParaRPr>
          </a:p>
        </p:txBody>
      </p:sp>
      <p:sp>
        <p:nvSpPr>
          <p:cNvPr id="10" name="Título 1">
            <a:extLst>
              <a:ext uri="{FF2B5EF4-FFF2-40B4-BE49-F238E27FC236}">
                <a16:creationId xmlns:a16="http://schemas.microsoft.com/office/drawing/2014/main" id="{9ABDD63E-2BC5-AFEB-6C77-53FF0511CB20}"/>
              </a:ext>
            </a:extLst>
          </p:cNvPr>
          <p:cNvSpPr txBox="1">
            <a:spLocks/>
          </p:cNvSpPr>
          <p:nvPr/>
        </p:nvSpPr>
        <p:spPr>
          <a:xfrm>
            <a:off x="7026952" y="330198"/>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6000" algn="l">
              <a:lnSpc>
                <a:spcPts val="2500"/>
              </a:lnSpc>
              <a:buClr>
                <a:srgbClr val="DB9700"/>
              </a:buClr>
            </a:pPr>
            <a:endParaRPr lang="pt-BR" sz="2400" b="1" dirty="0">
              <a:solidFill>
                <a:schemeClr val="bg1"/>
              </a:solidFill>
              <a:latin typeface="Montserrat" pitchFamily="2" charset="77"/>
              <a:ea typeface="+mn-ea"/>
              <a:cs typeface="+mn-cs"/>
            </a:endParaRPr>
          </a:p>
        </p:txBody>
      </p:sp>
      <p:grpSp>
        <p:nvGrpSpPr>
          <p:cNvPr id="29" name="Agrupar 28">
            <a:extLst>
              <a:ext uri="{FF2B5EF4-FFF2-40B4-BE49-F238E27FC236}">
                <a16:creationId xmlns:a16="http://schemas.microsoft.com/office/drawing/2014/main" id="{6D1E4284-C3F1-C5BF-E110-2098E6B8318B}"/>
              </a:ext>
            </a:extLst>
          </p:cNvPr>
          <p:cNvGrpSpPr/>
          <p:nvPr/>
        </p:nvGrpSpPr>
        <p:grpSpPr>
          <a:xfrm>
            <a:off x="455885" y="1002076"/>
            <a:ext cx="295465" cy="326243"/>
            <a:chOff x="12592050" y="3673475"/>
            <a:chExt cx="381000" cy="420688"/>
          </a:xfrm>
        </p:grpSpPr>
        <p:sp>
          <p:nvSpPr>
            <p:cNvPr id="30" name="Freeform 20">
              <a:extLst>
                <a:ext uri="{FF2B5EF4-FFF2-40B4-BE49-F238E27FC236}">
                  <a16:creationId xmlns:a16="http://schemas.microsoft.com/office/drawing/2014/main" id="{09A5E7FD-12D4-E352-AA23-FA1ED4E74BE3}"/>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31" name="Freeform 21">
              <a:extLst>
                <a:ext uri="{FF2B5EF4-FFF2-40B4-BE49-F238E27FC236}">
                  <a16:creationId xmlns:a16="http://schemas.microsoft.com/office/drawing/2014/main" id="{07463ED2-096D-91C8-DAAB-006225C03DD2}"/>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2" name="CaixaDeTexto 1">
            <a:extLst>
              <a:ext uri="{FF2B5EF4-FFF2-40B4-BE49-F238E27FC236}">
                <a16:creationId xmlns:a16="http://schemas.microsoft.com/office/drawing/2014/main" id="{037826CE-6CD7-2A69-1240-B34A3974DF3A}"/>
              </a:ext>
            </a:extLst>
          </p:cNvPr>
          <p:cNvSpPr txBox="1"/>
          <p:nvPr/>
        </p:nvSpPr>
        <p:spPr>
          <a:xfrm>
            <a:off x="703725" y="979791"/>
            <a:ext cx="3098479" cy="1054135"/>
          </a:xfrm>
          <a:prstGeom prst="rect">
            <a:avLst/>
          </a:prstGeom>
          <a:noFill/>
        </p:spPr>
        <p:txBody>
          <a:bodyPr wrap="square">
            <a:spAutoFit/>
          </a:bodyPr>
          <a:lstStyle/>
          <a:p>
            <a:pPr marL="36000" algn="l">
              <a:lnSpc>
                <a:spcPts val="2500"/>
              </a:lnSpc>
              <a:buClr>
                <a:srgbClr val="DB9700"/>
              </a:buClr>
            </a:pPr>
            <a:r>
              <a:rPr lang="pt-BR" sz="2400" b="1" dirty="0">
                <a:solidFill>
                  <a:schemeClr val="bg1"/>
                </a:solidFill>
                <a:latin typeface="Montserrat" pitchFamily="2" charset="77"/>
                <a:ea typeface="+mn-ea"/>
                <a:cs typeface="+mn-cs"/>
              </a:rPr>
              <a:t>Dívida com a União – Projeção LC 206/2024</a:t>
            </a:r>
          </a:p>
        </p:txBody>
      </p:sp>
      <p:sp>
        <p:nvSpPr>
          <p:cNvPr id="5" name="CaixaDeTexto 4">
            <a:extLst>
              <a:ext uri="{FF2B5EF4-FFF2-40B4-BE49-F238E27FC236}">
                <a16:creationId xmlns:a16="http://schemas.microsoft.com/office/drawing/2014/main" id="{5F974010-FD2D-67B5-270E-ADCB8C9EFE72}"/>
              </a:ext>
            </a:extLst>
          </p:cNvPr>
          <p:cNvSpPr txBox="1"/>
          <p:nvPr/>
        </p:nvSpPr>
        <p:spPr>
          <a:xfrm>
            <a:off x="621320" y="2178573"/>
            <a:ext cx="3025249" cy="3451201"/>
          </a:xfrm>
          <a:prstGeom prst="rect">
            <a:avLst/>
          </a:prstGeom>
          <a:noFill/>
        </p:spPr>
        <p:txBody>
          <a:bodyPr wrap="square">
            <a:spAutoFit/>
          </a:bodyPr>
          <a:lstStyle/>
          <a:p>
            <a:pPr marL="440100" indent="-285750">
              <a:lnSpc>
                <a:spcPct val="90000"/>
              </a:lnSpc>
              <a:spcBef>
                <a:spcPts val="1000"/>
              </a:spcBef>
              <a:buClr>
                <a:srgbClr val="FCA400"/>
              </a:buClr>
              <a:buFont typeface="Symbol" panose="05050102010706020507" pitchFamily="18" charset="2"/>
              <a:buChar char=""/>
            </a:pPr>
            <a:r>
              <a:rPr lang="pt-BR" sz="1400" kern="500" spc="-41" dirty="0">
                <a:solidFill>
                  <a:schemeClr val="bg1"/>
                </a:solidFill>
                <a:latin typeface="Montserrat" panose="00000500000000000000" pitchFamily="2" charset="0"/>
                <a:cs typeface="Segoe UI" panose="020B0502040204020203" pitchFamily="34" charset="0"/>
              </a:rPr>
              <a:t>Em razão da LC 206/24, por mais que não haja pagamento da dívida até maio/27, o valor da dívida estará inferior ao que estaria se os pagamentos fossem realizados;</a:t>
            </a:r>
          </a:p>
          <a:p>
            <a:pPr marL="440100" indent="-285750">
              <a:lnSpc>
                <a:spcPct val="90000"/>
              </a:lnSpc>
              <a:spcBef>
                <a:spcPts val="1000"/>
              </a:spcBef>
              <a:buClr>
                <a:srgbClr val="FCA400"/>
              </a:buClr>
              <a:buFont typeface="Symbol" panose="05050102010706020507" pitchFamily="18" charset="2"/>
              <a:buChar char=""/>
            </a:pPr>
            <a:r>
              <a:rPr lang="pt-BR" sz="1400" kern="500" spc="-41" dirty="0">
                <a:solidFill>
                  <a:schemeClr val="bg1"/>
                </a:solidFill>
                <a:latin typeface="Montserrat" panose="00000500000000000000" pitchFamily="2" charset="0"/>
                <a:cs typeface="Segoe UI" panose="020B0502040204020203" pitchFamily="34" charset="0"/>
              </a:rPr>
              <a:t>Os valores que seriam pagos à União estão sendo transferidos ao </a:t>
            </a:r>
            <a:r>
              <a:rPr lang="pt-BR" sz="1400" kern="500" spc="-41" dirty="0" err="1">
                <a:solidFill>
                  <a:schemeClr val="bg1"/>
                </a:solidFill>
                <a:latin typeface="Montserrat" panose="00000500000000000000" pitchFamily="2" charset="0"/>
                <a:cs typeface="Segoe UI" panose="020B0502040204020203" pitchFamily="34" charset="0"/>
              </a:rPr>
              <a:t>Funrigs</a:t>
            </a:r>
            <a:r>
              <a:rPr lang="pt-BR" sz="1400" kern="500" spc="-41" dirty="0">
                <a:solidFill>
                  <a:schemeClr val="bg1"/>
                </a:solidFill>
                <a:latin typeface="Montserrat" panose="00000500000000000000" pitchFamily="2" charset="0"/>
                <a:cs typeface="Segoe UI" panose="020B0502040204020203" pitchFamily="34" charset="0"/>
              </a:rPr>
              <a:t> e totalizarão R$ 14,1 bilhões até maio/27;</a:t>
            </a:r>
          </a:p>
          <a:p>
            <a:pPr marL="440100" indent="-285750">
              <a:lnSpc>
                <a:spcPct val="90000"/>
              </a:lnSpc>
              <a:spcBef>
                <a:spcPts val="1000"/>
              </a:spcBef>
              <a:buClr>
                <a:srgbClr val="FCA400"/>
              </a:buClr>
              <a:buFont typeface="Symbol" panose="05050102010706020507" pitchFamily="18" charset="2"/>
              <a:buChar char=""/>
            </a:pPr>
            <a:r>
              <a:rPr lang="pt-BR" sz="1400" kern="500" spc="-41" dirty="0">
                <a:solidFill>
                  <a:schemeClr val="bg1"/>
                </a:solidFill>
                <a:latin typeface="Montserrat" panose="00000500000000000000" pitchFamily="2" charset="0"/>
                <a:cs typeface="Segoe UI" panose="020B0502040204020203" pitchFamily="34" charset="0"/>
              </a:rPr>
              <a:t>Perdão de R$ 19 bilhões, sendo que R$ 14 bilhões devem ser utilizados no Plano Rio Grande.</a:t>
            </a:r>
          </a:p>
        </p:txBody>
      </p:sp>
      <p:sp>
        <p:nvSpPr>
          <p:cNvPr id="6" name="Retângulo 5">
            <a:extLst>
              <a:ext uri="{FF2B5EF4-FFF2-40B4-BE49-F238E27FC236}">
                <a16:creationId xmlns:a16="http://schemas.microsoft.com/office/drawing/2014/main" id="{D63DBB8E-4B0C-428E-F9B5-7F7C5F78E9A3}"/>
              </a:ext>
            </a:extLst>
          </p:cNvPr>
          <p:cNvSpPr/>
          <p:nvPr/>
        </p:nvSpPr>
        <p:spPr>
          <a:xfrm>
            <a:off x="5920997" y="1794077"/>
            <a:ext cx="3021745" cy="2318405"/>
          </a:xfrm>
          <a:prstGeom prst="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3" name="Caixa de Texto 2">
            <a:extLst>
              <a:ext uri="{FF2B5EF4-FFF2-40B4-BE49-F238E27FC236}">
                <a16:creationId xmlns:a16="http://schemas.microsoft.com/office/drawing/2014/main" id="{F068AE32-792B-373D-E65F-67B084D11B84}"/>
              </a:ext>
            </a:extLst>
          </p:cNvPr>
          <p:cNvSpPr txBox="1">
            <a:spLocks noChangeArrowheads="1"/>
          </p:cNvSpPr>
          <p:nvPr/>
        </p:nvSpPr>
        <p:spPr bwMode="auto">
          <a:xfrm>
            <a:off x="7170900" y="3415023"/>
            <a:ext cx="979223" cy="526212"/>
          </a:xfrm>
          <a:prstGeom prst="rect">
            <a:avLst/>
          </a:prstGeom>
          <a:noFill/>
          <a:ln w="9525">
            <a:noFill/>
            <a:miter lim="800000"/>
            <a:headEnd/>
            <a:tailEnd/>
          </a:ln>
          <a:effectLst/>
        </p:spPr>
        <p:txBody>
          <a:bodyPr rot="0" vert="horz" wrap="square" lIns="91440" tIns="45720" rIns="91440" bIns="45720" anchor="t" anchorCtr="0">
            <a:noAutofit/>
          </a:bodyPr>
          <a:lstStyle/>
          <a:p>
            <a:pPr algn="ctr">
              <a:lnSpc>
                <a:spcPts val="1200"/>
              </a:lnSpc>
            </a:pPr>
            <a:r>
              <a:rPr lang="pt-BR" sz="1000" b="1">
                <a:ln>
                  <a:noFill/>
                </a:ln>
                <a:solidFill>
                  <a:schemeClr val="tx1">
                    <a:lumMod val="85000"/>
                    <a:lumOff val="15000"/>
                  </a:schemeClr>
                </a:solidFill>
                <a:effectLst/>
                <a:latin typeface="Montserrat" pitchFamily="2" charset="0"/>
                <a:ea typeface="Times New Roman" panose="02020603050405020304" pitchFamily="18" charset="0"/>
              </a:rPr>
              <a:t>Variação sem LC 206</a:t>
            </a:r>
            <a:endParaRPr lang="pt-BR" sz="1400">
              <a:solidFill>
                <a:schemeClr val="tx1">
                  <a:lumMod val="85000"/>
                  <a:lumOff val="15000"/>
                </a:schemeClr>
              </a:solidFill>
              <a:effectLst/>
              <a:latin typeface="Times New Roman" panose="02020603050405020304" pitchFamily="18" charset="0"/>
              <a:ea typeface="Times New Roman" panose="02020603050405020304" pitchFamily="18" charset="0"/>
            </a:endParaRPr>
          </a:p>
          <a:p>
            <a:pPr algn="ctr">
              <a:lnSpc>
                <a:spcPts val="1200"/>
              </a:lnSpc>
            </a:pPr>
            <a:r>
              <a:rPr lang="pt-BR" sz="1000" b="1">
                <a:ln>
                  <a:noFill/>
                </a:ln>
                <a:solidFill>
                  <a:schemeClr val="tx1">
                    <a:lumMod val="85000"/>
                    <a:lumOff val="15000"/>
                  </a:schemeClr>
                </a:solidFill>
                <a:effectLst/>
                <a:latin typeface="Montserrat" pitchFamily="2" charset="0"/>
                <a:ea typeface="Times New Roman" panose="02020603050405020304" pitchFamily="18" charset="0"/>
              </a:rPr>
              <a:t> </a:t>
            </a:r>
            <a:endParaRPr lang="pt-BR" sz="1400">
              <a:solidFill>
                <a:schemeClr val="tx1">
                  <a:lumMod val="85000"/>
                  <a:lumOff val="15000"/>
                </a:schemeClr>
              </a:solidFill>
              <a:effectLst/>
              <a:latin typeface="Times New Roman" panose="02020603050405020304" pitchFamily="18" charset="0"/>
              <a:ea typeface="Times New Roman" panose="02020603050405020304" pitchFamily="18" charset="0"/>
            </a:endParaRPr>
          </a:p>
        </p:txBody>
      </p:sp>
      <p:sp>
        <p:nvSpPr>
          <p:cNvPr id="14" name="Retângulo 13">
            <a:extLst>
              <a:ext uri="{FF2B5EF4-FFF2-40B4-BE49-F238E27FC236}">
                <a16:creationId xmlns:a16="http://schemas.microsoft.com/office/drawing/2014/main" id="{5194BCD2-C249-120B-195E-288D24B9C481}"/>
              </a:ext>
            </a:extLst>
          </p:cNvPr>
          <p:cNvSpPr/>
          <p:nvPr/>
        </p:nvSpPr>
        <p:spPr>
          <a:xfrm>
            <a:off x="9693619" y="1794077"/>
            <a:ext cx="1485831" cy="2318405"/>
          </a:xfrm>
          <a:prstGeom prst="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5" name="Caixa de Texto 2">
            <a:extLst>
              <a:ext uri="{FF2B5EF4-FFF2-40B4-BE49-F238E27FC236}">
                <a16:creationId xmlns:a16="http://schemas.microsoft.com/office/drawing/2014/main" id="{0E90CDE2-6FC9-874E-29D9-3BCFEE0DEAA1}"/>
              </a:ext>
            </a:extLst>
          </p:cNvPr>
          <p:cNvSpPr txBox="1">
            <a:spLocks noChangeArrowheads="1"/>
          </p:cNvSpPr>
          <p:nvPr/>
        </p:nvSpPr>
        <p:spPr bwMode="auto">
          <a:xfrm>
            <a:off x="9906293" y="3409539"/>
            <a:ext cx="1060482" cy="863656"/>
          </a:xfrm>
          <a:prstGeom prst="rect">
            <a:avLst/>
          </a:prstGeom>
          <a:noFill/>
          <a:ln w="9525">
            <a:noFill/>
            <a:miter lim="800000"/>
            <a:headEnd/>
            <a:tailEnd/>
          </a:ln>
        </p:spPr>
        <p:txBody>
          <a:bodyPr rot="0" vert="horz" wrap="square" lIns="91440" tIns="45720" rIns="91440" bIns="45720" anchor="t" anchorCtr="0">
            <a:noAutofit/>
          </a:bodyPr>
          <a:lstStyle/>
          <a:p>
            <a:pPr algn="ctr">
              <a:lnSpc>
                <a:spcPts val="1200"/>
              </a:lnSpc>
            </a:pPr>
            <a:r>
              <a:rPr lang="pt-BR" sz="1000" b="1">
                <a:ln>
                  <a:noFill/>
                </a:ln>
                <a:solidFill>
                  <a:schemeClr val="tx1">
                    <a:lumMod val="85000"/>
                    <a:lumOff val="15000"/>
                  </a:schemeClr>
                </a:solidFill>
                <a:effectLst/>
                <a:latin typeface="Montserrat" pitchFamily="2" charset="0"/>
                <a:ea typeface="Times New Roman" panose="02020603050405020304" pitchFamily="18" charset="0"/>
              </a:rPr>
              <a:t>Variação com LC 206</a:t>
            </a:r>
            <a:endParaRPr lang="pt-BR" sz="1400">
              <a:solidFill>
                <a:schemeClr val="tx1">
                  <a:lumMod val="85000"/>
                  <a:lumOff val="15000"/>
                </a:schemeClr>
              </a:solidFill>
              <a:effectLst/>
              <a:latin typeface="Times New Roman" panose="02020603050405020304" pitchFamily="18" charset="0"/>
              <a:ea typeface="Times New Roman" panose="02020603050405020304" pitchFamily="18" charset="0"/>
            </a:endParaRPr>
          </a:p>
          <a:p>
            <a:pPr>
              <a:lnSpc>
                <a:spcPts val="1300"/>
              </a:lnSpc>
            </a:pPr>
            <a:r>
              <a:rPr lang="pt-BR" sz="1200">
                <a:solidFill>
                  <a:schemeClr val="tx1">
                    <a:lumMod val="85000"/>
                    <a:lumOff val="15000"/>
                  </a:schemeClr>
                </a:solidFill>
                <a:effectLst/>
                <a:latin typeface="Times New Roman" panose="02020603050405020304" pitchFamily="18" charset="0"/>
                <a:ea typeface="Times New Roman" panose="02020603050405020304" pitchFamily="18" charset="0"/>
              </a:rPr>
              <a:t> </a:t>
            </a:r>
            <a:endParaRPr lang="pt-BR" sz="1400">
              <a:solidFill>
                <a:schemeClr val="tx1">
                  <a:lumMod val="85000"/>
                  <a:lumOff val="15000"/>
                </a:schemeClr>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cx4="http://schemas.microsoft.com/office/drawing/2016/5/10/chartex" Requires="cx4">
          <p:graphicFrame>
            <p:nvGraphicFramePr>
              <p:cNvPr id="16" name="Gráfico 15">
                <a:extLst>
                  <a:ext uri="{FF2B5EF4-FFF2-40B4-BE49-F238E27FC236}">
                    <a16:creationId xmlns:a16="http://schemas.microsoft.com/office/drawing/2014/main" id="{85CEC250-460B-438A-A365-0D291C62271A}"/>
                  </a:ext>
                </a:extLst>
              </p:cNvPr>
              <p:cNvGraphicFramePr/>
              <p:nvPr>
                <p:extLst>
                  <p:ext uri="{D42A27DB-BD31-4B8C-83A1-F6EECF244321}">
                    <p14:modId xmlns:p14="http://schemas.microsoft.com/office/powerpoint/2010/main" val="4163136980"/>
                  </p:ext>
                </p:extLst>
              </p:nvPr>
            </p:nvGraphicFramePr>
            <p:xfrm>
              <a:off x="4289468" y="949209"/>
              <a:ext cx="7721311" cy="4920661"/>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16" name="Gráfico 15">
                <a:extLst>
                  <a:ext uri="{FF2B5EF4-FFF2-40B4-BE49-F238E27FC236}">
                    <a16:creationId xmlns:a16="http://schemas.microsoft.com/office/drawing/2014/main" id="{85CEC250-460B-438A-A365-0D291C62271A}"/>
                  </a:ext>
                </a:extLst>
              </p:cNvPr>
              <p:cNvPicPr>
                <a:picLocks noGrp="1" noRot="1" noChangeAspect="1" noMove="1" noResize="1" noEditPoints="1" noAdjustHandles="1" noChangeArrowheads="1" noChangeShapeType="1"/>
              </p:cNvPicPr>
              <p:nvPr/>
            </p:nvPicPr>
            <p:blipFill>
              <a:blip r:embed="rId5"/>
              <a:stretch>
                <a:fillRect/>
              </a:stretch>
            </p:blipFill>
            <p:spPr>
              <a:xfrm>
                <a:off x="4289468" y="949209"/>
                <a:ext cx="7721311" cy="4920661"/>
              </a:xfrm>
              <a:prstGeom prst="rect">
                <a:avLst/>
              </a:prstGeom>
            </p:spPr>
          </p:pic>
        </mc:Fallback>
      </mc:AlternateContent>
    </p:spTree>
    <p:extLst>
      <p:ext uri="{BB962C8B-B14F-4D97-AF65-F5344CB8AC3E}">
        <p14:creationId xmlns:p14="http://schemas.microsoft.com/office/powerpoint/2010/main" val="2747820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8C69-02DA-9BF3-0725-4A238887093C}"/>
            </a:ext>
          </a:extLst>
        </p:cNvPr>
        <p:cNvGrpSpPr/>
        <p:nvPr/>
      </p:nvGrpSpPr>
      <p:grpSpPr>
        <a:xfrm>
          <a:off x="0" y="0"/>
          <a:ext cx="0" cy="0"/>
          <a:chOff x="0" y="0"/>
          <a:chExt cx="0" cy="0"/>
        </a:xfrm>
      </p:grpSpPr>
      <p:sp>
        <p:nvSpPr>
          <p:cNvPr id="47" name="Retângulo 46">
            <a:extLst>
              <a:ext uri="{FF2B5EF4-FFF2-40B4-BE49-F238E27FC236}">
                <a16:creationId xmlns:a16="http://schemas.microsoft.com/office/drawing/2014/main" id="{82222B9E-7D64-BEF1-3A41-A9C175753E24}"/>
              </a:ext>
            </a:extLst>
          </p:cNvPr>
          <p:cNvSpPr/>
          <p:nvPr/>
        </p:nvSpPr>
        <p:spPr>
          <a:xfrm>
            <a:off x="2441" y="0"/>
            <a:ext cx="1138945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200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sz="1938" dirty="0">
              <a:latin typeface="Arial" panose="020B0604020202020204" pitchFamily="34" charset="0"/>
              <a:cs typeface="Arial" panose="020B0604020202020204" pitchFamily="34" charset="0"/>
            </a:endParaRPr>
          </a:p>
        </p:txBody>
      </p:sp>
      <p:sp>
        <p:nvSpPr>
          <p:cNvPr id="48" name="Retângulo 47">
            <a:extLst>
              <a:ext uri="{FF2B5EF4-FFF2-40B4-BE49-F238E27FC236}">
                <a16:creationId xmlns:a16="http://schemas.microsoft.com/office/drawing/2014/main" id="{75840DC8-57A1-0758-BECE-B8BA3EFADE23}"/>
              </a:ext>
            </a:extLst>
          </p:cNvPr>
          <p:cNvSpPr/>
          <p:nvPr/>
        </p:nvSpPr>
        <p:spPr>
          <a:xfrm>
            <a:off x="2895601" y="0"/>
            <a:ext cx="9296400" cy="6858000"/>
          </a:xfrm>
          <a:prstGeom prst="rect">
            <a:avLst/>
          </a:prstGeom>
          <a:solidFill>
            <a:schemeClr val="lt1"/>
          </a:solidFill>
          <a:ln>
            <a:noFill/>
          </a:ln>
          <a:effectLst>
            <a:outerShdw blurRad="355600" sx="101000" sy="101000" algn="ctr" rotWithShape="0">
              <a:srgbClr val="000000">
                <a:alpha val="44710"/>
              </a:srgbClr>
            </a:outerShdw>
          </a:effectLst>
        </p:spPr>
        <p:txBody>
          <a:bodyPr spcFirstLastPara="1" wrap="square" lIns="91400" tIns="45700" rIns="91400" bIns="45700" anchor="ctr"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pt-BR" dirty="0">
              <a:solidFill>
                <a:srgbClr val="000000"/>
              </a:solidFill>
              <a:latin typeface="Calibri"/>
              <a:cs typeface="Calibri"/>
            </a:endParaRPr>
          </a:p>
        </p:txBody>
      </p:sp>
      <p:sp>
        <p:nvSpPr>
          <p:cNvPr id="49" name="Freeform 86">
            <a:extLst>
              <a:ext uri="{FF2B5EF4-FFF2-40B4-BE49-F238E27FC236}">
                <a16:creationId xmlns:a16="http://schemas.microsoft.com/office/drawing/2014/main" id="{923B8A72-BD2C-A44E-C7E9-89A4959A86DA}"/>
              </a:ext>
            </a:extLst>
          </p:cNvPr>
          <p:cNvSpPr>
            <a:spLocks noEditPoints="1"/>
          </p:cNvSpPr>
          <p:nvPr/>
        </p:nvSpPr>
        <p:spPr bwMode="auto">
          <a:xfrm rot="5400000" flipH="1">
            <a:off x="-326361" y="5897498"/>
            <a:ext cx="1315422" cy="1315422"/>
          </a:xfrm>
          <a:custGeom>
            <a:avLst/>
            <a:gdLst>
              <a:gd name="T0" fmla="*/ 0 w 687"/>
              <a:gd name="T1" fmla="*/ 575 h 687"/>
              <a:gd name="T2" fmla="*/ 112 w 687"/>
              <a:gd name="T3" fmla="*/ 687 h 687"/>
              <a:gd name="T4" fmla="*/ 72 w 687"/>
              <a:gd name="T5" fmla="*/ 687 h 687"/>
              <a:gd name="T6" fmla="*/ 0 w 687"/>
              <a:gd name="T7" fmla="*/ 615 h 687"/>
              <a:gd name="T8" fmla="*/ 0 w 687"/>
              <a:gd name="T9" fmla="*/ 575 h 687"/>
              <a:gd name="T10" fmla="*/ 651 w 687"/>
              <a:gd name="T11" fmla="*/ 0 h 687"/>
              <a:gd name="T12" fmla="*/ 687 w 687"/>
              <a:gd name="T13" fmla="*/ 36 h 687"/>
              <a:gd name="T14" fmla="*/ 687 w 687"/>
              <a:gd name="T15" fmla="*/ 75 h 687"/>
              <a:gd name="T16" fmla="*/ 611 w 687"/>
              <a:gd name="T17" fmla="*/ 0 h 687"/>
              <a:gd name="T18" fmla="*/ 651 w 687"/>
              <a:gd name="T19" fmla="*/ 0 h 687"/>
              <a:gd name="T20" fmla="*/ 525 w 687"/>
              <a:gd name="T21" fmla="*/ 0 h 687"/>
              <a:gd name="T22" fmla="*/ 687 w 687"/>
              <a:gd name="T23" fmla="*/ 162 h 687"/>
              <a:gd name="T24" fmla="*/ 687 w 687"/>
              <a:gd name="T25" fmla="*/ 202 h 687"/>
              <a:gd name="T26" fmla="*/ 485 w 687"/>
              <a:gd name="T27" fmla="*/ 0 h 687"/>
              <a:gd name="T28" fmla="*/ 525 w 687"/>
              <a:gd name="T29" fmla="*/ 0 h 687"/>
              <a:gd name="T30" fmla="*/ 290 w 687"/>
              <a:gd name="T31" fmla="*/ 4 h 687"/>
              <a:gd name="T32" fmla="*/ 687 w 687"/>
              <a:gd name="T33" fmla="*/ 401 h 687"/>
              <a:gd name="T34" fmla="*/ 687 w 687"/>
              <a:gd name="T35" fmla="*/ 441 h 687"/>
              <a:gd name="T36" fmla="*/ 257 w 687"/>
              <a:gd name="T37" fmla="*/ 11 h 687"/>
              <a:gd name="T38" fmla="*/ 290 w 687"/>
              <a:gd name="T39" fmla="*/ 4 h 687"/>
              <a:gd name="T40" fmla="*/ 408 w 687"/>
              <a:gd name="T41" fmla="*/ 0 h 687"/>
              <a:gd name="T42" fmla="*/ 687 w 687"/>
              <a:gd name="T43" fmla="*/ 279 h 687"/>
              <a:gd name="T44" fmla="*/ 687 w 687"/>
              <a:gd name="T45" fmla="*/ 319 h 687"/>
              <a:gd name="T46" fmla="*/ 368 w 687"/>
              <a:gd name="T47" fmla="*/ 0 h 687"/>
              <a:gd name="T48" fmla="*/ 408 w 687"/>
              <a:gd name="T49" fmla="*/ 0 h 687"/>
              <a:gd name="T50" fmla="*/ 122 w 687"/>
              <a:gd name="T51" fmla="*/ 81 h 687"/>
              <a:gd name="T52" fmla="*/ 687 w 687"/>
              <a:gd name="T53" fmla="*/ 647 h 687"/>
              <a:gd name="T54" fmla="*/ 687 w 687"/>
              <a:gd name="T55" fmla="*/ 687 h 687"/>
              <a:gd name="T56" fmla="*/ 101 w 687"/>
              <a:gd name="T57" fmla="*/ 100 h 687"/>
              <a:gd name="T58" fmla="*/ 122 w 687"/>
              <a:gd name="T59" fmla="*/ 81 h 687"/>
              <a:gd name="T60" fmla="*/ 197 w 687"/>
              <a:gd name="T61" fmla="*/ 33 h 687"/>
              <a:gd name="T62" fmla="*/ 687 w 687"/>
              <a:gd name="T63" fmla="*/ 523 h 687"/>
              <a:gd name="T64" fmla="*/ 687 w 687"/>
              <a:gd name="T65" fmla="*/ 563 h 687"/>
              <a:gd name="T66" fmla="*/ 171 w 687"/>
              <a:gd name="T67" fmla="*/ 47 h 687"/>
              <a:gd name="T68" fmla="*/ 197 w 687"/>
              <a:gd name="T69" fmla="*/ 33 h 687"/>
              <a:gd name="T70" fmla="*/ 20 w 687"/>
              <a:gd name="T71" fmla="*/ 227 h 687"/>
              <a:gd name="T72" fmla="*/ 480 w 687"/>
              <a:gd name="T73" fmla="*/ 687 h 687"/>
              <a:gd name="T74" fmla="*/ 440 w 687"/>
              <a:gd name="T75" fmla="*/ 687 h 687"/>
              <a:gd name="T76" fmla="*/ 11 w 687"/>
              <a:gd name="T77" fmla="*/ 258 h 687"/>
              <a:gd name="T78" fmla="*/ 20 w 687"/>
              <a:gd name="T79" fmla="*/ 227 h 687"/>
              <a:gd name="T80" fmla="*/ 63 w 687"/>
              <a:gd name="T81" fmla="*/ 146 h 687"/>
              <a:gd name="T82" fmla="*/ 603 w 687"/>
              <a:gd name="T83" fmla="*/ 687 h 687"/>
              <a:gd name="T84" fmla="*/ 563 w 687"/>
              <a:gd name="T85" fmla="*/ 687 h 687"/>
              <a:gd name="T86" fmla="*/ 47 w 687"/>
              <a:gd name="T87" fmla="*/ 170 h 687"/>
              <a:gd name="T88" fmla="*/ 63 w 687"/>
              <a:gd name="T89" fmla="*/ 146 h 687"/>
              <a:gd name="T90" fmla="*/ 0 w 687"/>
              <a:gd name="T91" fmla="*/ 452 h 687"/>
              <a:gd name="T92" fmla="*/ 234 w 687"/>
              <a:gd name="T93" fmla="*/ 687 h 687"/>
              <a:gd name="T94" fmla="*/ 195 w 687"/>
              <a:gd name="T95" fmla="*/ 687 h 687"/>
              <a:gd name="T96" fmla="*/ 0 w 687"/>
              <a:gd name="T97" fmla="*/ 492 h 687"/>
              <a:gd name="T98" fmla="*/ 0 w 687"/>
              <a:gd name="T99" fmla="*/ 452 h 687"/>
              <a:gd name="T100" fmla="*/ 0 w 687"/>
              <a:gd name="T101" fmla="*/ 327 h 687"/>
              <a:gd name="T102" fmla="*/ 0 w 687"/>
              <a:gd name="T103" fmla="*/ 327 h 687"/>
              <a:gd name="T104" fmla="*/ 0 w 687"/>
              <a:gd name="T105" fmla="*/ 343 h 687"/>
              <a:gd name="T106" fmla="*/ 0 w 687"/>
              <a:gd name="T107" fmla="*/ 327 h 687"/>
              <a:gd name="T108" fmla="*/ 359 w 687"/>
              <a:gd name="T109" fmla="*/ 687 h 687"/>
              <a:gd name="T110" fmla="*/ 320 w 687"/>
              <a:gd name="T111" fmla="*/ 687 h 687"/>
              <a:gd name="T112" fmla="*/ 0 w 687"/>
              <a:gd name="T113" fmla="*/ 367 h 687"/>
              <a:gd name="T114" fmla="*/ 0 w 687"/>
              <a:gd name="T115" fmla="*/ 32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7" h="687">
                <a:moveTo>
                  <a:pt x="0" y="575"/>
                </a:moveTo>
                <a:lnTo>
                  <a:pt x="112" y="687"/>
                </a:lnTo>
                <a:lnTo>
                  <a:pt x="72" y="687"/>
                </a:lnTo>
                <a:lnTo>
                  <a:pt x="0" y="615"/>
                </a:lnTo>
                <a:lnTo>
                  <a:pt x="0" y="575"/>
                </a:lnTo>
                <a:close/>
                <a:moveTo>
                  <a:pt x="651" y="0"/>
                </a:moveTo>
                <a:lnTo>
                  <a:pt x="687" y="36"/>
                </a:lnTo>
                <a:lnTo>
                  <a:pt x="687" y="75"/>
                </a:lnTo>
                <a:lnTo>
                  <a:pt x="611" y="0"/>
                </a:lnTo>
                <a:lnTo>
                  <a:pt x="651" y="0"/>
                </a:lnTo>
                <a:close/>
                <a:moveTo>
                  <a:pt x="525" y="0"/>
                </a:moveTo>
                <a:lnTo>
                  <a:pt x="687" y="162"/>
                </a:lnTo>
                <a:lnTo>
                  <a:pt x="687" y="202"/>
                </a:lnTo>
                <a:lnTo>
                  <a:pt x="485" y="0"/>
                </a:lnTo>
                <a:lnTo>
                  <a:pt x="525" y="0"/>
                </a:lnTo>
                <a:close/>
                <a:moveTo>
                  <a:pt x="290" y="4"/>
                </a:moveTo>
                <a:lnTo>
                  <a:pt x="687" y="401"/>
                </a:lnTo>
                <a:lnTo>
                  <a:pt x="687" y="441"/>
                </a:lnTo>
                <a:lnTo>
                  <a:pt x="257" y="11"/>
                </a:lnTo>
                <a:cubicBezTo>
                  <a:pt x="268" y="8"/>
                  <a:pt x="279" y="6"/>
                  <a:pt x="290" y="4"/>
                </a:cubicBezTo>
                <a:close/>
                <a:moveTo>
                  <a:pt x="408" y="0"/>
                </a:moveTo>
                <a:lnTo>
                  <a:pt x="687" y="279"/>
                </a:lnTo>
                <a:lnTo>
                  <a:pt x="687" y="319"/>
                </a:lnTo>
                <a:lnTo>
                  <a:pt x="368" y="0"/>
                </a:lnTo>
                <a:lnTo>
                  <a:pt x="408" y="0"/>
                </a:lnTo>
                <a:close/>
                <a:moveTo>
                  <a:pt x="122" y="81"/>
                </a:moveTo>
                <a:lnTo>
                  <a:pt x="687" y="647"/>
                </a:lnTo>
                <a:lnTo>
                  <a:pt x="687" y="687"/>
                </a:lnTo>
                <a:lnTo>
                  <a:pt x="101" y="100"/>
                </a:lnTo>
                <a:cubicBezTo>
                  <a:pt x="108" y="94"/>
                  <a:pt x="114" y="87"/>
                  <a:pt x="122" y="81"/>
                </a:cubicBezTo>
                <a:close/>
                <a:moveTo>
                  <a:pt x="197" y="33"/>
                </a:moveTo>
                <a:lnTo>
                  <a:pt x="687" y="523"/>
                </a:lnTo>
                <a:lnTo>
                  <a:pt x="687" y="563"/>
                </a:lnTo>
                <a:lnTo>
                  <a:pt x="171" y="47"/>
                </a:lnTo>
                <a:cubicBezTo>
                  <a:pt x="179" y="42"/>
                  <a:pt x="188" y="37"/>
                  <a:pt x="197" y="33"/>
                </a:cubicBezTo>
                <a:close/>
                <a:moveTo>
                  <a:pt x="20" y="227"/>
                </a:moveTo>
                <a:lnTo>
                  <a:pt x="480" y="687"/>
                </a:lnTo>
                <a:lnTo>
                  <a:pt x="440" y="687"/>
                </a:lnTo>
                <a:lnTo>
                  <a:pt x="11" y="258"/>
                </a:lnTo>
                <a:cubicBezTo>
                  <a:pt x="14" y="247"/>
                  <a:pt x="17" y="237"/>
                  <a:pt x="20" y="227"/>
                </a:cubicBezTo>
                <a:close/>
                <a:moveTo>
                  <a:pt x="63" y="146"/>
                </a:moveTo>
                <a:lnTo>
                  <a:pt x="603" y="687"/>
                </a:lnTo>
                <a:lnTo>
                  <a:pt x="563" y="687"/>
                </a:lnTo>
                <a:lnTo>
                  <a:pt x="47" y="170"/>
                </a:lnTo>
                <a:cubicBezTo>
                  <a:pt x="52" y="162"/>
                  <a:pt x="57" y="154"/>
                  <a:pt x="63" y="146"/>
                </a:cubicBezTo>
                <a:close/>
                <a:moveTo>
                  <a:pt x="0" y="452"/>
                </a:moveTo>
                <a:lnTo>
                  <a:pt x="234" y="687"/>
                </a:lnTo>
                <a:lnTo>
                  <a:pt x="195" y="687"/>
                </a:lnTo>
                <a:lnTo>
                  <a:pt x="0" y="492"/>
                </a:lnTo>
                <a:lnTo>
                  <a:pt x="0" y="452"/>
                </a:lnTo>
                <a:close/>
                <a:moveTo>
                  <a:pt x="0" y="327"/>
                </a:moveTo>
                <a:lnTo>
                  <a:pt x="0" y="327"/>
                </a:lnTo>
                <a:lnTo>
                  <a:pt x="0" y="343"/>
                </a:lnTo>
                <a:cubicBezTo>
                  <a:pt x="0" y="338"/>
                  <a:pt x="0" y="333"/>
                  <a:pt x="0" y="327"/>
                </a:cubicBezTo>
                <a:lnTo>
                  <a:pt x="359" y="687"/>
                </a:lnTo>
                <a:lnTo>
                  <a:pt x="320" y="687"/>
                </a:lnTo>
                <a:lnTo>
                  <a:pt x="0" y="367"/>
                </a:lnTo>
                <a:lnTo>
                  <a:pt x="0" y="327"/>
                </a:lnTo>
                <a:close/>
              </a:path>
            </a:pathLst>
          </a:custGeom>
          <a:solidFill>
            <a:schemeClr val="tx1">
              <a:alpha val="1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51" name="CaixaDeTexto 50">
            <a:extLst>
              <a:ext uri="{FF2B5EF4-FFF2-40B4-BE49-F238E27FC236}">
                <a16:creationId xmlns:a16="http://schemas.microsoft.com/office/drawing/2014/main" id="{7482A09A-4DA2-6873-80D6-43A2052078FA}"/>
              </a:ext>
            </a:extLst>
          </p:cNvPr>
          <p:cNvSpPr txBox="1"/>
          <p:nvPr/>
        </p:nvSpPr>
        <p:spPr>
          <a:xfrm>
            <a:off x="703725" y="979791"/>
            <a:ext cx="2365290" cy="733534"/>
          </a:xfrm>
          <a:prstGeom prst="rect">
            <a:avLst/>
          </a:prstGeom>
          <a:noFill/>
        </p:spPr>
        <p:txBody>
          <a:bodyPr wrap="square">
            <a:spAutoFit/>
          </a:bodyPr>
          <a:lstStyle/>
          <a:p>
            <a:pPr marL="36000">
              <a:lnSpc>
                <a:spcPts val="2500"/>
              </a:lnSpc>
              <a:buClr>
                <a:srgbClr val="DB9700"/>
              </a:buClr>
            </a:pPr>
            <a:r>
              <a:rPr lang="pt-BR" sz="2400" b="1" dirty="0">
                <a:solidFill>
                  <a:schemeClr val="bg1"/>
                </a:solidFill>
                <a:latin typeface="Montserrat" pitchFamily="2" charset="77"/>
              </a:rPr>
              <a:t>Outros passivos</a:t>
            </a:r>
          </a:p>
        </p:txBody>
      </p:sp>
      <p:grpSp>
        <p:nvGrpSpPr>
          <p:cNvPr id="7" name="Agrupar 6">
            <a:extLst>
              <a:ext uri="{FF2B5EF4-FFF2-40B4-BE49-F238E27FC236}">
                <a16:creationId xmlns:a16="http://schemas.microsoft.com/office/drawing/2014/main" id="{0CB43956-1FEA-8BEE-38F5-B7145C8296AA}"/>
              </a:ext>
            </a:extLst>
          </p:cNvPr>
          <p:cNvGrpSpPr/>
          <p:nvPr/>
        </p:nvGrpSpPr>
        <p:grpSpPr>
          <a:xfrm>
            <a:off x="455885" y="1002076"/>
            <a:ext cx="295465" cy="326243"/>
            <a:chOff x="12592050" y="3673475"/>
            <a:chExt cx="381000" cy="420688"/>
          </a:xfrm>
        </p:grpSpPr>
        <p:sp>
          <p:nvSpPr>
            <p:cNvPr id="8" name="Freeform 20">
              <a:extLst>
                <a:ext uri="{FF2B5EF4-FFF2-40B4-BE49-F238E27FC236}">
                  <a16:creationId xmlns:a16="http://schemas.microsoft.com/office/drawing/2014/main" id="{6EAE52C2-9C28-5C75-6F52-92306CDE9F61}"/>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9" name="Freeform 21">
              <a:extLst>
                <a:ext uri="{FF2B5EF4-FFF2-40B4-BE49-F238E27FC236}">
                  <a16:creationId xmlns:a16="http://schemas.microsoft.com/office/drawing/2014/main" id="{44034E72-9497-4768-E769-FDD36528B114}"/>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2" name="Imagem 1" descr="Imagem de desenho animado&#10;&#10;Descrição gerada automaticamente com confiança média">
            <a:extLst>
              <a:ext uri="{FF2B5EF4-FFF2-40B4-BE49-F238E27FC236}">
                <a16:creationId xmlns:a16="http://schemas.microsoft.com/office/drawing/2014/main" id="{83F66D35-B9A3-B79A-54E0-12F871D72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
        <p:nvSpPr>
          <p:cNvPr id="3" name="Retângulo 2">
            <a:extLst>
              <a:ext uri="{FF2B5EF4-FFF2-40B4-BE49-F238E27FC236}">
                <a16:creationId xmlns:a16="http://schemas.microsoft.com/office/drawing/2014/main" id="{7CA9AA03-0A9D-3BFA-8F66-11A5857A8B51}"/>
              </a:ext>
            </a:extLst>
          </p:cNvPr>
          <p:cNvSpPr/>
          <p:nvPr/>
        </p:nvSpPr>
        <p:spPr>
          <a:xfrm>
            <a:off x="3719260" y="1038864"/>
            <a:ext cx="7769015" cy="4580228"/>
          </a:xfrm>
          <a:prstGeom prst="rect">
            <a:avLst/>
          </a:prstGeom>
        </p:spPr>
        <p:txBody>
          <a:bodyPr wrap="square" lIns="91440" tIns="45720" rIns="91440" bIns="45720" anchor="t">
            <a:spAutoFit/>
          </a:bodyPr>
          <a:lstStyle/>
          <a:p>
            <a:pPr marL="105750">
              <a:lnSpc>
                <a:spcPct val="150000"/>
              </a:lnSpc>
            </a:pPr>
            <a:r>
              <a:rPr lang="pt-BR" sz="1400" b="1" kern="500" spc="-41" dirty="0">
                <a:solidFill>
                  <a:schemeClr val="tx1">
                    <a:lumMod val="75000"/>
                    <a:lumOff val="25000"/>
                  </a:schemeClr>
                </a:solidFill>
                <a:latin typeface="Montserrat"/>
                <a:cs typeface="Segoe UI"/>
              </a:rPr>
              <a:t>DEPÓSITOS JUDICIAIS:</a:t>
            </a:r>
            <a:r>
              <a:rPr lang="pt-BR" sz="1400" kern="500" spc="-41" dirty="0">
                <a:solidFill>
                  <a:schemeClr val="tx1">
                    <a:lumMod val="75000"/>
                    <a:lumOff val="25000"/>
                  </a:schemeClr>
                </a:solidFill>
                <a:latin typeface="Montserrat"/>
                <a:cs typeface="Segoe UI"/>
              </a:rPr>
              <a:t> total utilizado de R$ 10,4 bilhões, sendo R$ 9,9 bilhões referentes ao estoque de terceiros. Recursos utilizados dos depósitos de terceiros é de 65%, sendo que a Constituição Federal prevê o máximo de 30%. O Estado tem buscado a adequação por meio de pagamentos anuais e a suspensão de novos saques.</a:t>
            </a:r>
            <a:endParaRPr lang="pt-BR" sz="1400" kern="500" spc="-41" dirty="0">
              <a:solidFill>
                <a:schemeClr val="tx1">
                  <a:lumMod val="75000"/>
                  <a:lumOff val="25000"/>
                </a:schemeClr>
              </a:solidFill>
              <a:latin typeface="Montserrat"/>
              <a:cs typeface="Segoe UI" panose="020B0502040204020203" pitchFamily="34" charset="0"/>
            </a:endParaRPr>
          </a:p>
          <a:p>
            <a:pPr marL="285750" indent="-180000">
              <a:lnSpc>
                <a:spcPct val="150000"/>
              </a:lnSpc>
              <a:buFont typeface="Wingdings" panose="05000000000000000000" pitchFamily="2" charset="2"/>
              <a:buChar char="§"/>
            </a:pPr>
            <a:endParaRPr lang="pt-BR" sz="1400" b="1" kern="500" spc="-41" dirty="0">
              <a:solidFill>
                <a:schemeClr val="tx1">
                  <a:lumMod val="75000"/>
                  <a:lumOff val="25000"/>
                </a:schemeClr>
              </a:solidFill>
              <a:latin typeface="Montserrat"/>
              <a:cs typeface="Segoe UI" panose="020B0502040204020203" pitchFamily="34" charset="0"/>
            </a:endParaRPr>
          </a:p>
          <a:p>
            <a:pPr marL="105750">
              <a:lnSpc>
                <a:spcPct val="150000"/>
              </a:lnSpc>
            </a:pPr>
            <a:r>
              <a:rPr lang="pt-BR" sz="1400" b="1" kern="500" spc="-41" dirty="0">
                <a:solidFill>
                  <a:schemeClr val="tx1">
                    <a:lumMod val="75000"/>
                    <a:lumOff val="25000"/>
                  </a:schemeClr>
                </a:solidFill>
                <a:latin typeface="Montserrat"/>
                <a:cs typeface="Segoe UI"/>
              </a:rPr>
              <a:t>DÍVIDAS DO CAIXA ÚNICO*: </a:t>
            </a:r>
            <a:r>
              <a:rPr lang="pt-BR" sz="1400" kern="500" spc="-41" dirty="0">
                <a:solidFill>
                  <a:schemeClr val="tx1">
                    <a:lumMod val="75000"/>
                    <a:lumOff val="25000"/>
                  </a:schemeClr>
                </a:solidFill>
                <a:latin typeface="Montserrat"/>
                <a:cs typeface="Segoe UI"/>
              </a:rPr>
              <a:t>passivo </a:t>
            </a:r>
            <a:r>
              <a:rPr lang="pt-BR" sz="1400" b="1" kern="500" spc="-41" dirty="0">
                <a:solidFill>
                  <a:schemeClr val="tx1">
                    <a:lumMod val="75000"/>
                    <a:lumOff val="25000"/>
                  </a:schemeClr>
                </a:solidFill>
                <a:latin typeface="Montserrat"/>
                <a:cs typeface="Segoe UI"/>
              </a:rPr>
              <a:t>zerado</a:t>
            </a:r>
            <a:r>
              <a:rPr lang="pt-BR" sz="1400" kern="500" spc="-41" dirty="0">
                <a:solidFill>
                  <a:schemeClr val="tx1">
                    <a:lumMod val="75000"/>
                    <a:lumOff val="25000"/>
                  </a:schemeClr>
                </a:solidFill>
                <a:latin typeface="Montserrat"/>
                <a:cs typeface="Segoe UI"/>
              </a:rPr>
              <a:t> no 2024, sendo que em 2023 era de R$ 418 milhões e R$ 9,9 bilhões em 2019.</a:t>
            </a:r>
          </a:p>
          <a:p>
            <a:pPr marL="285750" indent="-180000">
              <a:lnSpc>
                <a:spcPct val="150000"/>
              </a:lnSpc>
              <a:buFont typeface="Wingdings" panose="05000000000000000000" pitchFamily="2" charset="2"/>
              <a:buChar char="§"/>
            </a:pPr>
            <a:endParaRPr lang="pt-BR" sz="1400" b="1" kern="500" spc="-41" dirty="0">
              <a:solidFill>
                <a:schemeClr val="tx1">
                  <a:lumMod val="75000"/>
                  <a:lumOff val="25000"/>
                </a:schemeClr>
              </a:solidFill>
              <a:latin typeface="Montserrat"/>
              <a:cs typeface="Segoe UI"/>
            </a:endParaRPr>
          </a:p>
          <a:p>
            <a:pPr marL="105750">
              <a:lnSpc>
                <a:spcPct val="150000"/>
              </a:lnSpc>
            </a:pPr>
            <a:r>
              <a:rPr lang="pt-BR" sz="1400" b="1" kern="500" spc="-41" dirty="0">
                <a:solidFill>
                  <a:schemeClr val="tx1">
                    <a:lumMod val="75000"/>
                    <a:lumOff val="25000"/>
                  </a:schemeClr>
                </a:solidFill>
                <a:latin typeface="Montserrat"/>
                <a:cs typeface="Segoe UI"/>
              </a:rPr>
              <a:t>PROVISÕES e PASSIVOS CONTINGENTES: </a:t>
            </a:r>
            <a:r>
              <a:rPr lang="pt-BR" sz="1400" kern="500" spc="-41" dirty="0">
                <a:solidFill>
                  <a:schemeClr val="tx1">
                    <a:lumMod val="75000"/>
                    <a:lumOff val="25000"/>
                  </a:schemeClr>
                </a:solidFill>
                <a:latin typeface="Montserrat"/>
                <a:cs typeface="Segoe UI"/>
              </a:rPr>
              <a:t>provisões são passivos de alta probabilidade com valor ou prazos incertos e os passivos contingentes são valores de média probabilidade de ocorrência. O total das provisões é de R$ 243,6 bilhões com destaque para as provisões matemáticas previdenciárias que totalizam R$ 207,1 bilhões. Já os passivos contingentes totalizam R$ 64,7 bilhões e desse valor R$ 45,9 bilhões se referem às demandas judiciais que versam sobre a implantação do Piso Nacional do Magistério.</a:t>
            </a:r>
          </a:p>
        </p:txBody>
      </p:sp>
      <p:grpSp>
        <p:nvGrpSpPr>
          <p:cNvPr id="16" name="Google Shape;1452;p48">
            <a:extLst>
              <a:ext uri="{FF2B5EF4-FFF2-40B4-BE49-F238E27FC236}">
                <a16:creationId xmlns:a16="http://schemas.microsoft.com/office/drawing/2014/main" id="{EB1C644E-5E31-38C3-64CB-6C8AE6557D9C}"/>
              </a:ext>
            </a:extLst>
          </p:cNvPr>
          <p:cNvGrpSpPr/>
          <p:nvPr/>
        </p:nvGrpSpPr>
        <p:grpSpPr>
          <a:xfrm>
            <a:off x="3386912" y="2778545"/>
            <a:ext cx="379905" cy="381267"/>
            <a:chOff x="4705351" y="2062163"/>
            <a:chExt cx="442913" cy="444500"/>
          </a:xfrm>
          <a:solidFill>
            <a:srgbClr val="FCA400"/>
          </a:solidFill>
        </p:grpSpPr>
        <p:sp>
          <p:nvSpPr>
            <p:cNvPr id="17" name="Google Shape;1453;p48">
              <a:extLst>
                <a:ext uri="{FF2B5EF4-FFF2-40B4-BE49-F238E27FC236}">
                  <a16:creationId xmlns:a16="http://schemas.microsoft.com/office/drawing/2014/main" id="{F8B6BB73-FB1A-427D-527E-8EFCF000981C}"/>
                </a:ext>
              </a:extLst>
            </p:cNvPr>
            <p:cNvSpPr/>
            <p:nvPr/>
          </p:nvSpPr>
          <p:spPr>
            <a:xfrm>
              <a:off x="4940301" y="2306638"/>
              <a:ext cx="207963" cy="200025"/>
            </a:xfrm>
            <a:custGeom>
              <a:avLst/>
              <a:gdLst/>
              <a:ahLst/>
              <a:cxnLst/>
              <a:rect l="l" t="t" r="r" b="b"/>
              <a:pathLst>
                <a:path w="426" h="408" extrusionOk="0">
                  <a:moveTo>
                    <a:pt x="21" y="61"/>
                  </a:moveTo>
                  <a:lnTo>
                    <a:pt x="28" y="53"/>
                  </a:lnTo>
                  <a:lnTo>
                    <a:pt x="28" y="51"/>
                  </a:lnTo>
                  <a:lnTo>
                    <a:pt x="31" y="50"/>
                  </a:lnTo>
                  <a:cubicBezTo>
                    <a:pt x="36" y="47"/>
                    <a:pt x="40" y="45"/>
                    <a:pt x="45" y="41"/>
                  </a:cubicBezTo>
                  <a:cubicBezTo>
                    <a:pt x="56" y="34"/>
                    <a:pt x="69" y="26"/>
                    <a:pt x="100" y="17"/>
                  </a:cubicBezTo>
                  <a:cubicBezTo>
                    <a:pt x="115" y="12"/>
                    <a:pt x="129" y="9"/>
                    <a:pt x="143" y="7"/>
                  </a:cubicBezTo>
                  <a:cubicBezTo>
                    <a:pt x="157" y="5"/>
                    <a:pt x="171" y="4"/>
                    <a:pt x="188" y="3"/>
                  </a:cubicBezTo>
                  <a:cubicBezTo>
                    <a:pt x="227" y="0"/>
                    <a:pt x="239" y="2"/>
                    <a:pt x="267" y="5"/>
                  </a:cubicBezTo>
                  <a:lnTo>
                    <a:pt x="283" y="7"/>
                  </a:lnTo>
                  <a:cubicBezTo>
                    <a:pt x="310" y="11"/>
                    <a:pt x="326" y="16"/>
                    <a:pt x="344" y="23"/>
                  </a:cubicBezTo>
                  <a:cubicBezTo>
                    <a:pt x="350" y="25"/>
                    <a:pt x="357" y="27"/>
                    <a:pt x="364" y="30"/>
                  </a:cubicBezTo>
                  <a:lnTo>
                    <a:pt x="365" y="30"/>
                  </a:lnTo>
                  <a:lnTo>
                    <a:pt x="366" y="31"/>
                  </a:lnTo>
                  <a:cubicBezTo>
                    <a:pt x="368" y="32"/>
                    <a:pt x="372" y="35"/>
                    <a:pt x="377" y="37"/>
                  </a:cubicBezTo>
                  <a:cubicBezTo>
                    <a:pt x="381" y="40"/>
                    <a:pt x="385" y="42"/>
                    <a:pt x="389" y="44"/>
                  </a:cubicBezTo>
                  <a:cubicBezTo>
                    <a:pt x="424" y="70"/>
                    <a:pt x="424" y="88"/>
                    <a:pt x="424" y="127"/>
                  </a:cubicBezTo>
                  <a:cubicBezTo>
                    <a:pt x="426" y="180"/>
                    <a:pt x="424" y="235"/>
                    <a:pt x="424" y="288"/>
                  </a:cubicBezTo>
                  <a:cubicBezTo>
                    <a:pt x="425" y="311"/>
                    <a:pt x="425" y="325"/>
                    <a:pt x="409" y="344"/>
                  </a:cubicBezTo>
                  <a:cubicBezTo>
                    <a:pt x="394" y="362"/>
                    <a:pt x="370" y="376"/>
                    <a:pt x="343" y="385"/>
                  </a:cubicBezTo>
                  <a:cubicBezTo>
                    <a:pt x="310" y="398"/>
                    <a:pt x="271" y="404"/>
                    <a:pt x="241" y="406"/>
                  </a:cubicBezTo>
                  <a:cubicBezTo>
                    <a:pt x="197" y="408"/>
                    <a:pt x="139" y="403"/>
                    <a:pt x="90" y="387"/>
                  </a:cubicBezTo>
                  <a:cubicBezTo>
                    <a:pt x="52" y="375"/>
                    <a:pt x="21" y="356"/>
                    <a:pt x="9" y="328"/>
                  </a:cubicBezTo>
                  <a:cubicBezTo>
                    <a:pt x="0" y="310"/>
                    <a:pt x="2" y="247"/>
                    <a:pt x="3" y="205"/>
                  </a:cubicBezTo>
                  <a:cubicBezTo>
                    <a:pt x="3" y="195"/>
                    <a:pt x="3" y="187"/>
                    <a:pt x="3" y="179"/>
                  </a:cubicBezTo>
                  <a:cubicBezTo>
                    <a:pt x="3" y="173"/>
                    <a:pt x="3" y="166"/>
                    <a:pt x="3" y="159"/>
                  </a:cubicBezTo>
                  <a:cubicBezTo>
                    <a:pt x="2" y="129"/>
                    <a:pt x="1" y="90"/>
                    <a:pt x="12" y="72"/>
                  </a:cubicBezTo>
                  <a:cubicBezTo>
                    <a:pt x="14" y="70"/>
                    <a:pt x="17" y="66"/>
                    <a:pt x="21" y="61"/>
                  </a:cubicBezTo>
                  <a:close/>
                  <a:moveTo>
                    <a:pt x="370" y="275"/>
                  </a:moveTo>
                  <a:cubicBezTo>
                    <a:pt x="367" y="277"/>
                    <a:pt x="363" y="278"/>
                    <a:pt x="359" y="280"/>
                  </a:cubicBezTo>
                  <a:cubicBezTo>
                    <a:pt x="336" y="290"/>
                    <a:pt x="297" y="307"/>
                    <a:pt x="212" y="307"/>
                  </a:cubicBezTo>
                  <a:cubicBezTo>
                    <a:pt x="189" y="307"/>
                    <a:pt x="168" y="306"/>
                    <a:pt x="147" y="303"/>
                  </a:cubicBezTo>
                  <a:cubicBezTo>
                    <a:pt x="126" y="300"/>
                    <a:pt x="105" y="295"/>
                    <a:pt x="84" y="287"/>
                  </a:cubicBezTo>
                  <a:cubicBezTo>
                    <a:pt x="78" y="285"/>
                    <a:pt x="72" y="282"/>
                    <a:pt x="66" y="279"/>
                  </a:cubicBezTo>
                  <a:lnTo>
                    <a:pt x="57" y="275"/>
                  </a:lnTo>
                  <a:cubicBezTo>
                    <a:pt x="55" y="293"/>
                    <a:pt x="55" y="306"/>
                    <a:pt x="65" y="315"/>
                  </a:cubicBezTo>
                  <a:cubicBezTo>
                    <a:pt x="71" y="320"/>
                    <a:pt x="77" y="324"/>
                    <a:pt x="84" y="327"/>
                  </a:cubicBezTo>
                  <a:cubicBezTo>
                    <a:pt x="90" y="330"/>
                    <a:pt x="98" y="333"/>
                    <a:pt x="104" y="335"/>
                  </a:cubicBezTo>
                  <a:cubicBezTo>
                    <a:pt x="135" y="346"/>
                    <a:pt x="172" y="352"/>
                    <a:pt x="209" y="352"/>
                  </a:cubicBezTo>
                  <a:cubicBezTo>
                    <a:pt x="249" y="352"/>
                    <a:pt x="289" y="346"/>
                    <a:pt x="321" y="336"/>
                  </a:cubicBezTo>
                  <a:cubicBezTo>
                    <a:pt x="330" y="333"/>
                    <a:pt x="342" y="329"/>
                    <a:pt x="352" y="322"/>
                  </a:cubicBezTo>
                  <a:cubicBezTo>
                    <a:pt x="362" y="317"/>
                    <a:pt x="369" y="309"/>
                    <a:pt x="370" y="301"/>
                  </a:cubicBezTo>
                  <a:cubicBezTo>
                    <a:pt x="370" y="296"/>
                    <a:pt x="370" y="291"/>
                    <a:pt x="370" y="286"/>
                  </a:cubicBezTo>
                  <a:lnTo>
                    <a:pt x="370" y="275"/>
                  </a:lnTo>
                  <a:close/>
                  <a:moveTo>
                    <a:pt x="370" y="176"/>
                  </a:moveTo>
                  <a:lnTo>
                    <a:pt x="362" y="179"/>
                  </a:lnTo>
                  <a:cubicBezTo>
                    <a:pt x="349" y="185"/>
                    <a:pt x="329" y="194"/>
                    <a:pt x="304" y="199"/>
                  </a:cubicBezTo>
                  <a:cubicBezTo>
                    <a:pt x="268" y="206"/>
                    <a:pt x="228" y="209"/>
                    <a:pt x="189" y="207"/>
                  </a:cubicBezTo>
                  <a:cubicBezTo>
                    <a:pt x="153" y="206"/>
                    <a:pt x="118" y="200"/>
                    <a:pt x="86" y="188"/>
                  </a:cubicBezTo>
                  <a:cubicBezTo>
                    <a:pt x="82" y="187"/>
                    <a:pt x="76" y="184"/>
                    <a:pt x="71" y="182"/>
                  </a:cubicBezTo>
                  <a:cubicBezTo>
                    <a:pt x="66" y="180"/>
                    <a:pt x="61" y="177"/>
                    <a:pt x="57" y="176"/>
                  </a:cubicBezTo>
                  <a:lnTo>
                    <a:pt x="57" y="177"/>
                  </a:lnTo>
                  <a:cubicBezTo>
                    <a:pt x="56" y="208"/>
                    <a:pt x="55" y="220"/>
                    <a:pt x="104" y="237"/>
                  </a:cubicBezTo>
                  <a:cubicBezTo>
                    <a:pt x="139" y="250"/>
                    <a:pt x="196" y="256"/>
                    <a:pt x="249" y="252"/>
                  </a:cubicBezTo>
                  <a:cubicBezTo>
                    <a:pt x="294" y="248"/>
                    <a:pt x="336" y="238"/>
                    <a:pt x="361" y="218"/>
                  </a:cubicBezTo>
                  <a:cubicBezTo>
                    <a:pt x="372" y="209"/>
                    <a:pt x="371" y="194"/>
                    <a:pt x="370" y="176"/>
                  </a:cubicBezTo>
                  <a:close/>
                  <a:moveTo>
                    <a:pt x="174" y="58"/>
                  </a:moveTo>
                  <a:cubicBezTo>
                    <a:pt x="158" y="60"/>
                    <a:pt x="143" y="62"/>
                    <a:pt x="129" y="65"/>
                  </a:cubicBezTo>
                  <a:cubicBezTo>
                    <a:pt x="115" y="68"/>
                    <a:pt x="102" y="72"/>
                    <a:pt x="89" y="78"/>
                  </a:cubicBezTo>
                  <a:cubicBezTo>
                    <a:pt x="72" y="86"/>
                    <a:pt x="63" y="93"/>
                    <a:pt x="59" y="100"/>
                  </a:cubicBezTo>
                  <a:cubicBezTo>
                    <a:pt x="57" y="105"/>
                    <a:pt x="58" y="110"/>
                    <a:pt x="62" y="115"/>
                  </a:cubicBezTo>
                  <a:cubicBezTo>
                    <a:pt x="67" y="121"/>
                    <a:pt x="76" y="126"/>
                    <a:pt x="87" y="131"/>
                  </a:cubicBezTo>
                  <a:cubicBezTo>
                    <a:pt x="127" y="149"/>
                    <a:pt x="196" y="158"/>
                    <a:pt x="252" y="152"/>
                  </a:cubicBezTo>
                  <a:cubicBezTo>
                    <a:pt x="268" y="150"/>
                    <a:pt x="283" y="148"/>
                    <a:pt x="297" y="145"/>
                  </a:cubicBezTo>
                  <a:cubicBezTo>
                    <a:pt x="311" y="142"/>
                    <a:pt x="324" y="138"/>
                    <a:pt x="337" y="132"/>
                  </a:cubicBezTo>
                  <a:cubicBezTo>
                    <a:pt x="355" y="124"/>
                    <a:pt x="365" y="116"/>
                    <a:pt x="368" y="109"/>
                  </a:cubicBezTo>
                  <a:cubicBezTo>
                    <a:pt x="371" y="104"/>
                    <a:pt x="369" y="99"/>
                    <a:pt x="365" y="95"/>
                  </a:cubicBezTo>
                  <a:cubicBezTo>
                    <a:pt x="360" y="89"/>
                    <a:pt x="350" y="83"/>
                    <a:pt x="339" y="78"/>
                  </a:cubicBezTo>
                  <a:cubicBezTo>
                    <a:pt x="297" y="60"/>
                    <a:pt x="225" y="51"/>
                    <a:pt x="174" y="58"/>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18" name="Google Shape;1454;p48">
              <a:extLst>
                <a:ext uri="{FF2B5EF4-FFF2-40B4-BE49-F238E27FC236}">
                  <a16:creationId xmlns:a16="http://schemas.microsoft.com/office/drawing/2014/main" id="{38020D22-89A0-1E00-8159-DAA04E0897BF}"/>
                </a:ext>
              </a:extLst>
            </p:cNvPr>
            <p:cNvSpPr/>
            <p:nvPr/>
          </p:nvSpPr>
          <p:spPr>
            <a:xfrm>
              <a:off x="4705351" y="2062163"/>
              <a:ext cx="274638" cy="369887"/>
            </a:xfrm>
            <a:custGeom>
              <a:avLst/>
              <a:gdLst/>
              <a:ahLst/>
              <a:cxnLst/>
              <a:rect l="l" t="t" r="r" b="b"/>
              <a:pathLst>
                <a:path w="563" h="757" extrusionOk="0">
                  <a:moveTo>
                    <a:pt x="0" y="659"/>
                  </a:moveTo>
                  <a:lnTo>
                    <a:pt x="0" y="97"/>
                  </a:lnTo>
                  <a:cubicBezTo>
                    <a:pt x="1" y="72"/>
                    <a:pt x="12" y="51"/>
                    <a:pt x="28" y="35"/>
                  </a:cubicBezTo>
                  <a:cubicBezTo>
                    <a:pt x="45" y="17"/>
                    <a:pt x="68" y="5"/>
                    <a:pt x="92" y="2"/>
                  </a:cubicBezTo>
                  <a:cubicBezTo>
                    <a:pt x="106" y="0"/>
                    <a:pt x="295" y="1"/>
                    <a:pt x="393" y="1"/>
                  </a:cubicBezTo>
                  <a:lnTo>
                    <a:pt x="450" y="2"/>
                  </a:lnTo>
                  <a:cubicBezTo>
                    <a:pt x="479" y="1"/>
                    <a:pt x="501" y="8"/>
                    <a:pt x="519" y="21"/>
                  </a:cubicBezTo>
                  <a:cubicBezTo>
                    <a:pt x="536" y="34"/>
                    <a:pt x="549" y="53"/>
                    <a:pt x="558" y="78"/>
                  </a:cubicBezTo>
                  <a:lnTo>
                    <a:pt x="559" y="80"/>
                  </a:lnTo>
                  <a:cubicBezTo>
                    <a:pt x="562" y="123"/>
                    <a:pt x="562" y="193"/>
                    <a:pt x="562" y="249"/>
                  </a:cubicBezTo>
                  <a:lnTo>
                    <a:pt x="561" y="289"/>
                  </a:lnTo>
                  <a:cubicBezTo>
                    <a:pt x="561" y="305"/>
                    <a:pt x="562" y="322"/>
                    <a:pt x="562" y="339"/>
                  </a:cubicBezTo>
                  <a:cubicBezTo>
                    <a:pt x="562" y="377"/>
                    <a:pt x="563" y="420"/>
                    <a:pt x="562" y="448"/>
                  </a:cubicBezTo>
                  <a:lnTo>
                    <a:pt x="561" y="452"/>
                  </a:lnTo>
                  <a:cubicBezTo>
                    <a:pt x="561" y="469"/>
                    <a:pt x="561" y="486"/>
                    <a:pt x="544" y="491"/>
                  </a:cubicBezTo>
                  <a:cubicBezTo>
                    <a:pt x="539" y="492"/>
                    <a:pt x="534" y="492"/>
                    <a:pt x="529" y="492"/>
                  </a:cubicBezTo>
                  <a:cubicBezTo>
                    <a:pt x="524" y="490"/>
                    <a:pt x="519" y="488"/>
                    <a:pt x="516" y="485"/>
                  </a:cubicBezTo>
                  <a:cubicBezTo>
                    <a:pt x="512" y="482"/>
                    <a:pt x="510" y="478"/>
                    <a:pt x="509" y="474"/>
                  </a:cubicBezTo>
                  <a:cubicBezTo>
                    <a:pt x="508" y="470"/>
                    <a:pt x="507" y="466"/>
                    <a:pt x="507" y="461"/>
                  </a:cubicBezTo>
                  <a:lnTo>
                    <a:pt x="508" y="303"/>
                  </a:lnTo>
                  <a:cubicBezTo>
                    <a:pt x="508" y="288"/>
                    <a:pt x="508" y="266"/>
                    <a:pt x="508" y="242"/>
                  </a:cubicBezTo>
                  <a:cubicBezTo>
                    <a:pt x="508" y="195"/>
                    <a:pt x="509" y="142"/>
                    <a:pt x="508" y="105"/>
                  </a:cubicBezTo>
                  <a:lnTo>
                    <a:pt x="508" y="101"/>
                  </a:lnTo>
                  <a:cubicBezTo>
                    <a:pt x="508" y="100"/>
                    <a:pt x="508" y="100"/>
                    <a:pt x="507" y="99"/>
                  </a:cubicBezTo>
                  <a:lnTo>
                    <a:pt x="506" y="97"/>
                  </a:lnTo>
                  <a:lnTo>
                    <a:pt x="505" y="95"/>
                  </a:lnTo>
                  <a:cubicBezTo>
                    <a:pt x="505" y="89"/>
                    <a:pt x="502" y="82"/>
                    <a:pt x="498" y="77"/>
                  </a:cubicBezTo>
                  <a:cubicBezTo>
                    <a:pt x="493" y="70"/>
                    <a:pt x="486" y="64"/>
                    <a:pt x="480" y="61"/>
                  </a:cubicBezTo>
                  <a:cubicBezTo>
                    <a:pt x="467" y="55"/>
                    <a:pt x="451" y="55"/>
                    <a:pt x="434" y="56"/>
                  </a:cubicBezTo>
                  <a:lnTo>
                    <a:pt x="421" y="56"/>
                  </a:lnTo>
                  <a:lnTo>
                    <a:pt x="148" y="56"/>
                  </a:lnTo>
                  <a:lnTo>
                    <a:pt x="134" y="56"/>
                  </a:lnTo>
                  <a:cubicBezTo>
                    <a:pt x="117" y="55"/>
                    <a:pt x="97" y="55"/>
                    <a:pt x="86" y="59"/>
                  </a:cubicBezTo>
                  <a:cubicBezTo>
                    <a:pt x="79" y="62"/>
                    <a:pt x="71" y="67"/>
                    <a:pt x="64" y="75"/>
                  </a:cubicBezTo>
                  <a:cubicBezTo>
                    <a:pt x="60" y="80"/>
                    <a:pt x="57" y="85"/>
                    <a:pt x="57" y="90"/>
                  </a:cubicBezTo>
                  <a:lnTo>
                    <a:pt x="57" y="92"/>
                  </a:lnTo>
                  <a:lnTo>
                    <a:pt x="56" y="94"/>
                  </a:lnTo>
                  <a:cubicBezTo>
                    <a:pt x="55" y="95"/>
                    <a:pt x="55" y="95"/>
                    <a:pt x="55" y="96"/>
                  </a:cubicBezTo>
                  <a:cubicBezTo>
                    <a:pt x="52" y="103"/>
                    <a:pt x="53" y="194"/>
                    <a:pt x="54" y="225"/>
                  </a:cubicBezTo>
                  <a:lnTo>
                    <a:pt x="54" y="276"/>
                  </a:lnTo>
                  <a:cubicBezTo>
                    <a:pt x="54" y="337"/>
                    <a:pt x="55" y="441"/>
                    <a:pt x="54" y="456"/>
                  </a:cubicBezTo>
                  <a:cubicBezTo>
                    <a:pt x="51" y="483"/>
                    <a:pt x="52" y="517"/>
                    <a:pt x="53" y="550"/>
                  </a:cubicBezTo>
                  <a:cubicBezTo>
                    <a:pt x="53" y="567"/>
                    <a:pt x="54" y="583"/>
                    <a:pt x="54" y="598"/>
                  </a:cubicBezTo>
                  <a:lnTo>
                    <a:pt x="54" y="608"/>
                  </a:lnTo>
                  <a:cubicBezTo>
                    <a:pt x="53" y="625"/>
                    <a:pt x="53" y="655"/>
                    <a:pt x="56" y="663"/>
                  </a:cubicBezTo>
                  <a:lnTo>
                    <a:pt x="57" y="666"/>
                  </a:lnTo>
                  <a:lnTo>
                    <a:pt x="58" y="668"/>
                  </a:lnTo>
                  <a:cubicBezTo>
                    <a:pt x="58" y="672"/>
                    <a:pt x="60" y="678"/>
                    <a:pt x="64" y="682"/>
                  </a:cubicBezTo>
                  <a:cubicBezTo>
                    <a:pt x="70" y="689"/>
                    <a:pt x="77" y="694"/>
                    <a:pt x="84" y="697"/>
                  </a:cubicBezTo>
                  <a:cubicBezTo>
                    <a:pt x="95" y="702"/>
                    <a:pt x="111" y="702"/>
                    <a:pt x="126" y="701"/>
                  </a:cubicBezTo>
                  <a:lnTo>
                    <a:pt x="139" y="701"/>
                  </a:lnTo>
                  <a:lnTo>
                    <a:pt x="391" y="701"/>
                  </a:lnTo>
                  <a:lnTo>
                    <a:pt x="401" y="701"/>
                  </a:lnTo>
                  <a:cubicBezTo>
                    <a:pt x="420" y="700"/>
                    <a:pt x="438" y="700"/>
                    <a:pt x="447" y="715"/>
                  </a:cubicBezTo>
                  <a:cubicBezTo>
                    <a:pt x="449" y="720"/>
                    <a:pt x="450" y="726"/>
                    <a:pt x="449" y="731"/>
                  </a:cubicBezTo>
                  <a:cubicBezTo>
                    <a:pt x="448" y="737"/>
                    <a:pt x="446" y="743"/>
                    <a:pt x="443" y="746"/>
                  </a:cubicBezTo>
                  <a:cubicBezTo>
                    <a:pt x="439" y="750"/>
                    <a:pt x="435" y="753"/>
                    <a:pt x="430" y="754"/>
                  </a:cubicBezTo>
                  <a:cubicBezTo>
                    <a:pt x="426" y="755"/>
                    <a:pt x="422" y="755"/>
                    <a:pt x="416" y="755"/>
                  </a:cubicBezTo>
                  <a:lnTo>
                    <a:pt x="164" y="755"/>
                  </a:lnTo>
                  <a:lnTo>
                    <a:pt x="142" y="756"/>
                  </a:lnTo>
                  <a:cubicBezTo>
                    <a:pt x="108" y="756"/>
                    <a:pt x="77" y="757"/>
                    <a:pt x="49" y="740"/>
                  </a:cubicBezTo>
                  <a:cubicBezTo>
                    <a:pt x="35" y="731"/>
                    <a:pt x="23" y="719"/>
                    <a:pt x="14" y="705"/>
                  </a:cubicBezTo>
                  <a:cubicBezTo>
                    <a:pt x="6" y="692"/>
                    <a:pt x="1" y="676"/>
                    <a:pt x="0" y="659"/>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19" name="Google Shape;1455;p48">
              <a:extLst>
                <a:ext uri="{FF2B5EF4-FFF2-40B4-BE49-F238E27FC236}">
                  <a16:creationId xmlns:a16="http://schemas.microsoft.com/office/drawing/2014/main" id="{DA8A2CC6-6EB7-5FE2-C727-9214A979B6C7}"/>
                </a:ext>
              </a:extLst>
            </p:cNvPr>
            <p:cNvSpPr/>
            <p:nvPr/>
          </p:nvSpPr>
          <p:spPr>
            <a:xfrm>
              <a:off x="4757739" y="2114550"/>
              <a:ext cx="169863" cy="92075"/>
            </a:xfrm>
            <a:custGeom>
              <a:avLst/>
              <a:gdLst/>
              <a:ahLst/>
              <a:cxnLst/>
              <a:rect l="l" t="t" r="r" b="b"/>
              <a:pathLst>
                <a:path w="349" h="188" extrusionOk="0">
                  <a:moveTo>
                    <a:pt x="0" y="152"/>
                  </a:moveTo>
                  <a:lnTo>
                    <a:pt x="0" y="39"/>
                  </a:lnTo>
                  <a:cubicBezTo>
                    <a:pt x="0" y="2"/>
                    <a:pt x="13" y="2"/>
                    <a:pt x="46" y="2"/>
                  </a:cubicBezTo>
                  <a:lnTo>
                    <a:pt x="118" y="2"/>
                  </a:lnTo>
                  <a:lnTo>
                    <a:pt x="139" y="2"/>
                  </a:lnTo>
                  <a:cubicBezTo>
                    <a:pt x="193" y="1"/>
                    <a:pt x="321" y="0"/>
                    <a:pt x="331" y="5"/>
                  </a:cubicBezTo>
                  <a:cubicBezTo>
                    <a:pt x="349" y="13"/>
                    <a:pt x="349" y="35"/>
                    <a:pt x="348" y="56"/>
                  </a:cubicBezTo>
                  <a:cubicBezTo>
                    <a:pt x="348" y="60"/>
                    <a:pt x="348" y="63"/>
                    <a:pt x="348" y="68"/>
                  </a:cubicBezTo>
                  <a:cubicBezTo>
                    <a:pt x="348" y="86"/>
                    <a:pt x="348" y="100"/>
                    <a:pt x="348" y="112"/>
                  </a:cubicBezTo>
                  <a:lnTo>
                    <a:pt x="348" y="137"/>
                  </a:lnTo>
                  <a:cubicBezTo>
                    <a:pt x="348" y="184"/>
                    <a:pt x="342" y="187"/>
                    <a:pt x="300" y="187"/>
                  </a:cubicBezTo>
                  <a:lnTo>
                    <a:pt x="75" y="187"/>
                  </a:lnTo>
                  <a:lnTo>
                    <a:pt x="43" y="188"/>
                  </a:lnTo>
                  <a:cubicBezTo>
                    <a:pt x="15" y="188"/>
                    <a:pt x="0" y="184"/>
                    <a:pt x="0" y="152"/>
                  </a:cubicBezTo>
                  <a:close/>
                  <a:moveTo>
                    <a:pt x="53" y="133"/>
                  </a:moveTo>
                  <a:cubicBezTo>
                    <a:pt x="68" y="134"/>
                    <a:pt x="120" y="135"/>
                    <a:pt x="172" y="135"/>
                  </a:cubicBezTo>
                  <a:cubicBezTo>
                    <a:pt x="225" y="135"/>
                    <a:pt x="278" y="134"/>
                    <a:pt x="293" y="133"/>
                  </a:cubicBezTo>
                  <a:lnTo>
                    <a:pt x="294" y="56"/>
                  </a:lnTo>
                  <a:cubicBezTo>
                    <a:pt x="279" y="55"/>
                    <a:pt x="226" y="54"/>
                    <a:pt x="173" y="54"/>
                  </a:cubicBezTo>
                  <a:cubicBezTo>
                    <a:pt x="120" y="54"/>
                    <a:pt x="68" y="55"/>
                    <a:pt x="53" y="56"/>
                  </a:cubicBezTo>
                  <a:cubicBezTo>
                    <a:pt x="53" y="63"/>
                    <a:pt x="52" y="79"/>
                    <a:pt x="52" y="95"/>
                  </a:cubicBezTo>
                  <a:cubicBezTo>
                    <a:pt x="52" y="111"/>
                    <a:pt x="53" y="126"/>
                    <a:pt x="53" y="133"/>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20" name="Google Shape;1456;p48">
              <a:extLst>
                <a:ext uri="{FF2B5EF4-FFF2-40B4-BE49-F238E27FC236}">
                  <a16:creationId xmlns:a16="http://schemas.microsoft.com/office/drawing/2014/main" id="{5D94200E-EE33-5F21-E88F-BD0531A68715}"/>
                </a:ext>
              </a:extLst>
            </p:cNvPr>
            <p:cNvSpPr/>
            <p:nvPr/>
          </p:nvSpPr>
          <p:spPr>
            <a:xfrm>
              <a:off x="4759326" y="2338388"/>
              <a:ext cx="69850" cy="28575"/>
            </a:xfrm>
            <a:custGeom>
              <a:avLst/>
              <a:gdLst/>
              <a:ahLst/>
              <a:cxnLst/>
              <a:rect l="l" t="t" r="r" b="b"/>
              <a:pathLst>
                <a:path w="143" h="58" extrusionOk="0">
                  <a:moveTo>
                    <a:pt x="86" y="56"/>
                  </a:moveTo>
                  <a:lnTo>
                    <a:pt x="72" y="56"/>
                  </a:lnTo>
                  <a:cubicBezTo>
                    <a:pt x="69" y="56"/>
                    <a:pt x="65" y="56"/>
                    <a:pt x="61" y="56"/>
                  </a:cubicBezTo>
                  <a:cubicBezTo>
                    <a:pt x="42" y="57"/>
                    <a:pt x="17" y="58"/>
                    <a:pt x="7" y="47"/>
                  </a:cubicBezTo>
                  <a:cubicBezTo>
                    <a:pt x="2" y="41"/>
                    <a:pt x="0" y="35"/>
                    <a:pt x="0" y="29"/>
                  </a:cubicBezTo>
                  <a:cubicBezTo>
                    <a:pt x="0" y="25"/>
                    <a:pt x="1" y="22"/>
                    <a:pt x="2" y="18"/>
                  </a:cubicBezTo>
                  <a:cubicBezTo>
                    <a:pt x="4" y="15"/>
                    <a:pt x="6" y="12"/>
                    <a:pt x="9" y="10"/>
                  </a:cubicBezTo>
                  <a:cubicBezTo>
                    <a:pt x="15" y="5"/>
                    <a:pt x="23" y="2"/>
                    <a:pt x="33" y="2"/>
                  </a:cubicBezTo>
                  <a:lnTo>
                    <a:pt x="46" y="2"/>
                  </a:lnTo>
                  <a:cubicBezTo>
                    <a:pt x="72" y="1"/>
                    <a:pt x="117" y="0"/>
                    <a:pt x="126" y="4"/>
                  </a:cubicBezTo>
                  <a:lnTo>
                    <a:pt x="130" y="6"/>
                  </a:lnTo>
                  <a:cubicBezTo>
                    <a:pt x="134" y="9"/>
                    <a:pt x="139" y="14"/>
                    <a:pt x="141" y="20"/>
                  </a:cubicBezTo>
                  <a:cubicBezTo>
                    <a:pt x="143" y="26"/>
                    <a:pt x="143" y="33"/>
                    <a:pt x="140" y="39"/>
                  </a:cubicBezTo>
                  <a:cubicBezTo>
                    <a:pt x="140" y="41"/>
                    <a:pt x="139" y="42"/>
                    <a:pt x="138" y="43"/>
                  </a:cubicBezTo>
                  <a:cubicBezTo>
                    <a:pt x="129" y="57"/>
                    <a:pt x="108" y="57"/>
                    <a:pt x="86" y="56"/>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21" name="Google Shape;1457;p48">
              <a:extLst>
                <a:ext uri="{FF2B5EF4-FFF2-40B4-BE49-F238E27FC236}">
                  <a16:creationId xmlns:a16="http://schemas.microsoft.com/office/drawing/2014/main" id="{FEA5DF73-924D-32E7-E8A5-F30CFFF93E71}"/>
                </a:ext>
              </a:extLst>
            </p:cNvPr>
            <p:cNvSpPr/>
            <p:nvPr/>
          </p:nvSpPr>
          <p:spPr>
            <a:xfrm>
              <a:off x="4854576" y="2243138"/>
              <a:ext cx="69850" cy="28575"/>
            </a:xfrm>
            <a:custGeom>
              <a:avLst/>
              <a:gdLst/>
              <a:ahLst/>
              <a:cxnLst/>
              <a:rect l="l" t="t" r="r" b="b"/>
              <a:pathLst>
                <a:path w="144" h="58" extrusionOk="0">
                  <a:moveTo>
                    <a:pt x="17" y="52"/>
                  </a:moveTo>
                  <a:cubicBezTo>
                    <a:pt x="6" y="47"/>
                    <a:pt x="0" y="38"/>
                    <a:pt x="2" y="19"/>
                  </a:cubicBezTo>
                  <a:lnTo>
                    <a:pt x="2" y="17"/>
                  </a:lnTo>
                  <a:lnTo>
                    <a:pt x="3" y="15"/>
                  </a:lnTo>
                  <a:cubicBezTo>
                    <a:pt x="5" y="14"/>
                    <a:pt x="6" y="12"/>
                    <a:pt x="7" y="11"/>
                  </a:cubicBezTo>
                  <a:cubicBezTo>
                    <a:pt x="11" y="6"/>
                    <a:pt x="14" y="1"/>
                    <a:pt x="28" y="0"/>
                  </a:cubicBezTo>
                  <a:lnTo>
                    <a:pt x="101" y="0"/>
                  </a:lnTo>
                  <a:cubicBezTo>
                    <a:pt x="119" y="0"/>
                    <a:pt x="120" y="1"/>
                    <a:pt x="127" y="4"/>
                  </a:cubicBezTo>
                  <a:cubicBezTo>
                    <a:pt x="129" y="4"/>
                    <a:pt x="131" y="5"/>
                    <a:pt x="134" y="7"/>
                  </a:cubicBezTo>
                  <a:lnTo>
                    <a:pt x="136" y="8"/>
                  </a:lnTo>
                  <a:lnTo>
                    <a:pt x="139" y="14"/>
                  </a:lnTo>
                  <a:cubicBezTo>
                    <a:pt x="141" y="20"/>
                    <a:pt x="144" y="25"/>
                    <a:pt x="141" y="36"/>
                  </a:cubicBezTo>
                  <a:cubicBezTo>
                    <a:pt x="135" y="58"/>
                    <a:pt x="105" y="56"/>
                    <a:pt x="78" y="54"/>
                  </a:cubicBezTo>
                  <a:cubicBezTo>
                    <a:pt x="69" y="54"/>
                    <a:pt x="60" y="53"/>
                    <a:pt x="53" y="54"/>
                  </a:cubicBezTo>
                  <a:cubicBezTo>
                    <a:pt x="39" y="55"/>
                    <a:pt x="27" y="56"/>
                    <a:pt x="17" y="52"/>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22" name="Google Shape;1458;p48">
              <a:extLst>
                <a:ext uri="{FF2B5EF4-FFF2-40B4-BE49-F238E27FC236}">
                  <a16:creationId xmlns:a16="http://schemas.microsoft.com/office/drawing/2014/main" id="{F58E43FB-6E6C-599C-A172-84D88DBC8CA2}"/>
                </a:ext>
              </a:extLst>
            </p:cNvPr>
            <p:cNvSpPr/>
            <p:nvPr/>
          </p:nvSpPr>
          <p:spPr>
            <a:xfrm>
              <a:off x="4759326" y="2243138"/>
              <a:ext cx="69850" cy="26988"/>
            </a:xfrm>
            <a:custGeom>
              <a:avLst/>
              <a:gdLst/>
              <a:ahLst/>
              <a:cxnLst/>
              <a:rect l="l" t="t" r="r" b="b"/>
              <a:pathLst>
                <a:path w="144" h="56" extrusionOk="0">
                  <a:moveTo>
                    <a:pt x="11" y="8"/>
                  </a:moveTo>
                  <a:lnTo>
                    <a:pt x="14" y="6"/>
                  </a:lnTo>
                  <a:lnTo>
                    <a:pt x="15" y="4"/>
                  </a:lnTo>
                  <a:lnTo>
                    <a:pt x="17" y="4"/>
                  </a:lnTo>
                  <a:cubicBezTo>
                    <a:pt x="26" y="2"/>
                    <a:pt x="42" y="1"/>
                    <a:pt x="59" y="1"/>
                  </a:cubicBezTo>
                  <a:cubicBezTo>
                    <a:pt x="82" y="0"/>
                    <a:pt x="108" y="1"/>
                    <a:pt x="123" y="2"/>
                  </a:cubicBezTo>
                  <a:lnTo>
                    <a:pt x="125" y="2"/>
                  </a:lnTo>
                  <a:lnTo>
                    <a:pt x="127" y="4"/>
                  </a:lnTo>
                  <a:cubicBezTo>
                    <a:pt x="127" y="5"/>
                    <a:pt x="129" y="5"/>
                    <a:pt x="131" y="6"/>
                  </a:cubicBezTo>
                  <a:lnTo>
                    <a:pt x="134" y="7"/>
                  </a:lnTo>
                  <a:lnTo>
                    <a:pt x="137" y="13"/>
                  </a:lnTo>
                  <a:cubicBezTo>
                    <a:pt x="141" y="19"/>
                    <a:pt x="144" y="25"/>
                    <a:pt x="141" y="36"/>
                  </a:cubicBezTo>
                  <a:cubicBezTo>
                    <a:pt x="139" y="44"/>
                    <a:pt x="134" y="48"/>
                    <a:pt x="129" y="51"/>
                  </a:cubicBezTo>
                  <a:cubicBezTo>
                    <a:pt x="128" y="52"/>
                    <a:pt x="127" y="53"/>
                    <a:pt x="125" y="54"/>
                  </a:cubicBezTo>
                  <a:lnTo>
                    <a:pt x="124" y="55"/>
                  </a:lnTo>
                  <a:lnTo>
                    <a:pt x="122" y="55"/>
                  </a:lnTo>
                  <a:cubicBezTo>
                    <a:pt x="106" y="56"/>
                    <a:pt x="86" y="56"/>
                    <a:pt x="67" y="56"/>
                  </a:cubicBezTo>
                  <a:cubicBezTo>
                    <a:pt x="50" y="56"/>
                    <a:pt x="34" y="55"/>
                    <a:pt x="20" y="54"/>
                  </a:cubicBezTo>
                  <a:lnTo>
                    <a:pt x="19" y="54"/>
                  </a:lnTo>
                  <a:lnTo>
                    <a:pt x="15" y="51"/>
                  </a:lnTo>
                  <a:cubicBezTo>
                    <a:pt x="9" y="47"/>
                    <a:pt x="2" y="43"/>
                    <a:pt x="1" y="30"/>
                  </a:cubicBezTo>
                  <a:cubicBezTo>
                    <a:pt x="0" y="18"/>
                    <a:pt x="6" y="13"/>
                    <a:pt x="11" y="8"/>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23" name="Google Shape;1459;p48">
              <a:extLst>
                <a:ext uri="{FF2B5EF4-FFF2-40B4-BE49-F238E27FC236}">
                  <a16:creationId xmlns:a16="http://schemas.microsoft.com/office/drawing/2014/main" id="{851BDB07-8F16-6CDA-A0C2-238F748A8D79}"/>
                </a:ext>
              </a:extLst>
            </p:cNvPr>
            <p:cNvSpPr/>
            <p:nvPr/>
          </p:nvSpPr>
          <p:spPr>
            <a:xfrm>
              <a:off x="4854576" y="2339975"/>
              <a:ext cx="69850" cy="25400"/>
            </a:xfrm>
            <a:custGeom>
              <a:avLst/>
              <a:gdLst/>
              <a:ahLst/>
              <a:cxnLst/>
              <a:rect l="l" t="t" r="r" b="b"/>
              <a:pathLst>
                <a:path w="143" h="54" extrusionOk="0">
                  <a:moveTo>
                    <a:pt x="110" y="54"/>
                  </a:moveTo>
                  <a:lnTo>
                    <a:pt x="32" y="54"/>
                  </a:lnTo>
                  <a:cubicBezTo>
                    <a:pt x="17" y="54"/>
                    <a:pt x="7" y="47"/>
                    <a:pt x="3" y="38"/>
                  </a:cubicBezTo>
                  <a:cubicBezTo>
                    <a:pt x="1" y="35"/>
                    <a:pt x="0" y="31"/>
                    <a:pt x="0" y="27"/>
                  </a:cubicBezTo>
                  <a:cubicBezTo>
                    <a:pt x="0" y="23"/>
                    <a:pt x="1" y="19"/>
                    <a:pt x="3" y="16"/>
                  </a:cubicBezTo>
                  <a:cubicBezTo>
                    <a:pt x="7" y="7"/>
                    <a:pt x="17" y="0"/>
                    <a:pt x="32" y="0"/>
                  </a:cubicBezTo>
                  <a:lnTo>
                    <a:pt x="110" y="0"/>
                  </a:lnTo>
                  <a:cubicBezTo>
                    <a:pt x="126" y="0"/>
                    <a:pt x="136" y="7"/>
                    <a:pt x="140" y="16"/>
                  </a:cubicBezTo>
                  <a:cubicBezTo>
                    <a:pt x="142" y="19"/>
                    <a:pt x="143" y="23"/>
                    <a:pt x="143" y="27"/>
                  </a:cubicBezTo>
                  <a:cubicBezTo>
                    <a:pt x="143" y="31"/>
                    <a:pt x="142" y="35"/>
                    <a:pt x="140" y="38"/>
                  </a:cubicBezTo>
                  <a:cubicBezTo>
                    <a:pt x="136" y="47"/>
                    <a:pt x="126" y="54"/>
                    <a:pt x="110" y="54"/>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24" name="Google Shape;1460;p48">
              <a:extLst>
                <a:ext uri="{FF2B5EF4-FFF2-40B4-BE49-F238E27FC236}">
                  <a16:creationId xmlns:a16="http://schemas.microsoft.com/office/drawing/2014/main" id="{4E6CAA28-B14C-732E-2208-2C6EE1E580F8}"/>
                </a:ext>
              </a:extLst>
            </p:cNvPr>
            <p:cNvSpPr/>
            <p:nvPr/>
          </p:nvSpPr>
          <p:spPr>
            <a:xfrm>
              <a:off x="4852989" y="2289175"/>
              <a:ext cx="73025" cy="28575"/>
            </a:xfrm>
            <a:custGeom>
              <a:avLst/>
              <a:gdLst/>
              <a:ahLst/>
              <a:cxnLst/>
              <a:rect l="l" t="t" r="r" b="b"/>
              <a:pathLst>
                <a:path w="148" h="58" extrusionOk="0">
                  <a:moveTo>
                    <a:pt x="93" y="57"/>
                  </a:moveTo>
                  <a:cubicBezTo>
                    <a:pt x="86" y="57"/>
                    <a:pt x="78" y="57"/>
                    <a:pt x="70" y="57"/>
                  </a:cubicBezTo>
                  <a:lnTo>
                    <a:pt x="59" y="58"/>
                  </a:lnTo>
                  <a:cubicBezTo>
                    <a:pt x="49" y="58"/>
                    <a:pt x="38" y="58"/>
                    <a:pt x="29" y="56"/>
                  </a:cubicBezTo>
                  <a:cubicBezTo>
                    <a:pt x="12" y="54"/>
                    <a:pt x="0" y="46"/>
                    <a:pt x="4" y="25"/>
                  </a:cubicBezTo>
                  <a:cubicBezTo>
                    <a:pt x="8" y="0"/>
                    <a:pt x="41" y="2"/>
                    <a:pt x="69" y="3"/>
                  </a:cubicBezTo>
                  <a:lnTo>
                    <a:pt x="79" y="4"/>
                  </a:lnTo>
                  <a:cubicBezTo>
                    <a:pt x="83" y="4"/>
                    <a:pt x="88" y="4"/>
                    <a:pt x="93" y="4"/>
                  </a:cubicBezTo>
                  <a:cubicBezTo>
                    <a:pt x="103" y="3"/>
                    <a:pt x="115" y="3"/>
                    <a:pt x="124" y="5"/>
                  </a:cubicBezTo>
                  <a:cubicBezTo>
                    <a:pt x="138" y="8"/>
                    <a:pt x="148" y="16"/>
                    <a:pt x="143" y="36"/>
                  </a:cubicBezTo>
                  <a:cubicBezTo>
                    <a:pt x="141" y="45"/>
                    <a:pt x="137" y="50"/>
                    <a:pt x="131" y="53"/>
                  </a:cubicBezTo>
                  <a:cubicBezTo>
                    <a:pt x="126" y="55"/>
                    <a:pt x="119" y="56"/>
                    <a:pt x="111" y="56"/>
                  </a:cubicBezTo>
                  <a:cubicBezTo>
                    <a:pt x="105" y="56"/>
                    <a:pt x="99" y="56"/>
                    <a:pt x="93" y="57"/>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25" name="Google Shape;1461;p48">
              <a:extLst>
                <a:ext uri="{FF2B5EF4-FFF2-40B4-BE49-F238E27FC236}">
                  <a16:creationId xmlns:a16="http://schemas.microsoft.com/office/drawing/2014/main" id="{9F108648-A629-49AC-1956-E43DCF0CC31F}"/>
                </a:ext>
              </a:extLst>
            </p:cNvPr>
            <p:cNvSpPr/>
            <p:nvPr/>
          </p:nvSpPr>
          <p:spPr>
            <a:xfrm>
              <a:off x="4759326" y="2290763"/>
              <a:ext cx="69850" cy="26988"/>
            </a:xfrm>
            <a:custGeom>
              <a:avLst/>
              <a:gdLst/>
              <a:ahLst/>
              <a:cxnLst/>
              <a:rect l="l" t="t" r="r" b="b"/>
              <a:pathLst>
                <a:path w="143" h="54" extrusionOk="0">
                  <a:moveTo>
                    <a:pt x="3" y="17"/>
                  </a:moveTo>
                  <a:cubicBezTo>
                    <a:pt x="4" y="16"/>
                    <a:pt x="5" y="14"/>
                    <a:pt x="5" y="12"/>
                  </a:cubicBezTo>
                  <a:lnTo>
                    <a:pt x="6" y="9"/>
                  </a:lnTo>
                  <a:lnTo>
                    <a:pt x="9" y="8"/>
                  </a:lnTo>
                  <a:cubicBezTo>
                    <a:pt x="10" y="8"/>
                    <a:pt x="11" y="7"/>
                    <a:pt x="12" y="6"/>
                  </a:cubicBezTo>
                  <a:cubicBezTo>
                    <a:pt x="15" y="4"/>
                    <a:pt x="17" y="2"/>
                    <a:pt x="22" y="1"/>
                  </a:cubicBezTo>
                  <a:lnTo>
                    <a:pt x="22" y="1"/>
                  </a:lnTo>
                  <a:cubicBezTo>
                    <a:pt x="54" y="1"/>
                    <a:pt x="85" y="0"/>
                    <a:pt x="117" y="0"/>
                  </a:cubicBezTo>
                  <a:lnTo>
                    <a:pt x="122" y="2"/>
                  </a:lnTo>
                  <a:cubicBezTo>
                    <a:pt x="131" y="4"/>
                    <a:pt x="141" y="7"/>
                    <a:pt x="142" y="24"/>
                  </a:cubicBezTo>
                  <a:cubicBezTo>
                    <a:pt x="143" y="41"/>
                    <a:pt x="135" y="46"/>
                    <a:pt x="127" y="51"/>
                  </a:cubicBezTo>
                  <a:lnTo>
                    <a:pt x="123" y="53"/>
                  </a:lnTo>
                  <a:lnTo>
                    <a:pt x="122" y="53"/>
                  </a:lnTo>
                  <a:cubicBezTo>
                    <a:pt x="109" y="54"/>
                    <a:pt x="93" y="54"/>
                    <a:pt x="78" y="54"/>
                  </a:cubicBezTo>
                  <a:lnTo>
                    <a:pt x="54" y="53"/>
                  </a:lnTo>
                  <a:cubicBezTo>
                    <a:pt x="45" y="54"/>
                    <a:pt x="33" y="54"/>
                    <a:pt x="23" y="52"/>
                  </a:cubicBezTo>
                  <a:cubicBezTo>
                    <a:pt x="13" y="50"/>
                    <a:pt x="5" y="46"/>
                    <a:pt x="4" y="38"/>
                  </a:cubicBezTo>
                  <a:cubicBezTo>
                    <a:pt x="0" y="35"/>
                    <a:pt x="0" y="34"/>
                    <a:pt x="1" y="24"/>
                  </a:cubicBezTo>
                  <a:cubicBezTo>
                    <a:pt x="1" y="20"/>
                    <a:pt x="2" y="19"/>
                    <a:pt x="3" y="17"/>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26" name="Google Shape;1462;p48">
              <a:extLst>
                <a:ext uri="{FF2B5EF4-FFF2-40B4-BE49-F238E27FC236}">
                  <a16:creationId xmlns:a16="http://schemas.microsoft.com/office/drawing/2014/main" id="{0A7BC2A4-B34C-354E-FD85-7C2BED927CDD}"/>
                </a:ext>
              </a:extLst>
            </p:cNvPr>
            <p:cNvSpPr/>
            <p:nvPr/>
          </p:nvSpPr>
          <p:spPr>
            <a:xfrm>
              <a:off x="5026026" y="2116138"/>
              <a:ext cx="36513" cy="38100"/>
            </a:xfrm>
            <a:custGeom>
              <a:avLst/>
              <a:gdLst/>
              <a:ahLst/>
              <a:cxnLst/>
              <a:rect l="l" t="t" r="r" b="b"/>
              <a:pathLst>
                <a:path w="73" h="79" extrusionOk="0">
                  <a:moveTo>
                    <a:pt x="1" y="37"/>
                  </a:moveTo>
                  <a:cubicBezTo>
                    <a:pt x="2" y="24"/>
                    <a:pt x="9" y="12"/>
                    <a:pt x="26" y="6"/>
                  </a:cubicBezTo>
                  <a:cubicBezTo>
                    <a:pt x="41" y="0"/>
                    <a:pt x="54" y="5"/>
                    <a:pt x="63" y="15"/>
                  </a:cubicBezTo>
                  <a:cubicBezTo>
                    <a:pt x="66" y="19"/>
                    <a:pt x="69" y="23"/>
                    <a:pt x="70" y="28"/>
                  </a:cubicBezTo>
                  <a:cubicBezTo>
                    <a:pt x="72" y="33"/>
                    <a:pt x="73" y="38"/>
                    <a:pt x="72" y="43"/>
                  </a:cubicBezTo>
                  <a:cubicBezTo>
                    <a:pt x="72" y="56"/>
                    <a:pt x="64" y="68"/>
                    <a:pt x="48" y="74"/>
                  </a:cubicBezTo>
                  <a:cubicBezTo>
                    <a:pt x="33" y="79"/>
                    <a:pt x="19" y="74"/>
                    <a:pt x="10" y="64"/>
                  </a:cubicBezTo>
                  <a:cubicBezTo>
                    <a:pt x="7" y="61"/>
                    <a:pt x="4" y="56"/>
                    <a:pt x="3" y="52"/>
                  </a:cubicBezTo>
                  <a:cubicBezTo>
                    <a:pt x="1" y="47"/>
                    <a:pt x="0" y="42"/>
                    <a:pt x="1" y="37"/>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27" name="Google Shape;1463;p48">
              <a:extLst>
                <a:ext uri="{FF2B5EF4-FFF2-40B4-BE49-F238E27FC236}">
                  <a16:creationId xmlns:a16="http://schemas.microsoft.com/office/drawing/2014/main" id="{95A63927-A3C8-2558-19F6-F041862A4E7F}"/>
                </a:ext>
              </a:extLst>
            </p:cNvPr>
            <p:cNvSpPr/>
            <p:nvPr/>
          </p:nvSpPr>
          <p:spPr>
            <a:xfrm>
              <a:off x="5026026" y="2170113"/>
              <a:ext cx="36513" cy="36513"/>
            </a:xfrm>
            <a:custGeom>
              <a:avLst/>
              <a:gdLst/>
              <a:ahLst/>
              <a:cxnLst/>
              <a:rect l="l" t="t" r="r" b="b"/>
              <a:pathLst>
                <a:path w="73" h="77" extrusionOk="0">
                  <a:moveTo>
                    <a:pt x="5" y="24"/>
                  </a:moveTo>
                  <a:cubicBezTo>
                    <a:pt x="9" y="17"/>
                    <a:pt x="15" y="11"/>
                    <a:pt x="24" y="7"/>
                  </a:cubicBezTo>
                  <a:cubicBezTo>
                    <a:pt x="38" y="0"/>
                    <a:pt x="51" y="3"/>
                    <a:pt x="60" y="11"/>
                  </a:cubicBezTo>
                  <a:cubicBezTo>
                    <a:pt x="64" y="15"/>
                    <a:pt x="68" y="19"/>
                    <a:pt x="70" y="25"/>
                  </a:cubicBezTo>
                  <a:cubicBezTo>
                    <a:pt x="72" y="30"/>
                    <a:pt x="73" y="35"/>
                    <a:pt x="73" y="41"/>
                  </a:cubicBezTo>
                  <a:cubicBezTo>
                    <a:pt x="73" y="54"/>
                    <a:pt x="67" y="67"/>
                    <a:pt x="50" y="73"/>
                  </a:cubicBezTo>
                  <a:lnTo>
                    <a:pt x="50" y="73"/>
                  </a:lnTo>
                  <a:cubicBezTo>
                    <a:pt x="40" y="77"/>
                    <a:pt x="30" y="76"/>
                    <a:pt x="22" y="72"/>
                  </a:cubicBezTo>
                  <a:cubicBezTo>
                    <a:pt x="14" y="68"/>
                    <a:pt x="7" y="61"/>
                    <a:pt x="4" y="53"/>
                  </a:cubicBezTo>
                  <a:lnTo>
                    <a:pt x="4" y="52"/>
                  </a:lnTo>
                  <a:cubicBezTo>
                    <a:pt x="0" y="41"/>
                    <a:pt x="1" y="32"/>
                    <a:pt x="5" y="24"/>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28" name="Google Shape;1464;p48">
              <a:extLst>
                <a:ext uri="{FF2B5EF4-FFF2-40B4-BE49-F238E27FC236}">
                  <a16:creationId xmlns:a16="http://schemas.microsoft.com/office/drawing/2014/main" id="{9C864D6C-9143-FDFF-0467-82F962585E03}"/>
                </a:ext>
              </a:extLst>
            </p:cNvPr>
            <p:cNvSpPr/>
            <p:nvPr/>
          </p:nvSpPr>
          <p:spPr>
            <a:xfrm>
              <a:off x="5027614" y="2225675"/>
              <a:ext cx="34925" cy="34925"/>
            </a:xfrm>
            <a:custGeom>
              <a:avLst/>
              <a:gdLst/>
              <a:ahLst/>
              <a:cxnLst/>
              <a:rect l="l" t="t" r="r" b="b"/>
              <a:pathLst>
                <a:path w="70" h="72" extrusionOk="0">
                  <a:moveTo>
                    <a:pt x="0" y="32"/>
                  </a:moveTo>
                  <a:cubicBezTo>
                    <a:pt x="0" y="30"/>
                    <a:pt x="0" y="28"/>
                    <a:pt x="0" y="25"/>
                  </a:cubicBezTo>
                  <a:lnTo>
                    <a:pt x="0" y="24"/>
                  </a:lnTo>
                  <a:lnTo>
                    <a:pt x="1" y="23"/>
                  </a:lnTo>
                  <a:cubicBezTo>
                    <a:pt x="4" y="17"/>
                    <a:pt x="7" y="12"/>
                    <a:pt x="12" y="8"/>
                  </a:cubicBezTo>
                  <a:cubicBezTo>
                    <a:pt x="17" y="3"/>
                    <a:pt x="23" y="0"/>
                    <a:pt x="33" y="0"/>
                  </a:cubicBezTo>
                  <a:cubicBezTo>
                    <a:pt x="38" y="0"/>
                    <a:pt x="42" y="0"/>
                    <a:pt x="46" y="1"/>
                  </a:cubicBezTo>
                  <a:cubicBezTo>
                    <a:pt x="50" y="3"/>
                    <a:pt x="53" y="5"/>
                    <a:pt x="56" y="7"/>
                  </a:cubicBezTo>
                  <a:cubicBezTo>
                    <a:pt x="61" y="11"/>
                    <a:pt x="63" y="14"/>
                    <a:pt x="65" y="16"/>
                  </a:cubicBezTo>
                  <a:cubicBezTo>
                    <a:pt x="66" y="18"/>
                    <a:pt x="66" y="19"/>
                    <a:pt x="68" y="20"/>
                  </a:cubicBezTo>
                  <a:lnTo>
                    <a:pt x="69" y="22"/>
                  </a:lnTo>
                  <a:lnTo>
                    <a:pt x="69" y="23"/>
                  </a:lnTo>
                  <a:cubicBezTo>
                    <a:pt x="70" y="30"/>
                    <a:pt x="70" y="36"/>
                    <a:pt x="69" y="42"/>
                  </a:cubicBezTo>
                  <a:cubicBezTo>
                    <a:pt x="68" y="48"/>
                    <a:pt x="66" y="54"/>
                    <a:pt x="62" y="59"/>
                  </a:cubicBezTo>
                  <a:cubicBezTo>
                    <a:pt x="59" y="62"/>
                    <a:pt x="54" y="66"/>
                    <a:pt x="49" y="68"/>
                  </a:cubicBezTo>
                  <a:cubicBezTo>
                    <a:pt x="45" y="70"/>
                    <a:pt x="40" y="72"/>
                    <a:pt x="35" y="72"/>
                  </a:cubicBezTo>
                  <a:lnTo>
                    <a:pt x="31" y="72"/>
                  </a:lnTo>
                  <a:cubicBezTo>
                    <a:pt x="20" y="71"/>
                    <a:pt x="12" y="66"/>
                    <a:pt x="7" y="59"/>
                  </a:cubicBezTo>
                  <a:cubicBezTo>
                    <a:pt x="2" y="52"/>
                    <a:pt x="0" y="43"/>
                    <a:pt x="0" y="32"/>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grpSp>
      <p:grpSp>
        <p:nvGrpSpPr>
          <p:cNvPr id="32" name="Google Shape;1476;p48">
            <a:extLst>
              <a:ext uri="{FF2B5EF4-FFF2-40B4-BE49-F238E27FC236}">
                <a16:creationId xmlns:a16="http://schemas.microsoft.com/office/drawing/2014/main" id="{52369A60-CC64-BA3E-DC3E-904A0C7A3BC2}"/>
              </a:ext>
            </a:extLst>
          </p:cNvPr>
          <p:cNvGrpSpPr/>
          <p:nvPr/>
        </p:nvGrpSpPr>
        <p:grpSpPr>
          <a:xfrm>
            <a:off x="3404400" y="3747039"/>
            <a:ext cx="314860" cy="343250"/>
            <a:chOff x="6283326" y="2076449"/>
            <a:chExt cx="387350" cy="422277"/>
          </a:xfrm>
          <a:solidFill>
            <a:srgbClr val="FCA400"/>
          </a:solidFill>
        </p:grpSpPr>
        <p:sp>
          <p:nvSpPr>
            <p:cNvPr id="33" name="Google Shape;1477;p48">
              <a:extLst>
                <a:ext uri="{FF2B5EF4-FFF2-40B4-BE49-F238E27FC236}">
                  <a16:creationId xmlns:a16="http://schemas.microsoft.com/office/drawing/2014/main" id="{002745DB-77D4-18A4-C184-7011ADD83401}"/>
                </a:ext>
              </a:extLst>
            </p:cNvPr>
            <p:cNvSpPr/>
            <p:nvPr/>
          </p:nvSpPr>
          <p:spPr>
            <a:xfrm>
              <a:off x="6335714" y="2128838"/>
              <a:ext cx="88800" cy="19200"/>
            </a:xfrm>
            <a:prstGeom prst="rect">
              <a:avLst/>
            </a:pr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34" name="Google Shape;1478;p48">
              <a:extLst>
                <a:ext uri="{FF2B5EF4-FFF2-40B4-BE49-F238E27FC236}">
                  <a16:creationId xmlns:a16="http://schemas.microsoft.com/office/drawing/2014/main" id="{9D121641-5FDC-3683-DAAD-F8E3BA1B0C55}"/>
                </a:ext>
              </a:extLst>
            </p:cNvPr>
            <p:cNvSpPr/>
            <p:nvPr/>
          </p:nvSpPr>
          <p:spPr>
            <a:xfrm>
              <a:off x="6335714" y="2165350"/>
              <a:ext cx="17400" cy="17400"/>
            </a:xfrm>
            <a:prstGeom prst="rect">
              <a:avLst/>
            </a:pr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35" name="Google Shape;1479;p48">
              <a:extLst>
                <a:ext uri="{FF2B5EF4-FFF2-40B4-BE49-F238E27FC236}">
                  <a16:creationId xmlns:a16="http://schemas.microsoft.com/office/drawing/2014/main" id="{B9906290-FD49-5B5C-23A8-472B41804A65}"/>
                </a:ext>
              </a:extLst>
            </p:cNvPr>
            <p:cNvSpPr/>
            <p:nvPr/>
          </p:nvSpPr>
          <p:spPr>
            <a:xfrm>
              <a:off x="6370639" y="2165350"/>
              <a:ext cx="17400" cy="17400"/>
            </a:xfrm>
            <a:prstGeom prst="rect">
              <a:avLst/>
            </a:pr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36" name="Google Shape;1480;p48">
              <a:extLst>
                <a:ext uri="{FF2B5EF4-FFF2-40B4-BE49-F238E27FC236}">
                  <a16:creationId xmlns:a16="http://schemas.microsoft.com/office/drawing/2014/main" id="{7F86F308-6E44-DB2F-2202-E14BD7C928B4}"/>
                </a:ext>
              </a:extLst>
            </p:cNvPr>
            <p:cNvSpPr/>
            <p:nvPr/>
          </p:nvSpPr>
          <p:spPr>
            <a:xfrm>
              <a:off x="6283326" y="2076449"/>
              <a:ext cx="334962" cy="238125"/>
            </a:xfrm>
            <a:custGeom>
              <a:avLst/>
              <a:gdLst/>
              <a:ahLst/>
              <a:cxnLst/>
              <a:rect l="l" t="t" r="r" b="b"/>
              <a:pathLst>
                <a:path w="687" h="485" extrusionOk="0">
                  <a:moveTo>
                    <a:pt x="36" y="54"/>
                  </a:moveTo>
                  <a:cubicBezTo>
                    <a:pt x="36" y="44"/>
                    <a:pt x="44" y="36"/>
                    <a:pt x="54" y="36"/>
                  </a:cubicBezTo>
                  <a:lnTo>
                    <a:pt x="506" y="36"/>
                  </a:lnTo>
                  <a:lnTo>
                    <a:pt x="506" y="126"/>
                  </a:lnTo>
                  <a:cubicBezTo>
                    <a:pt x="506" y="156"/>
                    <a:pt x="530" y="180"/>
                    <a:pt x="560" y="180"/>
                  </a:cubicBezTo>
                  <a:lnTo>
                    <a:pt x="596" y="180"/>
                  </a:lnTo>
                  <a:lnTo>
                    <a:pt x="596" y="144"/>
                  </a:lnTo>
                  <a:lnTo>
                    <a:pt x="560" y="144"/>
                  </a:lnTo>
                  <a:cubicBezTo>
                    <a:pt x="550" y="144"/>
                    <a:pt x="542" y="136"/>
                    <a:pt x="542" y="126"/>
                  </a:cubicBezTo>
                  <a:lnTo>
                    <a:pt x="542" y="61"/>
                  </a:lnTo>
                  <a:lnTo>
                    <a:pt x="651" y="169"/>
                  </a:lnTo>
                  <a:lnTo>
                    <a:pt x="651" y="342"/>
                  </a:lnTo>
                  <a:lnTo>
                    <a:pt x="687" y="342"/>
                  </a:lnTo>
                  <a:lnTo>
                    <a:pt x="687" y="162"/>
                  </a:lnTo>
                  <a:cubicBezTo>
                    <a:pt x="687" y="157"/>
                    <a:pt x="685" y="152"/>
                    <a:pt x="681" y="149"/>
                  </a:cubicBezTo>
                  <a:lnTo>
                    <a:pt x="537" y="5"/>
                  </a:lnTo>
                  <a:cubicBezTo>
                    <a:pt x="533" y="2"/>
                    <a:pt x="529" y="0"/>
                    <a:pt x="524" y="0"/>
                  </a:cubicBezTo>
                  <a:lnTo>
                    <a:pt x="54" y="0"/>
                  </a:lnTo>
                  <a:cubicBezTo>
                    <a:pt x="24" y="0"/>
                    <a:pt x="0" y="24"/>
                    <a:pt x="0" y="54"/>
                  </a:cubicBezTo>
                  <a:lnTo>
                    <a:pt x="0" y="485"/>
                  </a:lnTo>
                  <a:lnTo>
                    <a:pt x="36" y="485"/>
                  </a:lnTo>
                  <a:lnTo>
                    <a:pt x="36" y="54"/>
                  </a:ln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37" name="Google Shape;1481;p48">
              <a:extLst>
                <a:ext uri="{FF2B5EF4-FFF2-40B4-BE49-F238E27FC236}">
                  <a16:creationId xmlns:a16="http://schemas.microsoft.com/office/drawing/2014/main" id="{9C8B5E25-C926-8992-12C6-56271C1E1587}"/>
                </a:ext>
              </a:extLst>
            </p:cNvPr>
            <p:cNvSpPr/>
            <p:nvPr/>
          </p:nvSpPr>
          <p:spPr>
            <a:xfrm>
              <a:off x="6283326" y="2401888"/>
              <a:ext cx="60325" cy="96838"/>
            </a:xfrm>
            <a:custGeom>
              <a:avLst/>
              <a:gdLst/>
              <a:ahLst/>
              <a:cxnLst/>
              <a:rect l="l" t="t" r="r" b="b"/>
              <a:pathLst>
                <a:path w="126" h="198" extrusionOk="0">
                  <a:moveTo>
                    <a:pt x="36" y="144"/>
                  </a:moveTo>
                  <a:lnTo>
                    <a:pt x="36" y="0"/>
                  </a:lnTo>
                  <a:lnTo>
                    <a:pt x="0" y="0"/>
                  </a:lnTo>
                  <a:lnTo>
                    <a:pt x="0" y="144"/>
                  </a:lnTo>
                  <a:cubicBezTo>
                    <a:pt x="0" y="174"/>
                    <a:pt x="24" y="198"/>
                    <a:pt x="54" y="198"/>
                  </a:cubicBezTo>
                  <a:lnTo>
                    <a:pt x="126" y="198"/>
                  </a:lnTo>
                  <a:lnTo>
                    <a:pt x="126" y="162"/>
                  </a:lnTo>
                  <a:lnTo>
                    <a:pt x="54" y="162"/>
                  </a:lnTo>
                  <a:cubicBezTo>
                    <a:pt x="44" y="162"/>
                    <a:pt x="36" y="154"/>
                    <a:pt x="36" y="144"/>
                  </a:cubicBez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38" name="Google Shape;1482;p48">
              <a:extLst>
                <a:ext uri="{FF2B5EF4-FFF2-40B4-BE49-F238E27FC236}">
                  <a16:creationId xmlns:a16="http://schemas.microsoft.com/office/drawing/2014/main" id="{CE116D67-D660-D337-BA5C-9A3D182165DF}"/>
                </a:ext>
              </a:extLst>
            </p:cNvPr>
            <p:cNvSpPr/>
            <p:nvPr/>
          </p:nvSpPr>
          <p:spPr>
            <a:xfrm>
              <a:off x="6370639" y="2305050"/>
              <a:ext cx="300037" cy="193675"/>
            </a:xfrm>
            <a:custGeom>
              <a:avLst/>
              <a:gdLst/>
              <a:ahLst/>
              <a:cxnLst/>
              <a:rect l="l" t="t" r="r" b="b"/>
              <a:pathLst>
                <a:path w="614" h="396" extrusionOk="0">
                  <a:moveTo>
                    <a:pt x="578" y="0"/>
                  </a:moveTo>
                  <a:lnTo>
                    <a:pt x="325" y="0"/>
                  </a:lnTo>
                  <a:cubicBezTo>
                    <a:pt x="305" y="0"/>
                    <a:pt x="289" y="17"/>
                    <a:pt x="289" y="36"/>
                  </a:cubicBezTo>
                  <a:lnTo>
                    <a:pt x="289" y="144"/>
                  </a:lnTo>
                  <a:lnTo>
                    <a:pt x="18" y="144"/>
                  </a:lnTo>
                  <a:cubicBezTo>
                    <a:pt x="8" y="144"/>
                    <a:pt x="0" y="152"/>
                    <a:pt x="0" y="162"/>
                  </a:cubicBezTo>
                  <a:lnTo>
                    <a:pt x="0" y="216"/>
                  </a:lnTo>
                  <a:cubicBezTo>
                    <a:pt x="0" y="223"/>
                    <a:pt x="1" y="229"/>
                    <a:pt x="5" y="234"/>
                  </a:cubicBezTo>
                  <a:cubicBezTo>
                    <a:pt x="1" y="240"/>
                    <a:pt x="0" y="246"/>
                    <a:pt x="0" y="252"/>
                  </a:cubicBezTo>
                  <a:lnTo>
                    <a:pt x="0" y="360"/>
                  </a:lnTo>
                  <a:cubicBezTo>
                    <a:pt x="0" y="380"/>
                    <a:pt x="16" y="396"/>
                    <a:pt x="36" y="396"/>
                  </a:cubicBezTo>
                  <a:lnTo>
                    <a:pt x="289" y="396"/>
                  </a:lnTo>
                  <a:cubicBezTo>
                    <a:pt x="295" y="396"/>
                    <a:pt x="301" y="394"/>
                    <a:pt x="307" y="391"/>
                  </a:cubicBezTo>
                  <a:cubicBezTo>
                    <a:pt x="312" y="394"/>
                    <a:pt x="319" y="396"/>
                    <a:pt x="325" y="396"/>
                  </a:cubicBezTo>
                  <a:lnTo>
                    <a:pt x="578" y="396"/>
                  </a:lnTo>
                  <a:cubicBezTo>
                    <a:pt x="598" y="396"/>
                    <a:pt x="614" y="380"/>
                    <a:pt x="614" y="360"/>
                  </a:cubicBezTo>
                  <a:lnTo>
                    <a:pt x="614" y="252"/>
                  </a:lnTo>
                  <a:cubicBezTo>
                    <a:pt x="614" y="246"/>
                    <a:pt x="612" y="240"/>
                    <a:pt x="609" y="234"/>
                  </a:cubicBezTo>
                  <a:cubicBezTo>
                    <a:pt x="612" y="229"/>
                    <a:pt x="614" y="223"/>
                    <a:pt x="614" y="216"/>
                  </a:cubicBezTo>
                  <a:lnTo>
                    <a:pt x="614" y="162"/>
                  </a:lnTo>
                  <a:cubicBezTo>
                    <a:pt x="614" y="160"/>
                    <a:pt x="614" y="157"/>
                    <a:pt x="612" y="155"/>
                  </a:cubicBezTo>
                  <a:cubicBezTo>
                    <a:pt x="613" y="151"/>
                    <a:pt x="614" y="148"/>
                    <a:pt x="614" y="144"/>
                  </a:cubicBezTo>
                  <a:lnTo>
                    <a:pt x="614" y="36"/>
                  </a:lnTo>
                  <a:cubicBezTo>
                    <a:pt x="614" y="17"/>
                    <a:pt x="598" y="0"/>
                    <a:pt x="578" y="0"/>
                  </a:cubicBezTo>
                  <a:close/>
                  <a:moveTo>
                    <a:pt x="578" y="216"/>
                  </a:moveTo>
                  <a:lnTo>
                    <a:pt x="578" y="216"/>
                  </a:lnTo>
                  <a:lnTo>
                    <a:pt x="325" y="216"/>
                  </a:lnTo>
                  <a:lnTo>
                    <a:pt x="325" y="180"/>
                  </a:lnTo>
                  <a:lnTo>
                    <a:pt x="578" y="180"/>
                  </a:lnTo>
                  <a:lnTo>
                    <a:pt x="578" y="216"/>
                  </a:lnTo>
                  <a:close/>
                  <a:moveTo>
                    <a:pt x="578" y="288"/>
                  </a:moveTo>
                  <a:lnTo>
                    <a:pt x="578" y="288"/>
                  </a:lnTo>
                  <a:lnTo>
                    <a:pt x="325" y="288"/>
                  </a:lnTo>
                  <a:lnTo>
                    <a:pt x="325" y="252"/>
                  </a:lnTo>
                  <a:lnTo>
                    <a:pt x="578" y="252"/>
                  </a:lnTo>
                  <a:lnTo>
                    <a:pt x="578" y="288"/>
                  </a:lnTo>
                  <a:close/>
                  <a:moveTo>
                    <a:pt x="36" y="252"/>
                  </a:moveTo>
                  <a:lnTo>
                    <a:pt x="36" y="252"/>
                  </a:lnTo>
                  <a:lnTo>
                    <a:pt x="289" y="252"/>
                  </a:lnTo>
                  <a:lnTo>
                    <a:pt x="289" y="288"/>
                  </a:lnTo>
                  <a:lnTo>
                    <a:pt x="36" y="288"/>
                  </a:lnTo>
                  <a:lnTo>
                    <a:pt x="36" y="252"/>
                  </a:lnTo>
                  <a:close/>
                  <a:moveTo>
                    <a:pt x="325" y="108"/>
                  </a:moveTo>
                  <a:lnTo>
                    <a:pt x="325" y="108"/>
                  </a:lnTo>
                  <a:lnTo>
                    <a:pt x="578" y="108"/>
                  </a:lnTo>
                  <a:lnTo>
                    <a:pt x="578" y="144"/>
                  </a:lnTo>
                  <a:lnTo>
                    <a:pt x="325" y="144"/>
                  </a:lnTo>
                  <a:lnTo>
                    <a:pt x="325" y="108"/>
                  </a:lnTo>
                  <a:close/>
                  <a:moveTo>
                    <a:pt x="325" y="36"/>
                  </a:moveTo>
                  <a:lnTo>
                    <a:pt x="325" y="36"/>
                  </a:lnTo>
                  <a:lnTo>
                    <a:pt x="578" y="36"/>
                  </a:lnTo>
                  <a:lnTo>
                    <a:pt x="578" y="72"/>
                  </a:lnTo>
                  <a:lnTo>
                    <a:pt x="325" y="72"/>
                  </a:lnTo>
                  <a:lnTo>
                    <a:pt x="325" y="36"/>
                  </a:lnTo>
                  <a:close/>
                  <a:moveTo>
                    <a:pt x="36" y="180"/>
                  </a:moveTo>
                  <a:lnTo>
                    <a:pt x="36" y="180"/>
                  </a:lnTo>
                  <a:lnTo>
                    <a:pt x="289" y="180"/>
                  </a:lnTo>
                  <a:lnTo>
                    <a:pt x="289" y="216"/>
                  </a:lnTo>
                  <a:lnTo>
                    <a:pt x="36" y="216"/>
                  </a:lnTo>
                  <a:lnTo>
                    <a:pt x="36" y="180"/>
                  </a:lnTo>
                  <a:close/>
                  <a:moveTo>
                    <a:pt x="36" y="324"/>
                  </a:moveTo>
                  <a:lnTo>
                    <a:pt x="36" y="324"/>
                  </a:lnTo>
                  <a:lnTo>
                    <a:pt x="289" y="324"/>
                  </a:lnTo>
                  <a:lnTo>
                    <a:pt x="289" y="360"/>
                  </a:lnTo>
                  <a:lnTo>
                    <a:pt x="36" y="360"/>
                  </a:lnTo>
                  <a:lnTo>
                    <a:pt x="36" y="324"/>
                  </a:lnTo>
                  <a:close/>
                  <a:moveTo>
                    <a:pt x="578" y="360"/>
                  </a:moveTo>
                  <a:lnTo>
                    <a:pt x="578" y="360"/>
                  </a:lnTo>
                  <a:lnTo>
                    <a:pt x="325" y="360"/>
                  </a:lnTo>
                  <a:lnTo>
                    <a:pt x="325" y="324"/>
                  </a:lnTo>
                  <a:lnTo>
                    <a:pt x="578" y="324"/>
                  </a:lnTo>
                  <a:lnTo>
                    <a:pt x="578" y="360"/>
                  </a:ln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39" name="Google Shape;1483;p48">
              <a:extLst>
                <a:ext uri="{FF2B5EF4-FFF2-40B4-BE49-F238E27FC236}">
                  <a16:creationId xmlns:a16="http://schemas.microsoft.com/office/drawing/2014/main" id="{CE91503D-9009-4C38-849D-FDAFF5EE32D3}"/>
                </a:ext>
              </a:extLst>
            </p:cNvPr>
            <p:cNvSpPr/>
            <p:nvPr/>
          </p:nvSpPr>
          <p:spPr>
            <a:xfrm>
              <a:off x="6284914" y="2190750"/>
              <a:ext cx="261938" cy="182563"/>
            </a:xfrm>
            <a:custGeom>
              <a:avLst/>
              <a:gdLst/>
              <a:ahLst/>
              <a:cxnLst/>
              <a:rect l="l" t="t" r="r" b="b"/>
              <a:pathLst>
                <a:path w="537" h="372" extrusionOk="0">
                  <a:moveTo>
                    <a:pt x="537" y="144"/>
                  </a:moveTo>
                  <a:lnTo>
                    <a:pt x="537" y="18"/>
                  </a:lnTo>
                  <a:cubicBezTo>
                    <a:pt x="537" y="8"/>
                    <a:pt x="529" y="0"/>
                    <a:pt x="519" y="0"/>
                  </a:cubicBezTo>
                  <a:lnTo>
                    <a:pt x="374" y="0"/>
                  </a:lnTo>
                  <a:lnTo>
                    <a:pt x="374" y="36"/>
                  </a:lnTo>
                  <a:lnTo>
                    <a:pt x="475" y="36"/>
                  </a:lnTo>
                  <a:lnTo>
                    <a:pt x="367" y="144"/>
                  </a:lnTo>
                  <a:lnTo>
                    <a:pt x="212" y="144"/>
                  </a:lnTo>
                  <a:cubicBezTo>
                    <a:pt x="207" y="144"/>
                    <a:pt x="202" y="145"/>
                    <a:pt x="199" y="149"/>
                  </a:cubicBezTo>
                  <a:lnTo>
                    <a:pt x="0" y="347"/>
                  </a:lnTo>
                  <a:lnTo>
                    <a:pt x="26" y="372"/>
                  </a:lnTo>
                  <a:lnTo>
                    <a:pt x="219" y="180"/>
                  </a:lnTo>
                  <a:lnTo>
                    <a:pt x="374" y="180"/>
                  </a:lnTo>
                  <a:cubicBezTo>
                    <a:pt x="379" y="180"/>
                    <a:pt x="384" y="178"/>
                    <a:pt x="387" y="174"/>
                  </a:cubicBezTo>
                  <a:lnTo>
                    <a:pt x="501" y="61"/>
                  </a:lnTo>
                  <a:lnTo>
                    <a:pt x="501" y="144"/>
                  </a:lnTo>
                  <a:lnTo>
                    <a:pt x="537" y="144"/>
                  </a:lnTo>
                  <a:close/>
                </a:path>
              </a:pathLst>
            </a:custGeom>
            <a:grp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grpSp>
      <p:grpSp>
        <p:nvGrpSpPr>
          <p:cNvPr id="40" name="Agrupar 39">
            <a:extLst>
              <a:ext uri="{FF2B5EF4-FFF2-40B4-BE49-F238E27FC236}">
                <a16:creationId xmlns:a16="http://schemas.microsoft.com/office/drawing/2014/main" id="{4BFE1BF6-086D-F980-FF57-2B97A76C8B5E}"/>
              </a:ext>
            </a:extLst>
          </p:cNvPr>
          <p:cNvGrpSpPr/>
          <p:nvPr/>
        </p:nvGrpSpPr>
        <p:grpSpPr>
          <a:xfrm>
            <a:off x="3397817" y="1208708"/>
            <a:ext cx="358488" cy="381268"/>
            <a:chOff x="4273551" y="9599613"/>
            <a:chExt cx="949325" cy="1009650"/>
          </a:xfrm>
          <a:solidFill>
            <a:srgbClr val="FCA400"/>
          </a:solidFill>
        </p:grpSpPr>
        <p:sp>
          <p:nvSpPr>
            <p:cNvPr id="41" name="Freeform 5">
              <a:extLst>
                <a:ext uri="{FF2B5EF4-FFF2-40B4-BE49-F238E27FC236}">
                  <a16:creationId xmlns:a16="http://schemas.microsoft.com/office/drawing/2014/main" id="{5DEAA690-4915-C2A5-D53B-166EBF83A3A5}"/>
                </a:ext>
              </a:extLst>
            </p:cNvPr>
            <p:cNvSpPr>
              <a:spLocks noEditPoints="1"/>
            </p:cNvSpPr>
            <p:nvPr/>
          </p:nvSpPr>
          <p:spPr bwMode="auto">
            <a:xfrm>
              <a:off x="4273551" y="9599613"/>
              <a:ext cx="949325" cy="1009650"/>
            </a:xfrm>
            <a:custGeom>
              <a:avLst/>
              <a:gdLst>
                <a:gd name="T0" fmla="*/ 340 w 1373"/>
                <a:gd name="T1" fmla="*/ 520 h 1461"/>
                <a:gd name="T2" fmla="*/ 310 w 1373"/>
                <a:gd name="T3" fmla="*/ 1031 h 1461"/>
                <a:gd name="T4" fmla="*/ 73 w 1373"/>
                <a:gd name="T5" fmla="*/ 1166 h 1461"/>
                <a:gd name="T6" fmla="*/ 0 w 1373"/>
                <a:gd name="T7" fmla="*/ 1461 h 1461"/>
                <a:gd name="T8" fmla="*/ 684 w 1373"/>
                <a:gd name="T9" fmla="*/ 1461 h 1461"/>
                <a:gd name="T10" fmla="*/ 676 w 1373"/>
                <a:gd name="T11" fmla="*/ 1290 h 1461"/>
                <a:gd name="T12" fmla="*/ 1371 w 1373"/>
                <a:gd name="T13" fmla="*/ 1290 h 1461"/>
                <a:gd name="T14" fmla="*/ 1373 w 1373"/>
                <a:gd name="T15" fmla="*/ 0 h 1461"/>
                <a:gd name="T16" fmla="*/ 639 w 1373"/>
                <a:gd name="T17" fmla="*/ 0 h 1461"/>
                <a:gd name="T18" fmla="*/ 607 w 1373"/>
                <a:gd name="T19" fmla="*/ 18 h 1461"/>
                <a:gd name="T20" fmla="*/ 351 w 1373"/>
                <a:gd name="T21" fmla="*/ 273 h 1461"/>
                <a:gd name="T22" fmla="*/ 342 w 1373"/>
                <a:gd name="T23" fmla="*/ 316 h 1461"/>
                <a:gd name="T24" fmla="*/ 340 w 1373"/>
                <a:gd name="T25" fmla="*/ 520 h 1461"/>
                <a:gd name="T26" fmla="*/ 493 w 1373"/>
                <a:gd name="T27" fmla="*/ 257 h 1461"/>
                <a:gd name="T28" fmla="*/ 600 w 1373"/>
                <a:gd name="T29" fmla="*/ 257 h 1461"/>
                <a:gd name="T30" fmla="*/ 600 w 1373"/>
                <a:gd name="T31" fmla="*/ 149 h 1461"/>
                <a:gd name="T32" fmla="*/ 493 w 1373"/>
                <a:gd name="T33" fmla="*/ 257 h 1461"/>
                <a:gd name="T34" fmla="*/ 322 w 1373"/>
                <a:gd name="T35" fmla="*/ 607 h 1461"/>
                <a:gd name="T36" fmla="*/ 173 w 1373"/>
                <a:gd name="T37" fmla="*/ 797 h 1461"/>
                <a:gd name="T38" fmla="*/ 512 w 1373"/>
                <a:gd name="T39" fmla="*/ 755 h 1461"/>
                <a:gd name="T40" fmla="*/ 322 w 1373"/>
                <a:gd name="T41" fmla="*/ 607 h 1461"/>
                <a:gd name="T42" fmla="*/ 88 w 1373"/>
                <a:gd name="T43" fmla="*/ 1376 h 1461"/>
                <a:gd name="T44" fmla="*/ 598 w 1373"/>
                <a:gd name="T45" fmla="*/ 1376 h 1461"/>
                <a:gd name="T46" fmla="*/ 451 w 1373"/>
                <a:gd name="T47" fmla="*/ 1143 h 1461"/>
                <a:gd name="T48" fmla="*/ 88 w 1373"/>
                <a:gd name="T49" fmla="*/ 1376 h 1461"/>
                <a:gd name="T50" fmla="*/ 685 w 1373"/>
                <a:gd name="T51" fmla="*/ 90 h 1461"/>
                <a:gd name="T52" fmla="*/ 685 w 1373"/>
                <a:gd name="T53" fmla="*/ 343 h 1461"/>
                <a:gd name="T54" fmla="*/ 428 w 1373"/>
                <a:gd name="T55" fmla="*/ 343 h 1461"/>
                <a:gd name="T56" fmla="*/ 429 w 1373"/>
                <a:gd name="T57" fmla="*/ 529 h 1461"/>
                <a:gd name="T58" fmla="*/ 497 w 1373"/>
                <a:gd name="T59" fmla="*/ 572 h 1461"/>
                <a:gd name="T60" fmla="*/ 457 w 1373"/>
                <a:gd name="T61" fmla="*/ 1006 h 1461"/>
                <a:gd name="T62" fmla="*/ 372 w 1373"/>
                <a:gd name="T63" fmla="*/ 1034 h 1461"/>
                <a:gd name="T64" fmla="*/ 591 w 1373"/>
                <a:gd name="T65" fmla="*/ 1140 h 1461"/>
                <a:gd name="T66" fmla="*/ 638 w 1373"/>
                <a:gd name="T67" fmla="*/ 1202 h 1461"/>
                <a:gd name="T68" fmla="*/ 798 w 1373"/>
                <a:gd name="T69" fmla="*/ 1207 h 1461"/>
                <a:gd name="T70" fmla="*/ 1287 w 1373"/>
                <a:gd name="T71" fmla="*/ 1205 h 1461"/>
                <a:gd name="T72" fmla="*/ 1289 w 1373"/>
                <a:gd name="T73" fmla="*/ 86 h 1461"/>
                <a:gd name="T74" fmla="*/ 718 w 1373"/>
                <a:gd name="T75" fmla="*/ 84 h 1461"/>
                <a:gd name="T76" fmla="*/ 685 w 1373"/>
                <a:gd name="T77" fmla="*/ 90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3" h="1461">
                  <a:moveTo>
                    <a:pt x="340" y="520"/>
                  </a:moveTo>
                  <a:cubicBezTo>
                    <a:pt x="11" y="534"/>
                    <a:pt x="6" y="991"/>
                    <a:pt x="310" y="1031"/>
                  </a:cubicBezTo>
                  <a:cubicBezTo>
                    <a:pt x="291" y="1042"/>
                    <a:pt x="160" y="1047"/>
                    <a:pt x="73" y="1166"/>
                  </a:cubicBezTo>
                  <a:cubicBezTo>
                    <a:pt x="5" y="1259"/>
                    <a:pt x="0" y="1323"/>
                    <a:pt x="0" y="1461"/>
                  </a:cubicBezTo>
                  <a:lnTo>
                    <a:pt x="684" y="1461"/>
                  </a:lnTo>
                  <a:cubicBezTo>
                    <a:pt x="685" y="1377"/>
                    <a:pt x="684" y="1375"/>
                    <a:pt x="676" y="1290"/>
                  </a:cubicBezTo>
                  <a:lnTo>
                    <a:pt x="1371" y="1290"/>
                  </a:lnTo>
                  <a:lnTo>
                    <a:pt x="1373" y="0"/>
                  </a:lnTo>
                  <a:lnTo>
                    <a:pt x="639" y="0"/>
                  </a:lnTo>
                  <a:cubicBezTo>
                    <a:pt x="618" y="0"/>
                    <a:pt x="618" y="6"/>
                    <a:pt x="607" y="18"/>
                  </a:cubicBezTo>
                  <a:cubicBezTo>
                    <a:pt x="527" y="100"/>
                    <a:pt x="426" y="193"/>
                    <a:pt x="351" y="273"/>
                  </a:cubicBezTo>
                  <a:cubicBezTo>
                    <a:pt x="338" y="286"/>
                    <a:pt x="342" y="292"/>
                    <a:pt x="342" y="316"/>
                  </a:cubicBezTo>
                  <a:cubicBezTo>
                    <a:pt x="343" y="355"/>
                    <a:pt x="347" y="491"/>
                    <a:pt x="340" y="520"/>
                  </a:cubicBezTo>
                  <a:close/>
                  <a:moveTo>
                    <a:pt x="493" y="257"/>
                  </a:moveTo>
                  <a:lnTo>
                    <a:pt x="600" y="257"/>
                  </a:lnTo>
                  <a:lnTo>
                    <a:pt x="600" y="149"/>
                  </a:lnTo>
                  <a:cubicBezTo>
                    <a:pt x="590" y="153"/>
                    <a:pt x="502" y="237"/>
                    <a:pt x="493" y="257"/>
                  </a:cubicBezTo>
                  <a:close/>
                  <a:moveTo>
                    <a:pt x="322" y="607"/>
                  </a:moveTo>
                  <a:cubicBezTo>
                    <a:pt x="236" y="619"/>
                    <a:pt x="159" y="696"/>
                    <a:pt x="173" y="797"/>
                  </a:cubicBezTo>
                  <a:cubicBezTo>
                    <a:pt x="203" y="1020"/>
                    <a:pt x="538" y="982"/>
                    <a:pt x="512" y="755"/>
                  </a:cubicBezTo>
                  <a:cubicBezTo>
                    <a:pt x="503" y="669"/>
                    <a:pt x="420" y="593"/>
                    <a:pt x="322" y="607"/>
                  </a:cubicBezTo>
                  <a:close/>
                  <a:moveTo>
                    <a:pt x="88" y="1376"/>
                  </a:moveTo>
                  <a:lnTo>
                    <a:pt x="598" y="1376"/>
                  </a:lnTo>
                  <a:cubicBezTo>
                    <a:pt x="611" y="1284"/>
                    <a:pt x="535" y="1184"/>
                    <a:pt x="451" y="1143"/>
                  </a:cubicBezTo>
                  <a:cubicBezTo>
                    <a:pt x="246" y="1045"/>
                    <a:pt x="62" y="1254"/>
                    <a:pt x="88" y="1376"/>
                  </a:cubicBezTo>
                  <a:close/>
                  <a:moveTo>
                    <a:pt x="685" y="90"/>
                  </a:moveTo>
                  <a:lnTo>
                    <a:pt x="685" y="343"/>
                  </a:lnTo>
                  <a:lnTo>
                    <a:pt x="428" y="343"/>
                  </a:lnTo>
                  <a:lnTo>
                    <a:pt x="429" y="529"/>
                  </a:lnTo>
                  <a:cubicBezTo>
                    <a:pt x="431" y="537"/>
                    <a:pt x="473" y="553"/>
                    <a:pt x="497" y="572"/>
                  </a:cubicBezTo>
                  <a:cubicBezTo>
                    <a:pt x="652" y="690"/>
                    <a:pt x="625" y="922"/>
                    <a:pt x="457" y="1006"/>
                  </a:cubicBezTo>
                  <a:cubicBezTo>
                    <a:pt x="427" y="1021"/>
                    <a:pt x="397" y="1023"/>
                    <a:pt x="372" y="1034"/>
                  </a:cubicBezTo>
                  <a:cubicBezTo>
                    <a:pt x="453" y="1043"/>
                    <a:pt x="546" y="1087"/>
                    <a:pt x="591" y="1140"/>
                  </a:cubicBezTo>
                  <a:cubicBezTo>
                    <a:pt x="607" y="1159"/>
                    <a:pt x="620" y="1178"/>
                    <a:pt x="638" y="1202"/>
                  </a:cubicBezTo>
                  <a:cubicBezTo>
                    <a:pt x="652" y="1212"/>
                    <a:pt x="782" y="1207"/>
                    <a:pt x="798" y="1207"/>
                  </a:cubicBezTo>
                  <a:cubicBezTo>
                    <a:pt x="860" y="1207"/>
                    <a:pt x="1263" y="1210"/>
                    <a:pt x="1287" y="1205"/>
                  </a:cubicBezTo>
                  <a:lnTo>
                    <a:pt x="1289" y="86"/>
                  </a:lnTo>
                  <a:cubicBezTo>
                    <a:pt x="1261" y="80"/>
                    <a:pt x="808" y="85"/>
                    <a:pt x="718" y="84"/>
                  </a:cubicBezTo>
                  <a:cubicBezTo>
                    <a:pt x="677" y="84"/>
                    <a:pt x="690" y="84"/>
                    <a:pt x="685"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solidFill>
                  <a:srgbClr val="595959"/>
                </a:solidFill>
              </a:endParaRPr>
            </a:p>
          </p:txBody>
        </p:sp>
        <p:sp>
          <p:nvSpPr>
            <p:cNvPr id="42" name="Freeform 6">
              <a:extLst>
                <a:ext uri="{FF2B5EF4-FFF2-40B4-BE49-F238E27FC236}">
                  <a16:creationId xmlns:a16="http://schemas.microsoft.com/office/drawing/2014/main" id="{1FDD8F37-B6F8-4DDC-1AE0-8A1ECE3BEA3E}"/>
                </a:ext>
              </a:extLst>
            </p:cNvPr>
            <p:cNvSpPr>
              <a:spLocks/>
            </p:cNvSpPr>
            <p:nvPr/>
          </p:nvSpPr>
          <p:spPr bwMode="auto">
            <a:xfrm>
              <a:off x="4852988" y="9718676"/>
              <a:ext cx="201613" cy="417513"/>
            </a:xfrm>
            <a:custGeom>
              <a:avLst/>
              <a:gdLst>
                <a:gd name="T0" fmla="*/ 103 w 291"/>
                <a:gd name="T1" fmla="*/ 79 h 605"/>
                <a:gd name="T2" fmla="*/ 77 w 291"/>
                <a:gd name="T3" fmla="*/ 106 h 605"/>
                <a:gd name="T4" fmla="*/ 68 w 291"/>
                <a:gd name="T5" fmla="*/ 317 h 605"/>
                <a:gd name="T6" fmla="*/ 187 w 291"/>
                <a:gd name="T7" fmla="*/ 381 h 605"/>
                <a:gd name="T8" fmla="*/ 116 w 291"/>
                <a:gd name="T9" fmla="*/ 421 h 605"/>
                <a:gd name="T10" fmla="*/ 17 w 291"/>
                <a:gd name="T11" fmla="*/ 392 h 605"/>
                <a:gd name="T12" fmla="*/ 103 w 291"/>
                <a:gd name="T13" fmla="*/ 525 h 605"/>
                <a:gd name="T14" fmla="*/ 103 w 291"/>
                <a:gd name="T15" fmla="*/ 605 h 605"/>
                <a:gd name="T16" fmla="*/ 188 w 291"/>
                <a:gd name="T17" fmla="*/ 605 h 605"/>
                <a:gd name="T18" fmla="*/ 240 w 291"/>
                <a:gd name="T19" fmla="*/ 478 h 605"/>
                <a:gd name="T20" fmla="*/ 224 w 291"/>
                <a:gd name="T21" fmla="*/ 287 h 605"/>
                <a:gd name="T22" fmla="*/ 105 w 291"/>
                <a:gd name="T23" fmla="*/ 223 h 605"/>
                <a:gd name="T24" fmla="*/ 184 w 291"/>
                <a:gd name="T25" fmla="*/ 197 h 605"/>
                <a:gd name="T26" fmla="*/ 260 w 291"/>
                <a:gd name="T27" fmla="*/ 213 h 605"/>
                <a:gd name="T28" fmla="*/ 274 w 291"/>
                <a:gd name="T29" fmla="*/ 213 h 605"/>
                <a:gd name="T30" fmla="*/ 247 w 291"/>
                <a:gd name="T31" fmla="*/ 134 h 605"/>
                <a:gd name="T32" fmla="*/ 188 w 291"/>
                <a:gd name="T33" fmla="*/ 0 h 605"/>
                <a:gd name="T34" fmla="*/ 103 w 291"/>
                <a:gd name="T35" fmla="*/ 0 h 605"/>
                <a:gd name="T36" fmla="*/ 103 w 291"/>
                <a:gd name="T37" fmla="*/ 79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605">
                  <a:moveTo>
                    <a:pt x="103" y="79"/>
                  </a:moveTo>
                  <a:cubicBezTo>
                    <a:pt x="103" y="99"/>
                    <a:pt x="92" y="95"/>
                    <a:pt x="77" y="106"/>
                  </a:cubicBezTo>
                  <a:cubicBezTo>
                    <a:pt x="0" y="157"/>
                    <a:pt x="0" y="262"/>
                    <a:pt x="68" y="317"/>
                  </a:cubicBezTo>
                  <a:cubicBezTo>
                    <a:pt x="111" y="352"/>
                    <a:pt x="178" y="332"/>
                    <a:pt x="187" y="381"/>
                  </a:cubicBezTo>
                  <a:cubicBezTo>
                    <a:pt x="196" y="426"/>
                    <a:pt x="144" y="448"/>
                    <a:pt x="116" y="421"/>
                  </a:cubicBezTo>
                  <a:cubicBezTo>
                    <a:pt x="90" y="395"/>
                    <a:pt x="139" y="385"/>
                    <a:pt x="17" y="392"/>
                  </a:cubicBezTo>
                  <a:cubicBezTo>
                    <a:pt x="25" y="503"/>
                    <a:pt x="103" y="493"/>
                    <a:pt x="103" y="525"/>
                  </a:cubicBezTo>
                  <a:lnTo>
                    <a:pt x="103" y="605"/>
                  </a:lnTo>
                  <a:lnTo>
                    <a:pt x="188" y="605"/>
                  </a:lnTo>
                  <a:cubicBezTo>
                    <a:pt x="188" y="468"/>
                    <a:pt x="178" y="538"/>
                    <a:pt x="240" y="478"/>
                  </a:cubicBezTo>
                  <a:cubicBezTo>
                    <a:pt x="291" y="427"/>
                    <a:pt x="284" y="336"/>
                    <a:pt x="224" y="287"/>
                  </a:cubicBezTo>
                  <a:cubicBezTo>
                    <a:pt x="181" y="252"/>
                    <a:pt x="114" y="272"/>
                    <a:pt x="105" y="223"/>
                  </a:cubicBezTo>
                  <a:cubicBezTo>
                    <a:pt x="95" y="172"/>
                    <a:pt x="162" y="150"/>
                    <a:pt x="184" y="197"/>
                  </a:cubicBezTo>
                  <a:cubicBezTo>
                    <a:pt x="192" y="214"/>
                    <a:pt x="176" y="216"/>
                    <a:pt x="260" y="213"/>
                  </a:cubicBezTo>
                  <a:lnTo>
                    <a:pt x="274" y="213"/>
                  </a:lnTo>
                  <a:cubicBezTo>
                    <a:pt x="272" y="179"/>
                    <a:pt x="263" y="153"/>
                    <a:pt x="247" y="134"/>
                  </a:cubicBezTo>
                  <a:cubicBezTo>
                    <a:pt x="183" y="57"/>
                    <a:pt x="188" y="155"/>
                    <a:pt x="188" y="0"/>
                  </a:cubicBezTo>
                  <a:lnTo>
                    <a:pt x="103" y="0"/>
                  </a:lnTo>
                  <a:lnTo>
                    <a:pt x="10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solidFill>
                  <a:srgbClr val="595959"/>
                </a:solidFill>
              </a:endParaRPr>
            </a:p>
          </p:txBody>
        </p:sp>
        <p:sp>
          <p:nvSpPr>
            <p:cNvPr id="43" name="Freeform 7">
              <a:extLst>
                <a:ext uri="{FF2B5EF4-FFF2-40B4-BE49-F238E27FC236}">
                  <a16:creationId xmlns:a16="http://schemas.microsoft.com/office/drawing/2014/main" id="{8176CB99-8DA9-AA30-488D-FF427025BDAA}"/>
                </a:ext>
              </a:extLst>
            </p:cNvPr>
            <p:cNvSpPr>
              <a:spLocks/>
            </p:cNvSpPr>
            <p:nvPr/>
          </p:nvSpPr>
          <p:spPr bwMode="auto">
            <a:xfrm>
              <a:off x="4746626" y="10194926"/>
              <a:ext cx="357188" cy="58738"/>
            </a:xfrm>
            <a:custGeom>
              <a:avLst/>
              <a:gdLst>
                <a:gd name="T0" fmla="*/ 0 w 517"/>
                <a:gd name="T1" fmla="*/ 85 h 86"/>
                <a:gd name="T2" fmla="*/ 14 w 517"/>
                <a:gd name="T3" fmla="*/ 86 h 86"/>
                <a:gd name="T4" fmla="*/ 517 w 517"/>
                <a:gd name="T5" fmla="*/ 86 h 86"/>
                <a:gd name="T6" fmla="*/ 517 w 517"/>
                <a:gd name="T7" fmla="*/ 0 h 86"/>
                <a:gd name="T8" fmla="*/ 0 w 517"/>
                <a:gd name="T9" fmla="*/ 0 h 86"/>
                <a:gd name="T10" fmla="*/ 0 w 517"/>
                <a:gd name="T11" fmla="*/ 85 h 86"/>
              </a:gdLst>
              <a:ahLst/>
              <a:cxnLst>
                <a:cxn ang="0">
                  <a:pos x="T0" y="T1"/>
                </a:cxn>
                <a:cxn ang="0">
                  <a:pos x="T2" y="T3"/>
                </a:cxn>
                <a:cxn ang="0">
                  <a:pos x="T4" y="T5"/>
                </a:cxn>
                <a:cxn ang="0">
                  <a:pos x="T6" y="T7"/>
                </a:cxn>
                <a:cxn ang="0">
                  <a:pos x="T8" y="T9"/>
                </a:cxn>
                <a:cxn ang="0">
                  <a:pos x="T10" y="T11"/>
                </a:cxn>
              </a:cxnLst>
              <a:rect l="0" t="0" r="r" b="b"/>
              <a:pathLst>
                <a:path w="517" h="86">
                  <a:moveTo>
                    <a:pt x="0" y="85"/>
                  </a:moveTo>
                  <a:lnTo>
                    <a:pt x="14" y="86"/>
                  </a:lnTo>
                  <a:lnTo>
                    <a:pt x="517" y="86"/>
                  </a:lnTo>
                  <a:lnTo>
                    <a:pt x="517" y="0"/>
                  </a:lnTo>
                  <a:lnTo>
                    <a:pt x="0" y="0"/>
                  </a:lnTo>
                  <a:lnTo>
                    <a:pt x="0" y="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solidFill>
                  <a:srgbClr val="595959"/>
                </a:solidFill>
              </a:endParaRPr>
            </a:p>
          </p:txBody>
        </p:sp>
        <p:sp>
          <p:nvSpPr>
            <p:cNvPr id="44" name="Freeform 8">
              <a:extLst>
                <a:ext uri="{FF2B5EF4-FFF2-40B4-BE49-F238E27FC236}">
                  <a16:creationId xmlns:a16="http://schemas.microsoft.com/office/drawing/2014/main" id="{EE7CCD59-942A-78A2-A978-0AADF62B1F2B}"/>
                </a:ext>
              </a:extLst>
            </p:cNvPr>
            <p:cNvSpPr>
              <a:spLocks/>
            </p:cNvSpPr>
            <p:nvPr/>
          </p:nvSpPr>
          <p:spPr bwMode="auto">
            <a:xfrm>
              <a:off x="4746626" y="10312401"/>
              <a:ext cx="357188" cy="60325"/>
            </a:xfrm>
            <a:custGeom>
              <a:avLst/>
              <a:gdLst>
                <a:gd name="T0" fmla="*/ 0 w 517"/>
                <a:gd name="T1" fmla="*/ 85 h 86"/>
                <a:gd name="T2" fmla="*/ 14 w 517"/>
                <a:gd name="T3" fmla="*/ 86 h 86"/>
                <a:gd name="T4" fmla="*/ 517 w 517"/>
                <a:gd name="T5" fmla="*/ 86 h 86"/>
                <a:gd name="T6" fmla="*/ 517 w 517"/>
                <a:gd name="T7" fmla="*/ 0 h 86"/>
                <a:gd name="T8" fmla="*/ 0 w 517"/>
                <a:gd name="T9" fmla="*/ 0 h 86"/>
                <a:gd name="T10" fmla="*/ 0 w 517"/>
                <a:gd name="T11" fmla="*/ 85 h 86"/>
              </a:gdLst>
              <a:ahLst/>
              <a:cxnLst>
                <a:cxn ang="0">
                  <a:pos x="T0" y="T1"/>
                </a:cxn>
                <a:cxn ang="0">
                  <a:pos x="T2" y="T3"/>
                </a:cxn>
                <a:cxn ang="0">
                  <a:pos x="T4" y="T5"/>
                </a:cxn>
                <a:cxn ang="0">
                  <a:pos x="T6" y="T7"/>
                </a:cxn>
                <a:cxn ang="0">
                  <a:pos x="T8" y="T9"/>
                </a:cxn>
                <a:cxn ang="0">
                  <a:pos x="T10" y="T11"/>
                </a:cxn>
              </a:cxnLst>
              <a:rect l="0" t="0" r="r" b="b"/>
              <a:pathLst>
                <a:path w="517" h="86">
                  <a:moveTo>
                    <a:pt x="0" y="85"/>
                  </a:moveTo>
                  <a:lnTo>
                    <a:pt x="14" y="86"/>
                  </a:lnTo>
                  <a:lnTo>
                    <a:pt x="517" y="86"/>
                  </a:lnTo>
                  <a:lnTo>
                    <a:pt x="517" y="0"/>
                  </a:lnTo>
                  <a:lnTo>
                    <a:pt x="0" y="0"/>
                  </a:lnTo>
                  <a:lnTo>
                    <a:pt x="0" y="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solidFill>
                  <a:srgbClr val="595959"/>
                </a:solidFill>
              </a:endParaRPr>
            </a:p>
          </p:txBody>
        </p:sp>
      </p:grpSp>
    </p:spTree>
    <p:extLst>
      <p:ext uri="{BB962C8B-B14F-4D97-AF65-F5344CB8AC3E}">
        <p14:creationId xmlns:p14="http://schemas.microsoft.com/office/powerpoint/2010/main" val="573689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FE991-30F5-D6A9-D6CB-309890A316AB}"/>
            </a:ext>
          </a:extLst>
        </p:cNvPr>
        <p:cNvGrpSpPr/>
        <p:nvPr/>
      </p:nvGrpSpPr>
      <p:grpSpPr>
        <a:xfrm>
          <a:off x="0" y="0"/>
          <a:ext cx="0" cy="0"/>
          <a:chOff x="0" y="0"/>
          <a:chExt cx="0" cy="0"/>
        </a:xfrm>
      </p:grpSpPr>
      <p:sp>
        <p:nvSpPr>
          <p:cNvPr id="47" name="Retângulo 46">
            <a:extLst>
              <a:ext uri="{FF2B5EF4-FFF2-40B4-BE49-F238E27FC236}">
                <a16:creationId xmlns:a16="http://schemas.microsoft.com/office/drawing/2014/main" id="{C76EDEBD-4B12-8E2E-FA6F-8AACB58346B5}"/>
              </a:ext>
            </a:extLst>
          </p:cNvPr>
          <p:cNvSpPr/>
          <p:nvPr/>
        </p:nvSpPr>
        <p:spPr>
          <a:xfrm>
            <a:off x="2441" y="0"/>
            <a:ext cx="1138945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200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sz="1938" dirty="0">
              <a:latin typeface="Arial" panose="020B0604020202020204" pitchFamily="34" charset="0"/>
              <a:cs typeface="Arial" panose="020B0604020202020204" pitchFamily="34" charset="0"/>
            </a:endParaRPr>
          </a:p>
        </p:txBody>
      </p:sp>
      <p:sp>
        <p:nvSpPr>
          <p:cNvPr id="48" name="Retângulo 47">
            <a:extLst>
              <a:ext uri="{FF2B5EF4-FFF2-40B4-BE49-F238E27FC236}">
                <a16:creationId xmlns:a16="http://schemas.microsoft.com/office/drawing/2014/main" id="{A8F5D376-5E4A-5C49-FE94-C28871EA9DC7}"/>
              </a:ext>
            </a:extLst>
          </p:cNvPr>
          <p:cNvSpPr/>
          <p:nvPr/>
        </p:nvSpPr>
        <p:spPr>
          <a:xfrm>
            <a:off x="3869115" y="0"/>
            <a:ext cx="8322885" cy="6858000"/>
          </a:xfrm>
          <a:prstGeom prst="rect">
            <a:avLst/>
          </a:prstGeom>
          <a:solidFill>
            <a:schemeClr val="lt1"/>
          </a:solidFill>
          <a:ln>
            <a:noFill/>
          </a:ln>
          <a:effectLst>
            <a:outerShdw blurRad="355600" sx="101000" sy="101000" algn="ctr" rotWithShape="0">
              <a:srgbClr val="000000">
                <a:alpha val="44710"/>
              </a:srgbClr>
            </a:outerShdw>
          </a:effectLst>
        </p:spPr>
        <p:txBody>
          <a:bodyPr spcFirstLastPara="1" wrap="square" lIns="91400" tIns="45700" rIns="91400" bIns="45700" anchor="ctr"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pt-BR" dirty="0">
              <a:solidFill>
                <a:srgbClr val="000000"/>
              </a:solidFill>
              <a:latin typeface="Calibri"/>
              <a:cs typeface="Calibri"/>
            </a:endParaRPr>
          </a:p>
        </p:txBody>
      </p:sp>
      <p:sp>
        <p:nvSpPr>
          <p:cNvPr id="49" name="Freeform 86">
            <a:extLst>
              <a:ext uri="{FF2B5EF4-FFF2-40B4-BE49-F238E27FC236}">
                <a16:creationId xmlns:a16="http://schemas.microsoft.com/office/drawing/2014/main" id="{74D7560A-68FD-2848-A583-5AD8842FBF53}"/>
              </a:ext>
            </a:extLst>
          </p:cNvPr>
          <p:cNvSpPr>
            <a:spLocks noEditPoints="1"/>
          </p:cNvSpPr>
          <p:nvPr/>
        </p:nvSpPr>
        <p:spPr bwMode="auto">
          <a:xfrm rot="5400000" flipH="1">
            <a:off x="-326361" y="5897498"/>
            <a:ext cx="1315422" cy="1315422"/>
          </a:xfrm>
          <a:custGeom>
            <a:avLst/>
            <a:gdLst>
              <a:gd name="T0" fmla="*/ 0 w 687"/>
              <a:gd name="T1" fmla="*/ 575 h 687"/>
              <a:gd name="T2" fmla="*/ 112 w 687"/>
              <a:gd name="T3" fmla="*/ 687 h 687"/>
              <a:gd name="T4" fmla="*/ 72 w 687"/>
              <a:gd name="T5" fmla="*/ 687 h 687"/>
              <a:gd name="T6" fmla="*/ 0 w 687"/>
              <a:gd name="T7" fmla="*/ 615 h 687"/>
              <a:gd name="T8" fmla="*/ 0 w 687"/>
              <a:gd name="T9" fmla="*/ 575 h 687"/>
              <a:gd name="T10" fmla="*/ 651 w 687"/>
              <a:gd name="T11" fmla="*/ 0 h 687"/>
              <a:gd name="T12" fmla="*/ 687 w 687"/>
              <a:gd name="T13" fmla="*/ 36 h 687"/>
              <a:gd name="T14" fmla="*/ 687 w 687"/>
              <a:gd name="T15" fmla="*/ 75 h 687"/>
              <a:gd name="T16" fmla="*/ 611 w 687"/>
              <a:gd name="T17" fmla="*/ 0 h 687"/>
              <a:gd name="T18" fmla="*/ 651 w 687"/>
              <a:gd name="T19" fmla="*/ 0 h 687"/>
              <a:gd name="T20" fmla="*/ 525 w 687"/>
              <a:gd name="T21" fmla="*/ 0 h 687"/>
              <a:gd name="T22" fmla="*/ 687 w 687"/>
              <a:gd name="T23" fmla="*/ 162 h 687"/>
              <a:gd name="T24" fmla="*/ 687 w 687"/>
              <a:gd name="T25" fmla="*/ 202 h 687"/>
              <a:gd name="T26" fmla="*/ 485 w 687"/>
              <a:gd name="T27" fmla="*/ 0 h 687"/>
              <a:gd name="T28" fmla="*/ 525 w 687"/>
              <a:gd name="T29" fmla="*/ 0 h 687"/>
              <a:gd name="T30" fmla="*/ 290 w 687"/>
              <a:gd name="T31" fmla="*/ 4 h 687"/>
              <a:gd name="T32" fmla="*/ 687 w 687"/>
              <a:gd name="T33" fmla="*/ 401 h 687"/>
              <a:gd name="T34" fmla="*/ 687 w 687"/>
              <a:gd name="T35" fmla="*/ 441 h 687"/>
              <a:gd name="T36" fmla="*/ 257 w 687"/>
              <a:gd name="T37" fmla="*/ 11 h 687"/>
              <a:gd name="T38" fmla="*/ 290 w 687"/>
              <a:gd name="T39" fmla="*/ 4 h 687"/>
              <a:gd name="T40" fmla="*/ 408 w 687"/>
              <a:gd name="T41" fmla="*/ 0 h 687"/>
              <a:gd name="T42" fmla="*/ 687 w 687"/>
              <a:gd name="T43" fmla="*/ 279 h 687"/>
              <a:gd name="T44" fmla="*/ 687 w 687"/>
              <a:gd name="T45" fmla="*/ 319 h 687"/>
              <a:gd name="T46" fmla="*/ 368 w 687"/>
              <a:gd name="T47" fmla="*/ 0 h 687"/>
              <a:gd name="T48" fmla="*/ 408 w 687"/>
              <a:gd name="T49" fmla="*/ 0 h 687"/>
              <a:gd name="T50" fmla="*/ 122 w 687"/>
              <a:gd name="T51" fmla="*/ 81 h 687"/>
              <a:gd name="T52" fmla="*/ 687 w 687"/>
              <a:gd name="T53" fmla="*/ 647 h 687"/>
              <a:gd name="T54" fmla="*/ 687 w 687"/>
              <a:gd name="T55" fmla="*/ 687 h 687"/>
              <a:gd name="T56" fmla="*/ 101 w 687"/>
              <a:gd name="T57" fmla="*/ 100 h 687"/>
              <a:gd name="T58" fmla="*/ 122 w 687"/>
              <a:gd name="T59" fmla="*/ 81 h 687"/>
              <a:gd name="T60" fmla="*/ 197 w 687"/>
              <a:gd name="T61" fmla="*/ 33 h 687"/>
              <a:gd name="T62" fmla="*/ 687 w 687"/>
              <a:gd name="T63" fmla="*/ 523 h 687"/>
              <a:gd name="T64" fmla="*/ 687 w 687"/>
              <a:gd name="T65" fmla="*/ 563 h 687"/>
              <a:gd name="T66" fmla="*/ 171 w 687"/>
              <a:gd name="T67" fmla="*/ 47 h 687"/>
              <a:gd name="T68" fmla="*/ 197 w 687"/>
              <a:gd name="T69" fmla="*/ 33 h 687"/>
              <a:gd name="T70" fmla="*/ 20 w 687"/>
              <a:gd name="T71" fmla="*/ 227 h 687"/>
              <a:gd name="T72" fmla="*/ 480 w 687"/>
              <a:gd name="T73" fmla="*/ 687 h 687"/>
              <a:gd name="T74" fmla="*/ 440 w 687"/>
              <a:gd name="T75" fmla="*/ 687 h 687"/>
              <a:gd name="T76" fmla="*/ 11 w 687"/>
              <a:gd name="T77" fmla="*/ 258 h 687"/>
              <a:gd name="T78" fmla="*/ 20 w 687"/>
              <a:gd name="T79" fmla="*/ 227 h 687"/>
              <a:gd name="T80" fmla="*/ 63 w 687"/>
              <a:gd name="T81" fmla="*/ 146 h 687"/>
              <a:gd name="T82" fmla="*/ 603 w 687"/>
              <a:gd name="T83" fmla="*/ 687 h 687"/>
              <a:gd name="T84" fmla="*/ 563 w 687"/>
              <a:gd name="T85" fmla="*/ 687 h 687"/>
              <a:gd name="T86" fmla="*/ 47 w 687"/>
              <a:gd name="T87" fmla="*/ 170 h 687"/>
              <a:gd name="T88" fmla="*/ 63 w 687"/>
              <a:gd name="T89" fmla="*/ 146 h 687"/>
              <a:gd name="T90" fmla="*/ 0 w 687"/>
              <a:gd name="T91" fmla="*/ 452 h 687"/>
              <a:gd name="T92" fmla="*/ 234 w 687"/>
              <a:gd name="T93" fmla="*/ 687 h 687"/>
              <a:gd name="T94" fmla="*/ 195 w 687"/>
              <a:gd name="T95" fmla="*/ 687 h 687"/>
              <a:gd name="T96" fmla="*/ 0 w 687"/>
              <a:gd name="T97" fmla="*/ 492 h 687"/>
              <a:gd name="T98" fmla="*/ 0 w 687"/>
              <a:gd name="T99" fmla="*/ 452 h 687"/>
              <a:gd name="T100" fmla="*/ 0 w 687"/>
              <a:gd name="T101" fmla="*/ 327 h 687"/>
              <a:gd name="T102" fmla="*/ 0 w 687"/>
              <a:gd name="T103" fmla="*/ 327 h 687"/>
              <a:gd name="T104" fmla="*/ 0 w 687"/>
              <a:gd name="T105" fmla="*/ 343 h 687"/>
              <a:gd name="T106" fmla="*/ 0 w 687"/>
              <a:gd name="T107" fmla="*/ 327 h 687"/>
              <a:gd name="T108" fmla="*/ 359 w 687"/>
              <a:gd name="T109" fmla="*/ 687 h 687"/>
              <a:gd name="T110" fmla="*/ 320 w 687"/>
              <a:gd name="T111" fmla="*/ 687 h 687"/>
              <a:gd name="T112" fmla="*/ 0 w 687"/>
              <a:gd name="T113" fmla="*/ 367 h 687"/>
              <a:gd name="T114" fmla="*/ 0 w 687"/>
              <a:gd name="T115" fmla="*/ 32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7" h="687">
                <a:moveTo>
                  <a:pt x="0" y="575"/>
                </a:moveTo>
                <a:lnTo>
                  <a:pt x="112" y="687"/>
                </a:lnTo>
                <a:lnTo>
                  <a:pt x="72" y="687"/>
                </a:lnTo>
                <a:lnTo>
                  <a:pt x="0" y="615"/>
                </a:lnTo>
                <a:lnTo>
                  <a:pt x="0" y="575"/>
                </a:lnTo>
                <a:close/>
                <a:moveTo>
                  <a:pt x="651" y="0"/>
                </a:moveTo>
                <a:lnTo>
                  <a:pt x="687" y="36"/>
                </a:lnTo>
                <a:lnTo>
                  <a:pt x="687" y="75"/>
                </a:lnTo>
                <a:lnTo>
                  <a:pt x="611" y="0"/>
                </a:lnTo>
                <a:lnTo>
                  <a:pt x="651" y="0"/>
                </a:lnTo>
                <a:close/>
                <a:moveTo>
                  <a:pt x="525" y="0"/>
                </a:moveTo>
                <a:lnTo>
                  <a:pt x="687" y="162"/>
                </a:lnTo>
                <a:lnTo>
                  <a:pt x="687" y="202"/>
                </a:lnTo>
                <a:lnTo>
                  <a:pt x="485" y="0"/>
                </a:lnTo>
                <a:lnTo>
                  <a:pt x="525" y="0"/>
                </a:lnTo>
                <a:close/>
                <a:moveTo>
                  <a:pt x="290" y="4"/>
                </a:moveTo>
                <a:lnTo>
                  <a:pt x="687" y="401"/>
                </a:lnTo>
                <a:lnTo>
                  <a:pt x="687" y="441"/>
                </a:lnTo>
                <a:lnTo>
                  <a:pt x="257" y="11"/>
                </a:lnTo>
                <a:cubicBezTo>
                  <a:pt x="268" y="8"/>
                  <a:pt x="279" y="6"/>
                  <a:pt x="290" y="4"/>
                </a:cubicBezTo>
                <a:close/>
                <a:moveTo>
                  <a:pt x="408" y="0"/>
                </a:moveTo>
                <a:lnTo>
                  <a:pt x="687" y="279"/>
                </a:lnTo>
                <a:lnTo>
                  <a:pt x="687" y="319"/>
                </a:lnTo>
                <a:lnTo>
                  <a:pt x="368" y="0"/>
                </a:lnTo>
                <a:lnTo>
                  <a:pt x="408" y="0"/>
                </a:lnTo>
                <a:close/>
                <a:moveTo>
                  <a:pt x="122" y="81"/>
                </a:moveTo>
                <a:lnTo>
                  <a:pt x="687" y="647"/>
                </a:lnTo>
                <a:lnTo>
                  <a:pt x="687" y="687"/>
                </a:lnTo>
                <a:lnTo>
                  <a:pt x="101" y="100"/>
                </a:lnTo>
                <a:cubicBezTo>
                  <a:pt x="108" y="94"/>
                  <a:pt x="114" y="87"/>
                  <a:pt x="122" y="81"/>
                </a:cubicBezTo>
                <a:close/>
                <a:moveTo>
                  <a:pt x="197" y="33"/>
                </a:moveTo>
                <a:lnTo>
                  <a:pt x="687" y="523"/>
                </a:lnTo>
                <a:lnTo>
                  <a:pt x="687" y="563"/>
                </a:lnTo>
                <a:lnTo>
                  <a:pt x="171" y="47"/>
                </a:lnTo>
                <a:cubicBezTo>
                  <a:pt x="179" y="42"/>
                  <a:pt x="188" y="37"/>
                  <a:pt x="197" y="33"/>
                </a:cubicBezTo>
                <a:close/>
                <a:moveTo>
                  <a:pt x="20" y="227"/>
                </a:moveTo>
                <a:lnTo>
                  <a:pt x="480" y="687"/>
                </a:lnTo>
                <a:lnTo>
                  <a:pt x="440" y="687"/>
                </a:lnTo>
                <a:lnTo>
                  <a:pt x="11" y="258"/>
                </a:lnTo>
                <a:cubicBezTo>
                  <a:pt x="14" y="247"/>
                  <a:pt x="17" y="237"/>
                  <a:pt x="20" y="227"/>
                </a:cubicBezTo>
                <a:close/>
                <a:moveTo>
                  <a:pt x="63" y="146"/>
                </a:moveTo>
                <a:lnTo>
                  <a:pt x="603" y="687"/>
                </a:lnTo>
                <a:lnTo>
                  <a:pt x="563" y="687"/>
                </a:lnTo>
                <a:lnTo>
                  <a:pt x="47" y="170"/>
                </a:lnTo>
                <a:cubicBezTo>
                  <a:pt x="52" y="162"/>
                  <a:pt x="57" y="154"/>
                  <a:pt x="63" y="146"/>
                </a:cubicBezTo>
                <a:close/>
                <a:moveTo>
                  <a:pt x="0" y="452"/>
                </a:moveTo>
                <a:lnTo>
                  <a:pt x="234" y="687"/>
                </a:lnTo>
                <a:lnTo>
                  <a:pt x="195" y="687"/>
                </a:lnTo>
                <a:lnTo>
                  <a:pt x="0" y="492"/>
                </a:lnTo>
                <a:lnTo>
                  <a:pt x="0" y="452"/>
                </a:lnTo>
                <a:close/>
                <a:moveTo>
                  <a:pt x="0" y="327"/>
                </a:moveTo>
                <a:lnTo>
                  <a:pt x="0" y="327"/>
                </a:lnTo>
                <a:lnTo>
                  <a:pt x="0" y="343"/>
                </a:lnTo>
                <a:cubicBezTo>
                  <a:pt x="0" y="338"/>
                  <a:pt x="0" y="333"/>
                  <a:pt x="0" y="327"/>
                </a:cubicBezTo>
                <a:lnTo>
                  <a:pt x="359" y="687"/>
                </a:lnTo>
                <a:lnTo>
                  <a:pt x="320" y="687"/>
                </a:lnTo>
                <a:lnTo>
                  <a:pt x="0" y="367"/>
                </a:lnTo>
                <a:lnTo>
                  <a:pt x="0" y="327"/>
                </a:lnTo>
                <a:close/>
              </a:path>
            </a:pathLst>
          </a:custGeom>
          <a:solidFill>
            <a:schemeClr val="tx1">
              <a:alpha val="1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51" name="CaixaDeTexto 50">
            <a:extLst>
              <a:ext uri="{FF2B5EF4-FFF2-40B4-BE49-F238E27FC236}">
                <a16:creationId xmlns:a16="http://schemas.microsoft.com/office/drawing/2014/main" id="{F8D01E51-E065-D7A6-6E2C-0559176B4FCE}"/>
              </a:ext>
            </a:extLst>
          </p:cNvPr>
          <p:cNvSpPr txBox="1"/>
          <p:nvPr/>
        </p:nvSpPr>
        <p:spPr>
          <a:xfrm>
            <a:off x="703725" y="979791"/>
            <a:ext cx="3274110" cy="733534"/>
          </a:xfrm>
          <a:prstGeom prst="rect">
            <a:avLst/>
          </a:prstGeom>
          <a:noFill/>
        </p:spPr>
        <p:txBody>
          <a:bodyPr wrap="square">
            <a:spAutoFit/>
          </a:bodyPr>
          <a:lstStyle/>
          <a:p>
            <a:pPr marL="36000">
              <a:lnSpc>
                <a:spcPts val="2500"/>
              </a:lnSpc>
              <a:buClr>
                <a:srgbClr val="DB9700"/>
              </a:buClr>
            </a:pPr>
            <a:r>
              <a:rPr lang="pt-BR" sz="2400" b="1" dirty="0">
                <a:solidFill>
                  <a:schemeClr val="bg1"/>
                </a:solidFill>
                <a:latin typeface="Montserrat" pitchFamily="2" charset="77"/>
              </a:rPr>
              <a:t>Dívida com a União - </a:t>
            </a:r>
            <a:r>
              <a:rPr lang="pt-BR" sz="2400" b="1" dirty="0" err="1">
                <a:solidFill>
                  <a:schemeClr val="bg1"/>
                </a:solidFill>
                <a:latin typeface="Montserrat" pitchFamily="2" charset="77"/>
              </a:rPr>
              <a:t>Propag</a:t>
            </a:r>
            <a:endParaRPr lang="pt-BR" sz="2400" b="1" dirty="0">
              <a:solidFill>
                <a:schemeClr val="bg1"/>
              </a:solidFill>
              <a:latin typeface="Montserrat" pitchFamily="2" charset="77"/>
            </a:endParaRPr>
          </a:p>
        </p:txBody>
      </p:sp>
      <p:grpSp>
        <p:nvGrpSpPr>
          <p:cNvPr id="7" name="Agrupar 6">
            <a:extLst>
              <a:ext uri="{FF2B5EF4-FFF2-40B4-BE49-F238E27FC236}">
                <a16:creationId xmlns:a16="http://schemas.microsoft.com/office/drawing/2014/main" id="{EC464172-E1C8-A9BD-832F-07D8A34F7F9D}"/>
              </a:ext>
            </a:extLst>
          </p:cNvPr>
          <p:cNvGrpSpPr/>
          <p:nvPr/>
        </p:nvGrpSpPr>
        <p:grpSpPr>
          <a:xfrm>
            <a:off x="455885" y="1002076"/>
            <a:ext cx="295465" cy="326243"/>
            <a:chOff x="12592050" y="3673475"/>
            <a:chExt cx="381000" cy="420688"/>
          </a:xfrm>
        </p:grpSpPr>
        <p:sp>
          <p:nvSpPr>
            <p:cNvPr id="8" name="Freeform 20">
              <a:extLst>
                <a:ext uri="{FF2B5EF4-FFF2-40B4-BE49-F238E27FC236}">
                  <a16:creationId xmlns:a16="http://schemas.microsoft.com/office/drawing/2014/main" id="{54019CF6-D6DE-79C6-EEF8-2D26F1921D43}"/>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9" name="Freeform 21">
              <a:extLst>
                <a:ext uri="{FF2B5EF4-FFF2-40B4-BE49-F238E27FC236}">
                  <a16:creationId xmlns:a16="http://schemas.microsoft.com/office/drawing/2014/main" id="{880341FA-4505-D511-05E7-6CB1D1CA43C4}"/>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2" name="Imagem 1" descr="Imagem de desenho animado&#10;&#10;Descrição gerada automaticamente com confiança média">
            <a:extLst>
              <a:ext uri="{FF2B5EF4-FFF2-40B4-BE49-F238E27FC236}">
                <a16:creationId xmlns:a16="http://schemas.microsoft.com/office/drawing/2014/main" id="{73D01FBB-25BE-6847-6E34-FACD6970F3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
        <p:nvSpPr>
          <p:cNvPr id="3" name="CaixaDeTexto 2">
            <a:extLst>
              <a:ext uri="{FF2B5EF4-FFF2-40B4-BE49-F238E27FC236}">
                <a16:creationId xmlns:a16="http://schemas.microsoft.com/office/drawing/2014/main" id="{D94B59E0-9912-4B81-FF20-EFBBED909D51}"/>
              </a:ext>
            </a:extLst>
          </p:cNvPr>
          <p:cNvSpPr txBox="1"/>
          <p:nvPr/>
        </p:nvSpPr>
        <p:spPr>
          <a:xfrm>
            <a:off x="751350" y="1894160"/>
            <a:ext cx="2566593" cy="867545"/>
          </a:xfrm>
          <a:prstGeom prst="rect">
            <a:avLst/>
          </a:prstGeom>
          <a:noFill/>
        </p:spPr>
        <p:txBody>
          <a:bodyPr wrap="square">
            <a:spAutoFit/>
          </a:bodyPr>
          <a:lstStyle/>
          <a:p>
            <a:pPr>
              <a:lnSpc>
                <a:spcPct val="107000"/>
              </a:lnSpc>
              <a:spcAft>
                <a:spcPts val="800"/>
              </a:spcAft>
            </a:pPr>
            <a:r>
              <a:rPr lang="pt-BR" sz="1600" dirty="0">
                <a:solidFill>
                  <a:schemeClr val="bg1"/>
                </a:solidFill>
                <a:effectLst/>
                <a:latin typeface="Montserrat" pitchFamily="2" charset="0"/>
                <a:ea typeface="Times New Roman" panose="02020603050405020304" pitchFamily="18" charset="0"/>
                <a:cs typeface="Calibri" panose="020F0502020204030204" pitchFamily="34" charset="0"/>
              </a:rPr>
              <a:t>LEI COMPLEMENTAR FEDERAL Nº 212, DE 13 DE JANEIRO DE 2025</a:t>
            </a:r>
            <a:endParaRPr lang="pt-BR" sz="1600" dirty="0">
              <a:solidFill>
                <a:schemeClr val="bg1"/>
              </a:solidFill>
              <a:effectLst/>
              <a:latin typeface="Montserrat" pitchFamily="2" charset="0"/>
              <a:ea typeface="Calibri" panose="020F0502020204030204" pitchFamily="34" charset="0"/>
              <a:cs typeface="Times New Roman" panose="02020603050405020304" pitchFamily="18" charset="0"/>
            </a:endParaRPr>
          </a:p>
        </p:txBody>
      </p:sp>
      <p:sp>
        <p:nvSpPr>
          <p:cNvPr id="6" name="CaixaDeTexto 5">
            <a:extLst>
              <a:ext uri="{FF2B5EF4-FFF2-40B4-BE49-F238E27FC236}">
                <a16:creationId xmlns:a16="http://schemas.microsoft.com/office/drawing/2014/main" id="{6234899D-BA0A-CC36-4ACA-31CA159F8F4D}"/>
              </a:ext>
            </a:extLst>
          </p:cNvPr>
          <p:cNvSpPr txBox="1"/>
          <p:nvPr/>
        </p:nvSpPr>
        <p:spPr>
          <a:xfrm>
            <a:off x="4225675" y="960441"/>
            <a:ext cx="6938537" cy="4937057"/>
          </a:xfrm>
          <a:prstGeom prst="rect">
            <a:avLst/>
          </a:prstGeom>
          <a:noFill/>
        </p:spPr>
        <p:txBody>
          <a:bodyPr wrap="square">
            <a:spAutoFit/>
          </a:bodyPr>
          <a:lstStyle/>
          <a:p>
            <a:pPr marL="427500" indent="-285750">
              <a:lnSpc>
                <a:spcPct val="150000"/>
              </a:lnSpc>
              <a:spcAft>
                <a:spcPts val="800"/>
              </a:spcAft>
              <a:buClr>
                <a:srgbClr val="FCA400"/>
              </a:buClr>
              <a:buFont typeface="Symbol" panose="05050102010706020507" pitchFamily="18" charset="2"/>
              <a:buChar char=""/>
            </a:pPr>
            <a:r>
              <a:rPr lang="pt-BR" sz="1500" kern="500" spc="-41" dirty="0">
                <a:solidFill>
                  <a:schemeClr val="tx1">
                    <a:lumMod val="75000"/>
                    <a:lumOff val="25000"/>
                  </a:schemeClr>
                </a:solidFill>
                <a:latin typeface="Montserrat"/>
                <a:cs typeface="Segoe UI"/>
              </a:rPr>
              <a:t>Projeto oriundo do Senado Federal foi sancionado com vetos do Presidente da República.</a:t>
            </a:r>
          </a:p>
          <a:p>
            <a:pPr marL="427500" indent="-285750">
              <a:lnSpc>
                <a:spcPct val="150000"/>
              </a:lnSpc>
              <a:spcAft>
                <a:spcPts val="800"/>
              </a:spcAft>
              <a:buClr>
                <a:srgbClr val="FCA400"/>
              </a:buClr>
              <a:buFont typeface="Symbol" panose="05050102010706020507" pitchFamily="18" charset="2"/>
              <a:buChar char=""/>
            </a:pPr>
            <a:r>
              <a:rPr lang="pt-BR" sz="1500" kern="500" spc="-41" dirty="0">
                <a:solidFill>
                  <a:schemeClr val="tx1">
                    <a:lumMod val="75000"/>
                    <a:lumOff val="25000"/>
                  </a:schemeClr>
                </a:solidFill>
                <a:latin typeface="Montserrat"/>
                <a:cs typeface="Segoe UI"/>
              </a:rPr>
              <a:t>Insegurança jurídica tornou inviável a adesão do Estado neste momento.</a:t>
            </a:r>
          </a:p>
          <a:p>
            <a:pPr marL="427500" indent="-285750">
              <a:lnSpc>
                <a:spcPct val="150000"/>
              </a:lnSpc>
              <a:spcAft>
                <a:spcPts val="800"/>
              </a:spcAft>
              <a:buClr>
                <a:srgbClr val="FCA400"/>
              </a:buClr>
              <a:buFont typeface="Symbol" panose="05050102010706020507" pitchFamily="18" charset="2"/>
              <a:buChar char=""/>
            </a:pPr>
            <a:r>
              <a:rPr lang="pt-BR" sz="1500" kern="500" spc="-41" dirty="0">
                <a:solidFill>
                  <a:schemeClr val="tx1">
                    <a:lumMod val="75000"/>
                    <a:lumOff val="25000"/>
                  </a:schemeClr>
                </a:solidFill>
                <a:latin typeface="Montserrat"/>
                <a:cs typeface="Segoe UI"/>
              </a:rPr>
              <a:t>Da forma que ficou a lei, na prática, representa a obrigatoriedade de pagamentos entre R$ 5 bilhões e mais de R$ 7 bilhões durante o período de suspensão do pagamento da dívida pela LC 206/2024, a depende do momento de adesão.</a:t>
            </a:r>
          </a:p>
          <a:p>
            <a:pPr marL="427500" indent="-285750">
              <a:lnSpc>
                <a:spcPct val="150000"/>
              </a:lnSpc>
              <a:spcAft>
                <a:spcPts val="800"/>
              </a:spcAft>
              <a:buClr>
                <a:srgbClr val="FCA400"/>
              </a:buClr>
              <a:buFont typeface="Symbol" panose="05050102010706020507" pitchFamily="18" charset="2"/>
              <a:buChar char=""/>
            </a:pPr>
            <a:r>
              <a:rPr lang="pt-BR" sz="1500" kern="500" spc="-41" dirty="0">
                <a:solidFill>
                  <a:schemeClr val="tx1">
                    <a:lumMod val="75000"/>
                    <a:lumOff val="25000"/>
                  </a:schemeClr>
                </a:solidFill>
                <a:latin typeface="Montserrat"/>
                <a:cs typeface="Segoe UI"/>
              </a:rPr>
              <a:t>A dívida segue como preocupação permanente e, ao longo do ano de 2025, o Estado deve seguir atuando e avaliando a pertinência do </a:t>
            </a:r>
            <a:r>
              <a:rPr lang="pt-BR" sz="1500" kern="500" spc="-41" dirty="0" err="1">
                <a:solidFill>
                  <a:schemeClr val="tx1">
                    <a:lumMod val="75000"/>
                    <a:lumOff val="25000"/>
                  </a:schemeClr>
                </a:solidFill>
                <a:latin typeface="Montserrat"/>
                <a:cs typeface="Segoe UI"/>
              </a:rPr>
              <a:t>Propag</a:t>
            </a:r>
            <a:r>
              <a:rPr lang="pt-BR" sz="1500" kern="500" spc="-41" dirty="0">
                <a:solidFill>
                  <a:schemeClr val="tx1">
                    <a:lumMod val="75000"/>
                    <a:lumOff val="25000"/>
                  </a:schemeClr>
                </a:solidFill>
                <a:latin typeface="Montserrat"/>
                <a:cs typeface="Segoe UI"/>
              </a:rPr>
              <a:t> frente ao RRF, tendo em vista que precisará, até dezembro de 2025, optar por um dos dois caminhos.</a:t>
            </a:r>
          </a:p>
          <a:p>
            <a:pPr marL="285750" indent="-285750">
              <a:lnSpc>
                <a:spcPct val="107000"/>
              </a:lnSpc>
              <a:spcAft>
                <a:spcPts val="800"/>
              </a:spcAft>
              <a:buFontTx/>
              <a:buChar char="-"/>
            </a:pPr>
            <a:endParaRPr lang="pt-BR" dirty="0">
              <a:solidFill>
                <a:schemeClr val="tx1">
                  <a:lumMod val="85000"/>
                  <a:lumOff val="15000"/>
                </a:schemeClr>
              </a:solidFill>
              <a:effectLst/>
              <a:latin typeface="Montserra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027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F9D53-E4AA-527B-3844-5E5934E186A8}"/>
            </a:ext>
          </a:extLst>
        </p:cNvPr>
        <p:cNvGrpSpPr/>
        <p:nvPr/>
      </p:nvGrpSpPr>
      <p:grpSpPr>
        <a:xfrm>
          <a:off x="0" y="0"/>
          <a:ext cx="0" cy="0"/>
          <a:chOff x="0" y="0"/>
          <a:chExt cx="0" cy="0"/>
        </a:xfrm>
      </p:grpSpPr>
      <p:sp>
        <p:nvSpPr>
          <p:cNvPr id="15" name="Espaço Reservado para Número de Slide 1">
            <a:extLst>
              <a:ext uri="{FF2B5EF4-FFF2-40B4-BE49-F238E27FC236}">
                <a16:creationId xmlns:a16="http://schemas.microsoft.com/office/drawing/2014/main" id="{100F1F4D-3A12-B08E-677B-74D35760C980}"/>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29</a:t>
            </a:fld>
            <a:endParaRPr lang="pt-BR" sz="1000" dirty="0">
              <a:solidFill>
                <a:schemeClr val="tx1">
                  <a:lumMod val="65000"/>
                  <a:lumOff val="35000"/>
                </a:schemeClr>
              </a:solidFill>
              <a:latin typeface="Montserrat" panose="00000500000000000000" pitchFamily="2" charset="0"/>
            </a:endParaRPr>
          </a:p>
        </p:txBody>
      </p:sp>
      <p:pic>
        <p:nvPicPr>
          <p:cNvPr id="37" name="Imagem 36">
            <a:extLst>
              <a:ext uri="{FF2B5EF4-FFF2-40B4-BE49-F238E27FC236}">
                <a16:creationId xmlns:a16="http://schemas.microsoft.com/office/drawing/2014/main" id="{5E568CAE-018A-4F9E-D127-1E53AB7989A5}"/>
              </a:ext>
            </a:extLst>
          </p:cNvPr>
          <p:cNvPicPr/>
          <p:nvPr/>
        </p:nvPicPr>
        <p:blipFill>
          <a:blip r:embed="rId3" cstate="print"/>
          <a:stretch/>
        </p:blipFill>
        <p:spPr>
          <a:xfrm>
            <a:off x="200964" y="6605288"/>
            <a:ext cx="726017" cy="151292"/>
          </a:xfrm>
          <a:prstGeom prst="rect">
            <a:avLst/>
          </a:prstGeom>
          <a:ln>
            <a:noFill/>
          </a:ln>
        </p:spPr>
      </p:pic>
      <p:sp>
        <p:nvSpPr>
          <p:cNvPr id="5" name="Rectangle 2">
            <a:extLst>
              <a:ext uri="{FF2B5EF4-FFF2-40B4-BE49-F238E27FC236}">
                <a16:creationId xmlns:a16="http://schemas.microsoft.com/office/drawing/2014/main" id="{383E6C2D-00FA-F206-2CE7-6EE1A4C2C895}"/>
              </a:ext>
            </a:extLst>
          </p:cNvPr>
          <p:cNvSpPr>
            <a:spLocks noChangeArrowheads="1"/>
          </p:cNvSpPr>
          <p:nvPr/>
        </p:nvSpPr>
        <p:spPr bwMode="auto">
          <a:xfrm>
            <a:off x="10389217" y="1290999"/>
            <a:ext cx="8883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pt-BR" altLang="pt-BR" sz="1000" b="0" i="0" u="none" strike="noStrike" cap="none" normalizeH="0" baseline="0" dirty="0">
                <a:ln>
                  <a:noFill/>
                </a:ln>
                <a:solidFill>
                  <a:srgbClr val="595959"/>
                </a:solidFill>
                <a:effectLst/>
                <a:latin typeface="Montserrat" panose="00000500000000000000" pitchFamily="2" charset="0"/>
                <a:ea typeface="Times New Roman" panose="02020603050405020304" pitchFamily="18" charset="0"/>
              </a:rPr>
              <a:t>R$ </a:t>
            </a:r>
            <a:r>
              <a:rPr lang="pt-BR" altLang="pt-BR" sz="1000" dirty="0">
                <a:solidFill>
                  <a:srgbClr val="595959"/>
                </a:solidFill>
                <a:latin typeface="Montserrat" panose="00000500000000000000" pitchFamily="2" charset="0"/>
                <a:ea typeface="Times New Roman" panose="02020603050405020304" pitchFamily="18" charset="0"/>
              </a:rPr>
              <a:t>b</a:t>
            </a:r>
            <a:r>
              <a:rPr kumimoji="0" lang="pt-BR" altLang="pt-BR" sz="1000" b="0" i="0" u="none" strike="noStrike" cap="none" normalizeH="0" baseline="0" dirty="0">
                <a:ln>
                  <a:noFill/>
                </a:ln>
                <a:solidFill>
                  <a:srgbClr val="595959"/>
                </a:solidFill>
                <a:effectLst/>
                <a:latin typeface="Montserrat" panose="00000500000000000000" pitchFamily="2" charset="0"/>
                <a:ea typeface="Times New Roman" panose="02020603050405020304" pitchFamily="18" charset="0"/>
              </a:rPr>
              <a:t>ilhões</a:t>
            </a:r>
            <a:endParaRPr kumimoji="0" lang="pt-BR" altLang="pt-BR" sz="10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ela 6">
            <a:extLst>
              <a:ext uri="{FF2B5EF4-FFF2-40B4-BE49-F238E27FC236}">
                <a16:creationId xmlns:a16="http://schemas.microsoft.com/office/drawing/2014/main" id="{7A69E461-7E3D-4098-3D5D-CD638BAFA33B}"/>
              </a:ext>
            </a:extLst>
          </p:cNvPr>
          <p:cNvGraphicFramePr>
            <a:graphicFrameLocks noGrp="1"/>
          </p:cNvGraphicFramePr>
          <p:nvPr>
            <p:extLst>
              <p:ext uri="{D42A27DB-BD31-4B8C-83A1-F6EECF244321}">
                <p14:modId xmlns:p14="http://schemas.microsoft.com/office/powerpoint/2010/main" val="3234421035"/>
              </p:ext>
            </p:extLst>
          </p:nvPr>
        </p:nvGraphicFramePr>
        <p:xfrm>
          <a:off x="950002" y="1537220"/>
          <a:ext cx="10327599" cy="2549003"/>
        </p:xfrm>
        <a:graphic>
          <a:graphicData uri="http://schemas.openxmlformats.org/drawingml/2006/table">
            <a:tbl>
              <a:tblPr/>
              <a:tblGrid>
                <a:gridCol w="4561881">
                  <a:extLst>
                    <a:ext uri="{9D8B030D-6E8A-4147-A177-3AD203B41FA5}">
                      <a16:colId xmlns:a16="http://schemas.microsoft.com/office/drawing/2014/main" val="3307834108"/>
                    </a:ext>
                  </a:extLst>
                </a:gridCol>
                <a:gridCol w="823674">
                  <a:extLst>
                    <a:ext uri="{9D8B030D-6E8A-4147-A177-3AD203B41FA5}">
                      <a16:colId xmlns:a16="http://schemas.microsoft.com/office/drawing/2014/main" val="3767521633"/>
                    </a:ext>
                  </a:extLst>
                </a:gridCol>
                <a:gridCol w="823674">
                  <a:extLst>
                    <a:ext uri="{9D8B030D-6E8A-4147-A177-3AD203B41FA5}">
                      <a16:colId xmlns:a16="http://schemas.microsoft.com/office/drawing/2014/main" val="3965877363"/>
                    </a:ext>
                  </a:extLst>
                </a:gridCol>
                <a:gridCol w="823674">
                  <a:extLst>
                    <a:ext uri="{9D8B030D-6E8A-4147-A177-3AD203B41FA5}">
                      <a16:colId xmlns:a16="http://schemas.microsoft.com/office/drawing/2014/main" val="3818313371"/>
                    </a:ext>
                  </a:extLst>
                </a:gridCol>
                <a:gridCol w="823674">
                  <a:extLst>
                    <a:ext uri="{9D8B030D-6E8A-4147-A177-3AD203B41FA5}">
                      <a16:colId xmlns:a16="http://schemas.microsoft.com/office/drawing/2014/main" val="1470854510"/>
                    </a:ext>
                  </a:extLst>
                </a:gridCol>
                <a:gridCol w="823674">
                  <a:extLst>
                    <a:ext uri="{9D8B030D-6E8A-4147-A177-3AD203B41FA5}">
                      <a16:colId xmlns:a16="http://schemas.microsoft.com/office/drawing/2014/main" val="2794816059"/>
                    </a:ext>
                  </a:extLst>
                </a:gridCol>
                <a:gridCol w="823674">
                  <a:extLst>
                    <a:ext uri="{9D8B030D-6E8A-4147-A177-3AD203B41FA5}">
                      <a16:colId xmlns:a16="http://schemas.microsoft.com/office/drawing/2014/main" val="2236838242"/>
                    </a:ext>
                  </a:extLst>
                </a:gridCol>
                <a:gridCol w="823674">
                  <a:extLst>
                    <a:ext uri="{9D8B030D-6E8A-4147-A177-3AD203B41FA5}">
                      <a16:colId xmlns:a16="http://schemas.microsoft.com/office/drawing/2014/main" val="3371359254"/>
                    </a:ext>
                  </a:extLst>
                </a:gridCol>
              </a:tblGrid>
              <a:tr h="319879">
                <a:tc>
                  <a:txBody>
                    <a:bodyPr/>
                    <a:lstStyle/>
                    <a:p>
                      <a:pPr algn="l" fontAlgn="ctr"/>
                      <a:r>
                        <a:rPr lang="pt-BR" sz="1400" b="1" i="0" u="none" strike="noStrike" dirty="0">
                          <a:solidFill>
                            <a:srgbClr val="FFFFFF"/>
                          </a:solidFill>
                          <a:effectLst/>
                          <a:latin typeface="Montserrat" panose="00000500000000000000" pitchFamily="2" charset="0"/>
                        </a:rPr>
                        <a:t>Projeções Atualização PRF-RS</a:t>
                      </a:r>
                    </a:p>
                  </a:txBody>
                  <a:tcPr marL="144000" marR="6907" marT="6907" marB="0" anchor="ctr">
                    <a:lnL>
                      <a:noFill/>
                    </a:lnL>
                    <a:lnR w="12700" cap="flat" cmpd="sng" algn="ctr">
                      <a:solidFill>
                        <a:schemeClr val="bg1"/>
                      </a:solidFill>
                      <a:prstDash val="solid"/>
                      <a:round/>
                      <a:headEnd type="none" w="med" len="med"/>
                      <a:tailEnd type="none" w="med" len="med"/>
                    </a:lnR>
                    <a:lnT>
                      <a:noFill/>
                    </a:lnT>
                    <a:lnB>
                      <a:noFill/>
                    </a:lnB>
                    <a:solidFill>
                      <a:schemeClr val="tx1">
                        <a:lumMod val="75000"/>
                        <a:lumOff val="25000"/>
                      </a:schemeClr>
                    </a:solidFill>
                  </a:tcPr>
                </a:tc>
                <a:tc>
                  <a:txBody>
                    <a:bodyPr/>
                    <a:lstStyle/>
                    <a:p>
                      <a:pPr algn="r" fontAlgn="ctr"/>
                      <a:r>
                        <a:rPr lang="pt-BR" sz="1400" b="1" i="0" u="none" strike="noStrike" dirty="0">
                          <a:solidFill>
                            <a:srgbClr val="FFFFFF"/>
                          </a:solidFill>
                          <a:effectLst/>
                          <a:latin typeface="Montserrat" panose="00000500000000000000" pitchFamily="2" charset="0"/>
                        </a:rPr>
                        <a:t>2025</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CA400"/>
                    </a:solidFill>
                  </a:tcPr>
                </a:tc>
                <a:tc>
                  <a:txBody>
                    <a:bodyPr/>
                    <a:lstStyle/>
                    <a:p>
                      <a:pPr algn="r" fontAlgn="ctr"/>
                      <a:r>
                        <a:rPr lang="pt-BR" sz="1400" b="1" i="0" u="none" strike="noStrike" dirty="0">
                          <a:solidFill>
                            <a:srgbClr val="FFFFFF"/>
                          </a:solidFill>
                          <a:effectLst/>
                          <a:latin typeface="Montserrat" panose="00000500000000000000" pitchFamily="2" charset="0"/>
                        </a:rPr>
                        <a:t>2026</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CA400"/>
                    </a:solidFill>
                  </a:tcPr>
                </a:tc>
                <a:tc>
                  <a:txBody>
                    <a:bodyPr/>
                    <a:lstStyle/>
                    <a:p>
                      <a:pPr algn="r" fontAlgn="ctr"/>
                      <a:r>
                        <a:rPr lang="pt-BR" sz="1400" b="1" i="0" u="none" strike="noStrike" dirty="0">
                          <a:solidFill>
                            <a:srgbClr val="FFFFFF"/>
                          </a:solidFill>
                          <a:effectLst/>
                          <a:latin typeface="Montserrat" panose="00000500000000000000" pitchFamily="2" charset="0"/>
                        </a:rPr>
                        <a:t>2027</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CA400"/>
                    </a:solidFill>
                  </a:tcPr>
                </a:tc>
                <a:tc>
                  <a:txBody>
                    <a:bodyPr/>
                    <a:lstStyle/>
                    <a:p>
                      <a:pPr algn="r" fontAlgn="ctr"/>
                      <a:r>
                        <a:rPr lang="pt-BR" sz="1400" b="1" i="0" u="none" strike="noStrike" dirty="0">
                          <a:solidFill>
                            <a:srgbClr val="FFFFFF"/>
                          </a:solidFill>
                          <a:effectLst/>
                          <a:latin typeface="Montserrat" panose="00000500000000000000" pitchFamily="2" charset="0"/>
                        </a:rPr>
                        <a:t>2028</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CA400"/>
                    </a:solidFill>
                  </a:tcPr>
                </a:tc>
                <a:tc>
                  <a:txBody>
                    <a:bodyPr/>
                    <a:lstStyle/>
                    <a:p>
                      <a:pPr algn="r" fontAlgn="ctr"/>
                      <a:r>
                        <a:rPr lang="pt-BR" sz="1400" b="1" i="0" u="none" strike="noStrike" dirty="0">
                          <a:solidFill>
                            <a:srgbClr val="FFFFFF"/>
                          </a:solidFill>
                          <a:effectLst/>
                          <a:latin typeface="Montserrat" panose="00000500000000000000" pitchFamily="2" charset="0"/>
                        </a:rPr>
                        <a:t>2029</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CA400"/>
                    </a:solidFill>
                  </a:tcPr>
                </a:tc>
                <a:tc>
                  <a:txBody>
                    <a:bodyPr/>
                    <a:lstStyle/>
                    <a:p>
                      <a:pPr algn="r" fontAlgn="ctr"/>
                      <a:r>
                        <a:rPr lang="pt-BR" sz="1400" b="1" i="0" u="none" strike="noStrike" dirty="0">
                          <a:solidFill>
                            <a:srgbClr val="FFFFFF"/>
                          </a:solidFill>
                          <a:effectLst/>
                          <a:latin typeface="Montserrat" panose="00000500000000000000" pitchFamily="2" charset="0"/>
                        </a:rPr>
                        <a:t>2030</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CA400"/>
                    </a:solidFill>
                  </a:tcPr>
                </a:tc>
                <a:tc>
                  <a:txBody>
                    <a:bodyPr/>
                    <a:lstStyle/>
                    <a:p>
                      <a:pPr algn="r" fontAlgn="ctr"/>
                      <a:r>
                        <a:rPr lang="pt-BR" sz="1400" b="1" i="0" u="none" strike="noStrike" dirty="0">
                          <a:solidFill>
                            <a:srgbClr val="FFFFFF"/>
                          </a:solidFill>
                          <a:effectLst/>
                          <a:latin typeface="Montserrat" panose="00000500000000000000" pitchFamily="2" charset="0"/>
                        </a:rPr>
                        <a:t>2031</a:t>
                      </a:r>
                    </a:p>
                  </a:txBody>
                  <a:tcPr marL="36000" marR="144000" marT="6907" marB="0" anchor="ctr">
                    <a:lnL w="12700" cap="flat" cmpd="sng" algn="ctr">
                      <a:solidFill>
                        <a:schemeClr val="bg1"/>
                      </a:solidFill>
                      <a:prstDash val="solid"/>
                      <a:round/>
                      <a:headEnd type="none" w="med" len="med"/>
                      <a:tailEnd type="none" w="med" len="med"/>
                    </a:lnL>
                    <a:lnR>
                      <a:noFill/>
                    </a:lnR>
                    <a:lnT>
                      <a:noFill/>
                    </a:lnT>
                    <a:lnB>
                      <a:noFill/>
                    </a:lnB>
                    <a:solidFill>
                      <a:srgbClr val="FCA400"/>
                    </a:solidFill>
                  </a:tcPr>
                </a:tc>
                <a:extLst>
                  <a:ext uri="{0D108BD9-81ED-4DB2-BD59-A6C34878D82A}">
                    <a16:rowId xmlns:a16="http://schemas.microsoft.com/office/drawing/2014/main" val="386966619"/>
                  </a:ext>
                </a:extLst>
              </a:tr>
              <a:tr h="319879">
                <a:tc>
                  <a:txBody>
                    <a:bodyPr/>
                    <a:lstStyle/>
                    <a:p>
                      <a:pPr algn="l" fontAlgn="ctr"/>
                      <a:r>
                        <a:rPr lang="pt-BR" sz="1400" b="0" i="0" u="none" strike="noStrike" dirty="0">
                          <a:solidFill>
                            <a:schemeClr val="tx1">
                              <a:lumMod val="75000"/>
                              <a:lumOff val="25000"/>
                            </a:schemeClr>
                          </a:solidFill>
                          <a:effectLst/>
                          <a:latin typeface="Montserrat" panose="00000500000000000000" pitchFamily="2" charset="0"/>
                        </a:rPr>
                        <a:t>Receitas Primárias (sem RPPS)</a:t>
                      </a:r>
                    </a:p>
                  </a:txBody>
                  <a:tcPr marL="144000" marR="6907" marT="6907" marB="0" anchor="ctr">
                    <a:lnL>
                      <a:noFill/>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77,4</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81,5</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85,9</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90,5</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95,5</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100,8</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106,4</a:t>
                      </a:r>
                    </a:p>
                  </a:txBody>
                  <a:tcPr marL="36000" marR="144000" marT="6907" marB="0" anchor="ctr">
                    <a:lnL w="12700" cap="flat" cmpd="sng" algn="ctr">
                      <a:solidFill>
                        <a:schemeClr val="bg1"/>
                      </a:solidFill>
                      <a:prstDash val="solid"/>
                      <a:round/>
                      <a:headEnd type="none" w="med" len="med"/>
                      <a:tailEnd type="none" w="med" len="med"/>
                    </a:lnL>
                    <a:lnR>
                      <a:noFill/>
                    </a:lnR>
                    <a:lnT>
                      <a:noFill/>
                    </a:lnT>
                    <a:lnB>
                      <a:noFill/>
                    </a:lnB>
                    <a:solidFill>
                      <a:schemeClr val="bg1">
                        <a:lumMod val="75000"/>
                      </a:schemeClr>
                    </a:solidFill>
                  </a:tcPr>
                </a:tc>
                <a:extLst>
                  <a:ext uri="{0D108BD9-81ED-4DB2-BD59-A6C34878D82A}">
                    <a16:rowId xmlns:a16="http://schemas.microsoft.com/office/drawing/2014/main" val="4140575638"/>
                  </a:ext>
                </a:extLst>
              </a:tr>
              <a:tr h="319879">
                <a:tc>
                  <a:txBody>
                    <a:bodyPr/>
                    <a:lstStyle/>
                    <a:p>
                      <a:pPr algn="l" fontAlgn="ctr"/>
                      <a:r>
                        <a:rPr lang="pt-BR" sz="1400" b="0" i="0" u="none" strike="noStrike" dirty="0">
                          <a:solidFill>
                            <a:schemeClr val="tx1">
                              <a:lumMod val="75000"/>
                              <a:lumOff val="25000"/>
                            </a:schemeClr>
                          </a:solidFill>
                          <a:effectLst/>
                          <a:latin typeface="Montserrat" panose="00000500000000000000" pitchFamily="2" charset="0"/>
                        </a:rPr>
                        <a:t>Despesas Primárias (sem RPPS)</a:t>
                      </a:r>
                    </a:p>
                  </a:txBody>
                  <a:tcPr marL="144000" marR="6907" marT="6907"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81,4</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84,8</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a:solidFill>
                            <a:schemeClr val="tx1">
                              <a:lumMod val="75000"/>
                              <a:lumOff val="25000"/>
                            </a:schemeClr>
                          </a:solidFill>
                          <a:effectLst/>
                          <a:latin typeface="Montserrat" panose="00000500000000000000" pitchFamily="2" charset="0"/>
                        </a:rPr>
                        <a:t>85,4</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87,6</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91,4</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90,3</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93,6</a:t>
                      </a:r>
                    </a:p>
                  </a:txBody>
                  <a:tcPr marL="36000" marR="144000" marT="6907" marB="0" anchor="ctr">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938208722"/>
                  </a:ext>
                </a:extLst>
              </a:tr>
              <a:tr h="319879">
                <a:tc>
                  <a:txBody>
                    <a:bodyPr/>
                    <a:lstStyle/>
                    <a:p>
                      <a:pPr algn="l" fontAlgn="ctr"/>
                      <a:r>
                        <a:rPr lang="pt-BR" sz="1400" b="0" i="0" u="none" strike="noStrike" dirty="0">
                          <a:solidFill>
                            <a:schemeClr val="tx1">
                              <a:lumMod val="75000"/>
                              <a:lumOff val="25000"/>
                            </a:schemeClr>
                          </a:solidFill>
                          <a:effectLst/>
                          <a:latin typeface="Montserrat" panose="00000500000000000000" pitchFamily="2" charset="0"/>
                        </a:rPr>
                        <a:t>Resultado Primário para fins de metas RRF</a:t>
                      </a:r>
                    </a:p>
                  </a:txBody>
                  <a:tcPr marL="144000" marR="6907" marT="6907" marB="0" anchor="ctr">
                    <a:lnL>
                      <a:noFill/>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a:solidFill>
                            <a:schemeClr val="tx1">
                              <a:lumMod val="75000"/>
                              <a:lumOff val="25000"/>
                            </a:schemeClr>
                          </a:solidFill>
                          <a:effectLst/>
                          <a:latin typeface="Montserrat" panose="00000500000000000000" pitchFamily="2" charset="0"/>
                        </a:rPr>
                        <a:t>4,9</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6,1</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7,5</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8,3</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10,3</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12,5</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14,8</a:t>
                      </a:r>
                    </a:p>
                  </a:txBody>
                  <a:tcPr marL="36000" marR="144000" marT="6907" marB="0" anchor="ctr">
                    <a:lnL w="12700" cap="flat" cmpd="sng" algn="ctr">
                      <a:solidFill>
                        <a:schemeClr val="bg1"/>
                      </a:solidFill>
                      <a:prstDash val="solid"/>
                      <a:round/>
                      <a:headEnd type="none" w="med" len="med"/>
                      <a:tailEnd type="none" w="med" len="med"/>
                    </a:lnL>
                    <a:lnR>
                      <a:noFill/>
                    </a:lnR>
                    <a:lnT>
                      <a:noFill/>
                    </a:lnT>
                    <a:lnB>
                      <a:noFill/>
                    </a:lnB>
                    <a:solidFill>
                      <a:schemeClr val="bg1">
                        <a:lumMod val="75000"/>
                      </a:schemeClr>
                    </a:solidFill>
                  </a:tcPr>
                </a:tc>
                <a:extLst>
                  <a:ext uri="{0D108BD9-81ED-4DB2-BD59-A6C34878D82A}">
                    <a16:rowId xmlns:a16="http://schemas.microsoft.com/office/drawing/2014/main" val="3889885634"/>
                  </a:ext>
                </a:extLst>
              </a:tr>
              <a:tr h="629729">
                <a:tc>
                  <a:txBody>
                    <a:bodyPr/>
                    <a:lstStyle/>
                    <a:p>
                      <a:pPr algn="l" fontAlgn="ctr"/>
                      <a:r>
                        <a:rPr lang="pt-BR" sz="1400" b="0" i="0" u="none" strike="noStrike" dirty="0">
                          <a:solidFill>
                            <a:schemeClr val="tx1">
                              <a:lumMod val="75000"/>
                              <a:lumOff val="25000"/>
                            </a:schemeClr>
                          </a:solidFill>
                          <a:effectLst/>
                          <a:latin typeface="Montserrat" panose="00000500000000000000" pitchFamily="2" charset="0"/>
                        </a:rPr>
                        <a:t>Resultado primário para fins de apuração do equilíbrio RRF</a:t>
                      </a:r>
                    </a:p>
                  </a:txBody>
                  <a:tcPr marL="144000" marR="6907" marT="6907"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-2,9</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3,1</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4,1</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4,5</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5,9</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11,0</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13,3</a:t>
                      </a:r>
                    </a:p>
                  </a:txBody>
                  <a:tcPr marL="36000" marR="144000" marT="6907" marB="0" anchor="ctr">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710330708"/>
                  </a:ext>
                </a:extLst>
              </a:tr>
              <a:tr h="319879">
                <a:tc>
                  <a:txBody>
                    <a:bodyPr/>
                    <a:lstStyle/>
                    <a:p>
                      <a:pPr algn="l" fontAlgn="ctr"/>
                      <a:r>
                        <a:rPr lang="pt-BR" sz="1400" b="0" i="0" u="none" strike="noStrike" dirty="0">
                          <a:solidFill>
                            <a:schemeClr val="tx1">
                              <a:lumMod val="75000"/>
                              <a:lumOff val="25000"/>
                            </a:schemeClr>
                          </a:solidFill>
                          <a:effectLst/>
                          <a:latin typeface="Montserrat" panose="00000500000000000000" pitchFamily="2" charset="0"/>
                        </a:rPr>
                        <a:t>Serviço da dívida por competência</a:t>
                      </a:r>
                    </a:p>
                  </a:txBody>
                  <a:tcPr marL="144000" marR="6907" marT="6907" marB="0" anchor="ctr">
                    <a:lnL>
                      <a:noFill/>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1,8</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2,1</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6,8</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9,8</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10,1</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10,5</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10,7</a:t>
                      </a:r>
                    </a:p>
                  </a:txBody>
                  <a:tcPr marL="36000" marR="144000" marT="6907" marB="0" anchor="ctr">
                    <a:lnL w="12700" cap="flat" cmpd="sng" algn="ctr">
                      <a:solidFill>
                        <a:schemeClr val="bg1"/>
                      </a:solidFill>
                      <a:prstDash val="solid"/>
                      <a:round/>
                      <a:headEnd type="none" w="med" len="med"/>
                      <a:tailEnd type="none" w="med" len="med"/>
                    </a:lnL>
                    <a:lnR>
                      <a:noFill/>
                    </a:lnR>
                    <a:lnT>
                      <a:noFill/>
                    </a:lnT>
                    <a:lnB>
                      <a:noFill/>
                    </a:lnB>
                    <a:solidFill>
                      <a:schemeClr val="bg1">
                        <a:lumMod val="75000"/>
                      </a:schemeClr>
                    </a:solidFill>
                  </a:tcPr>
                </a:tc>
                <a:extLst>
                  <a:ext uri="{0D108BD9-81ED-4DB2-BD59-A6C34878D82A}">
                    <a16:rowId xmlns:a16="http://schemas.microsoft.com/office/drawing/2014/main" val="254800097"/>
                  </a:ext>
                </a:extLst>
              </a:tr>
              <a:tr h="319879">
                <a:tc>
                  <a:txBody>
                    <a:bodyPr/>
                    <a:lstStyle/>
                    <a:p>
                      <a:pPr algn="l" fontAlgn="ctr"/>
                      <a:r>
                        <a:rPr lang="pt-BR" sz="1400" b="0" i="0" u="none" strike="noStrike" dirty="0">
                          <a:solidFill>
                            <a:schemeClr val="tx1">
                              <a:lumMod val="75000"/>
                              <a:lumOff val="25000"/>
                            </a:schemeClr>
                          </a:solidFill>
                          <a:effectLst/>
                          <a:latin typeface="Montserrat" panose="00000500000000000000" pitchFamily="2" charset="0"/>
                        </a:rPr>
                        <a:t>Fluxo de Caixa</a:t>
                      </a:r>
                    </a:p>
                  </a:txBody>
                  <a:tcPr marL="144000" marR="6907" marT="6907"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-1,4</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-0,3</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-1,5</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-2,0</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-1,8</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2,2</a:t>
                      </a:r>
                    </a:p>
                  </a:txBody>
                  <a:tcPr marL="36000" marR="144000" marT="69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algn="r" fontAlgn="ctr"/>
                      <a:r>
                        <a:rPr lang="pt-BR" sz="1400" b="0" i="0" u="none" strike="noStrike" dirty="0">
                          <a:solidFill>
                            <a:schemeClr val="tx1">
                              <a:lumMod val="75000"/>
                              <a:lumOff val="25000"/>
                            </a:schemeClr>
                          </a:solidFill>
                          <a:effectLst/>
                          <a:latin typeface="Montserrat" panose="00000500000000000000" pitchFamily="2" charset="0"/>
                        </a:rPr>
                        <a:t>3,8</a:t>
                      </a:r>
                    </a:p>
                  </a:txBody>
                  <a:tcPr marL="36000" marR="144000" marT="6907" marB="0" anchor="ctr">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996534396"/>
                  </a:ext>
                </a:extLst>
              </a:tr>
            </a:tbl>
          </a:graphicData>
        </a:graphic>
      </p:graphicFrame>
      <p:sp>
        <p:nvSpPr>
          <p:cNvPr id="9" name="CaixaDeTexto 8">
            <a:extLst>
              <a:ext uri="{FF2B5EF4-FFF2-40B4-BE49-F238E27FC236}">
                <a16:creationId xmlns:a16="http://schemas.microsoft.com/office/drawing/2014/main" id="{30834D91-D8AE-A23D-6E46-4744B5DB1908}"/>
              </a:ext>
            </a:extLst>
          </p:cNvPr>
          <p:cNvSpPr txBox="1"/>
          <p:nvPr/>
        </p:nvSpPr>
        <p:spPr>
          <a:xfrm>
            <a:off x="926981" y="4445555"/>
            <a:ext cx="3668909" cy="1492716"/>
          </a:xfrm>
          <a:prstGeom prst="rect">
            <a:avLst/>
          </a:prstGeom>
          <a:noFill/>
        </p:spPr>
        <p:txBody>
          <a:bodyPr wrap="square">
            <a:spAutoFit/>
          </a:bodyPr>
          <a:lstStyle/>
          <a:p>
            <a:pPr>
              <a:spcBef>
                <a:spcPts val="600"/>
              </a:spcBef>
            </a:pPr>
            <a:r>
              <a:rPr lang="pt-BR" sz="1400" b="1" dirty="0">
                <a:solidFill>
                  <a:schemeClr val="tx1">
                    <a:lumMod val="75000"/>
                    <a:lumOff val="25000"/>
                  </a:schemeClr>
                </a:solidFill>
                <a:latin typeface="Montserrat" panose="00000500000000000000" pitchFamily="2" charset="0"/>
                <a:ea typeface="Arial Unicode MS"/>
                <a:cs typeface="Arial" panose="020B0604020202020204" pitchFamily="34" charset="0"/>
              </a:rPr>
              <a:t>P</a:t>
            </a:r>
            <a:r>
              <a:rPr lang="pt-BR" sz="1400" b="1" dirty="0">
                <a:solidFill>
                  <a:schemeClr val="tx1">
                    <a:lumMod val="75000"/>
                    <a:lumOff val="25000"/>
                  </a:schemeClr>
                </a:solidFill>
                <a:effectLst/>
                <a:latin typeface="Montserrat" panose="00000500000000000000" pitchFamily="2" charset="0"/>
                <a:ea typeface="Arial Unicode MS"/>
                <a:cs typeface="Arial" panose="020B0604020202020204" pitchFamily="34" charset="0"/>
              </a:rPr>
              <a:t>ERÍODO DE 2025 A 2027</a:t>
            </a:r>
          </a:p>
          <a:p>
            <a:pPr marL="171450" indent="-171450">
              <a:spcBef>
                <a:spcPts val="600"/>
              </a:spcBef>
              <a:buClr>
                <a:srgbClr val="FCA400"/>
              </a:buClr>
              <a:buFont typeface="Symbol" panose="05050102010706020507" pitchFamily="18" charset="2"/>
              <a:buChar char=""/>
            </a:pPr>
            <a:r>
              <a:rPr lang="pt-BR" sz="1200" dirty="0">
                <a:solidFill>
                  <a:schemeClr val="tx1">
                    <a:lumMod val="75000"/>
                    <a:lumOff val="25000"/>
                  </a:schemeClr>
                </a:solidFill>
                <a:latin typeface="Montserrat" panose="00000500000000000000" pitchFamily="2" charset="0"/>
                <a:ea typeface="Arial Unicode MS"/>
                <a:cs typeface="Arial" panose="020B0604020202020204" pitchFamily="34" charset="0"/>
              </a:rPr>
              <a:t>Vo</a:t>
            </a:r>
            <a:r>
              <a:rPr lang="pt-BR" sz="1200" dirty="0">
                <a:solidFill>
                  <a:schemeClr val="tx1">
                    <a:lumMod val="75000"/>
                    <a:lumOff val="25000"/>
                  </a:schemeClr>
                </a:solidFill>
                <a:effectLst/>
                <a:latin typeface="Montserrat" panose="00000500000000000000" pitchFamily="2" charset="0"/>
                <a:ea typeface="Arial Unicode MS"/>
                <a:cs typeface="Arial" panose="020B0604020202020204" pitchFamily="34" charset="0"/>
              </a:rPr>
              <a:t>lume mais alto de despesas primárias em decorrência da destinação das parcelas da dívida com a União suspensas nos termos da LC 206 ao FUNRIGS para gastos relacionados ao enfrentamento da calamidade pública.</a:t>
            </a:r>
            <a:endParaRPr lang="pt-BR" sz="1200" dirty="0">
              <a:solidFill>
                <a:schemeClr val="tx1">
                  <a:lumMod val="75000"/>
                  <a:lumOff val="25000"/>
                </a:schemeClr>
              </a:solidFill>
            </a:endParaRPr>
          </a:p>
        </p:txBody>
      </p:sp>
      <p:sp>
        <p:nvSpPr>
          <p:cNvPr id="12" name="CaixaDeTexto 11">
            <a:extLst>
              <a:ext uri="{FF2B5EF4-FFF2-40B4-BE49-F238E27FC236}">
                <a16:creationId xmlns:a16="http://schemas.microsoft.com/office/drawing/2014/main" id="{9B2D9DCF-C37E-9453-8D90-43DA94250717}"/>
              </a:ext>
            </a:extLst>
          </p:cNvPr>
          <p:cNvSpPr txBox="1"/>
          <p:nvPr/>
        </p:nvSpPr>
        <p:spPr>
          <a:xfrm>
            <a:off x="5149251" y="4445555"/>
            <a:ext cx="5874025" cy="1492716"/>
          </a:xfrm>
          <a:prstGeom prst="rect">
            <a:avLst/>
          </a:prstGeom>
          <a:noFill/>
        </p:spPr>
        <p:txBody>
          <a:bodyPr wrap="square">
            <a:spAutoFit/>
          </a:bodyPr>
          <a:lstStyle/>
          <a:p>
            <a:pPr>
              <a:spcBef>
                <a:spcPts val="600"/>
              </a:spcBef>
            </a:pPr>
            <a:r>
              <a:rPr lang="pt-BR" sz="1400" b="1" dirty="0">
                <a:solidFill>
                  <a:schemeClr val="tx1">
                    <a:lumMod val="75000"/>
                    <a:lumOff val="25000"/>
                  </a:schemeClr>
                </a:solidFill>
                <a:latin typeface="Montserrat" panose="00000500000000000000" pitchFamily="2" charset="0"/>
                <a:cs typeface="Arial" panose="020B0604020202020204" pitchFamily="34" charset="0"/>
              </a:rPr>
              <a:t>Período de 2025 a 2029</a:t>
            </a:r>
          </a:p>
          <a:p>
            <a:pPr marL="171450" indent="-171450">
              <a:spcBef>
                <a:spcPts val="600"/>
              </a:spcBef>
              <a:buClr>
                <a:srgbClr val="FCA400"/>
              </a:buClr>
              <a:buFont typeface="Symbol" panose="05050102010706020507" pitchFamily="18" charset="2"/>
              <a:buChar char=""/>
            </a:pPr>
            <a:r>
              <a:rPr lang="pt-BR" sz="1200" dirty="0">
                <a:solidFill>
                  <a:schemeClr val="tx1">
                    <a:lumMod val="75000"/>
                    <a:lumOff val="25000"/>
                  </a:schemeClr>
                </a:solidFill>
                <a:latin typeface="Montserrat" panose="00000500000000000000" pitchFamily="2" charset="0"/>
                <a:ea typeface="Arial Unicode MS"/>
                <a:cs typeface="Arial" panose="020B0604020202020204" pitchFamily="34" charset="0"/>
              </a:rPr>
              <a:t>S</a:t>
            </a:r>
            <a:r>
              <a:rPr lang="pt-BR" sz="1200" dirty="0">
                <a:solidFill>
                  <a:schemeClr val="tx1">
                    <a:lumMod val="75000"/>
                    <a:lumOff val="25000"/>
                  </a:schemeClr>
                </a:solidFill>
                <a:effectLst/>
                <a:latin typeface="Montserrat" panose="00000500000000000000" pitchFamily="2" charset="0"/>
                <a:ea typeface="Arial Unicode MS"/>
                <a:cs typeface="Arial" panose="020B0604020202020204" pitchFamily="34" charset="0"/>
              </a:rPr>
              <a:t>ão projetados fluxos de caixa negativos no período de 2025 a 2029, com expectativa de geração de caixa somente a partir de 2030. Contudo, isso não significa que o Estado passará por dificuldades financeiras, pois possui saldo em caixa decorrente de superávits de exercícios anteriores em montante suficiente para suportar as despesas que ultrapassarem as receitas do período.</a:t>
            </a:r>
            <a:endParaRPr lang="pt-BR" sz="1200" dirty="0">
              <a:solidFill>
                <a:schemeClr val="tx1">
                  <a:lumMod val="75000"/>
                  <a:lumOff val="25000"/>
                </a:schemeClr>
              </a:solidFill>
            </a:endParaRPr>
          </a:p>
        </p:txBody>
      </p:sp>
      <p:sp>
        <p:nvSpPr>
          <p:cNvPr id="2" name="Título 1">
            <a:extLst>
              <a:ext uri="{FF2B5EF4-FFF2-40B4-BE49-F238E27FC236}">
                <a16:creationId xmlns:a16="http://schemas.microsoft.com/office/drawing/2014/main" id="{31B45EB5-DACC-F828-4475-C34B276516FA}"/>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b="1" dirty="0">
                <a:solidFill>
                  <a:schemeClr val="tx1">
                    <a:lumMod val="75000"/>
                    <a:lumOff val="25000"/>
                  </a:schemeClr>
                </a:solidFill>
                <a:latin typeface="Montserrat" pitchFamily="2" charset="0"/>
                <a:ea typeface="+mn-ea"/>
              </a:rPr>
              <a:t>Projeções – Plano de Recuperação fiscal – </a:t>
            </a:r>
            <a:r>
              <a:rPr lang="pt-BR" sz="2800" b="1" dirty="0" err="1">
                <a:solidFill>
                  <a:schemeClr val="tx1">
                    <a:lumMod val="75000"/>
                    <a:lumOff val="25000"/>
                  </a:schemeClr>
                </a:solidFill>
                <a:latin typeface="Montserrat" pitchFamily="2" charset="0"/>
                <a:ea typeface="+mn-ea"/>
              </a:rPr>
              <a:t>Nov</a:t>
            </a:r>
            <a:r>
              <a:rPr lang="pt-BR" sz="2800" b="1" dirty="0">
                <a:solidFill>
                  <a:schemeClr val="tx1">
                    <a:lumMod val="75000"/>
                    <a:lumOff val="25000"/>
                  </a:schemeClr>
                </a:solidFill>
                <a:latin typeface="Montserrat" pitchFamily="2" charset="0"/>
                <a:ea typeface="+mn-ea"/>
              </a:rPr>
              <a:t>/2024</a:t>
            </a:r>
          </a:p>
        </p:txBody>
      </p:sp>
      <p:grpSp>
        <p:nvGrpSpPr>
          <p:cNvPr id="3" name="Agrupar 2">
            <a:extLst>
              <a:ext uri="{FF2B5EF4-FFF2-40B4-BE49-F238E27FC236}">
                <a16:creationId xmlns:a16="http://schemas.microsoft.com/office/drawing/2014/main" id="{478525F6-CF4B-9CA5-74A6-57732E08A86C}"/>
              </a:ext>
            </a:extLst>
          </p:cNvPr>
          <p:cNvGrpSpPr/>
          <p:nvPr/>
        </p:nvGrpSpPr>
        <p:grpSpPr>
          <a:xfrm>
            <a:off x="654537" y="680270"/>
            <a:ext cx="295465" cy="326243"/>
            <a:chOff x="12592050" y="3673475"/>
            <a:chExt cx="381000" cy="420688"/>
          </a:xfrm>
        </p:grpSpPr>
        <p:sp>
          <p:nvSpPr>
            <p:cNvPr id="4" name="Freeform 20">
              <a:extLst>
                <a:ext uri="{FF2B5EF4-FFF2-40B4-BE49-F238E27FC236}">
                  <a16:creationId xmlns:a16="http://schemas.microsoft.com/office/drawing/2014/main" id="{6C138D33-CE88-3808-F7BA-943663410E85}"/>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6" name="Freeform 21">
              <a:extLst>
                <a:ext uri="{FF2B5EF4-FFF2-40B4-BE49-F238E27FC236}">
                  <a16:creationId xmlns:a16="http://schemas.microsoft.com/office/drawing/2014/main" id="{8568EE12-CE5B-E5E7-ED14-AE8B674521EE}"/>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8" name="Imagem 7" descr="Imagem de desenho animado&#10;&#10;Descrição gerada automaticamente com confiança média">
            <a:extLst>
              <a:ext uri="{FF2B5EF4-FFF2-40B4-BE49-F238E27FC236}">
                <a16:creationId xmlns:a16="http://schemas.microsoft.com/office/drawing/2014/main" id="{A325BB3C-DEE3-7C57-1644-317B5CFC60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Tree>
    <p:extLst>
      <p:ext uri="{BB962C8B-B14F-4D97-AF65-F5344CB8AC3E}">
        <p14:creationId xmlns:p14="http://schemas.microsoft.com/office/powerpoint/2010/main" val="244572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A947F-39EC-F125-0A8E-C20483FD40A8}"/>
            </a:ext>
          </a:extLst>
        </p:cNvPr>
        <p:cNvGrpSpPr/>
        <p:nvPr/>
      </p:nvGrpSpPr>
      <p:grpSpPr>
        <a:xfrm>
          <a:off x="0" y="0"/>
          <a:ext cx="0" cy="0"/>
          <a:chOff x="0" y="0"/>
          <a:chExt cx="0" cy="0"/>
        </a:xfrm>
      </p:grpSpPr>
      <p:pic>
        <p:nvPicPr>
          <p:cNvPr id="3" name="Imagem 2" descr="Uma imagem contendo Interface gráfica do usuário&#10;&#10;Descrição gerada automaticamente">
            <a:extLst>
              <a:ext uri="{FF2B5EF4-FFF2-40B4-BE49-F238E27FC236}">
                <a16:creationId xmlns:a16="http://schemas.microsoft.com/office/drawing/2014/main" id="{558ACFD8-F560-1116-40FC-5B9177944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850" y="0"/>
            <a:ext cx="12001500" cy="6858000"/>
          </a:xfrm>
          <a:prstGeom prst="rect">
            <a:avLst/>
          </a:prstGeom>
        </p:spPr>
      </p:pic>
      <p:sp>
        <p:nvSpPr>
          <p:cNvPr id="433" name="Google Shape;1057;p119">
            <a:extLst>
              <a:ext uri="{FF2B5EF4-FFF2-40B4-BE49-F238E27FC236}">
                <a16:creationId xmlns:a16="http://schemas.microsoft.com/office/drawing/2014/main" id="{C5C4F595-89D4-634B-B56D-C216FC7AEAB4}"/>
              </a:ext>
            </a:extLst>
          </p:cNvPr>
          <p:cNvSpPr/>
          <p:nvPr/>
        </p:nvSpPr>
        <p:spPr>
          <a:xfrm>
            <a:off x="7851658" y="2"/>
            <a:ext cx="4562106" cy="6858062"/>
          </a:xfrm>
          <a:prstGeom prst="rect">
            <a:avLst/>
          </a:prstGeom>
          <a:gradFill>
            <a:gsLst>
              <a:gs pos="0">
                <a:srgbClr val="586D77">
                  <a:alpha val="0"/>
                </a:srgbClr>
              </a:gs>
              <a:gs pos="100000">
                <a:srgbClr val="FFD961"/>
              </a:gs>
            </a:gsLst>
            <a:lin ang="6600130" scaled="0"/>
          </a:gradFill>
          <a:ln>
            <a:noFill/>
          </a:ln>
        </p:spPr>
        <p:txBody>
          <a:bodyPr spcFirstLastPara="1" wrap="square" lIns="121900" tIns="60933" rIns="121900" bIns="60933" anchor="ctr" anchorCtr="0">
            <a:noAutofit/>
          </a:bodyPr>
          <a:lstStyle/>
          <a:p>
            <a:pPr algn="ctr">
              <a:buClr>
                <a:srgbClr val="000000"/>
              </a:buClr>
              <a:buSzPts val="1050"/>
            </a:pPr>
            <a:endParaRPr sz="1401" dirty="0">
              <a:solidFill>
                <a:schemeClr val="lt1"/>
              </a:solidFill>
              <a:latin typeface="Arial"/>
              <a:ea typeface="Arial"/>
              <a:cs typeface="Arial"/>
              <a:sym typeface="Arial"/>
            </a:endParaRPr>
          </a:p>
        </p:txBody>
      </p:sp>
      <p:sp>
        <p:nvSpPr>
          <p:cNvPr id="434" name="Freeform 5">
            <a:extLst>
              <a:ext uri="{FF2B5EF4-FFF2-40B4-BE49-F238E27FC236}">
                <a16:creationId xmlns:a16="http://schemas.microsoft.com/office/drawing/2014/main" id="{7E81D437-A09D-BACA-3B2B-519BA93E2707}"/>
              </a:ext>
            </a:extLst>
          </p:cNvPr>
          <p:cNvSpPr>
            <a:spLocks/>
          </p:cNvSpPr>
          <p:nvPr/>
        </p:nvSpPr>
        <p:spPr bwMode="auto">
          <a:xfrm>
            <a:off x="1300121" y="-126"/>
            <a:ext cx="8272504" cy="6858000"/>
          </a:xfrm>
          <a:custGeom>
            <a:avLst/>
            <a:gdLst>
              <a:gd name="T0" fmla="*/ 4791 w 4805"/>
              <a:gd name="T1" fmla="*/ 0 h 3518"/>
              <a:gd name="T2" fmla="*/ 4770 w 4805"/>
              <a:gd name="T3" fmla="*/ 116 h 3518"/>
              <a:gd name="T4" fmla="*/ 4718 w 4805"/>
              <a:gd name="T5" fmla="*/ 214 h 3518"/>
              <a:gd name="T6" fmla="*/ 4676 w 4805"/>
              <a:gd name="T7" fmla="*/ 289 h 3518"/>
              <a:gd name="T8" fmla="*/ 4616 w 4805"/>
              <a:gd name="T9" fmla="*/ 403 h 3518"/>
              <a:gd name="T10" fmla="*/ 4601 w 4805"/>
              <a:gd name="T11" fmla="*/ 540 h 3518"/>
              <a:gd name="T12" fmla="*/ 4631 w 4805"/>
              <a:gd name="T13" fmla="*/ 621 h 3518"/>
              <a:gd name="T14" fmla="*/ 4673 w 4805"/>
              <a:gd name="T15" fmla="*/ 715 h 3518"/>
              <a:gd name="T16" fmla="*/ 4661 w 4805"/>
              <a:gd name="T17" fmla="*/ 811 h 3518"/>
              <a:gd name="T18" fmla="*/ 4630 w 4805"/>
              <a:gd name="T19" fmla="*/ 917 h 3518"/>
              <a:gd name="T20" fmla="*/ 4635 w 4805"/>
              <a:gd name="T21" fmla="*/ 1035 h 3518"/>
              <a:gd name="T22" fmla="*/ 4633 w 4805"/>
              <a:gd name="T23" fmla="*/ 1190 h 3518"/>
              <a:gd name="T24" fmla="*/ 4613 w 4805"/>
              <a:gd name="T25" fmla="*/ 1271 h 3518"/>
              <a:gd name="T26" fmla="*/ 4568 w 4805"/>
              <a:gd name="T27" fmla="*/ 1361 h 3518"/>
              <a:gd name="T28" fmla="*/ 4582 w 4805"/>
              <a:gd name="T29" fmla="*/ 1465 h 3518"/>
              <a:gd name="T30" fmla="*/ 4605 w 4805"/>
              <a:gd name="T31" fmla="*/ 1601 h 3518"/>
              <a:gd name="T32" fmla="*/ 4570 w 4805"/>
              <a:gd name="T33" fmla="*/ 1792 h 3518"/>
              <a:gd name="T34" fmla="*/ 4591 w 4805"/>
              <a:gd name="T35" fmla="*/ 1837 h 3518"/>
              <a:gd name="T36" fmla="*/ 4601 w 4805"/>
              <a:gd name="T37" fmla="*/ 1909 h 3518"/>
              <a:gd name="T38" fmla="*/ 4602 w 4805"/>
              <a:gd name="T39" fmla="*/ 1998 h 3518"/>
              <a:gd name="T40" fmla="*/ 4586 w 4805"/>
              <a:gd name="T41" fmla="*/ 2011 h 3518"/>
              <a:gd name="T42" fmla="*/ 4538 w 4805"/>
              <a:gd name="T43" fmla="*/ 2062 h 3518"/>
              <a:gd name="T44" fmla="*/ 4494 w 4805"/>
              <a:gd name="T45" fmla="*/ 2202 h 3518"/>
              <a:gd name="T46" fmla="*/ 4522 w 4805"/>
              <a:gd name="T47" fmla="*/ 2322 h 3518"/>
              <a:gd name="T48" fmla="*/ 4525 w 4805"/>
              <a:gd name="T49" fmla="*/ 2398 h 3518"/>
              <a:gd name="T50" fmla="*/ 4493 w 4805"/>
              <a:gd name="T51" fmla="*/ 2641 h 3518"/>
              <a:gd name="T52" fmla="*/ 4488 w 4805"/>
              <a:gd name="T53" fmla="*/ 2757 h 3518"/>
              <a:gd name="T54" fmla="*/ 4428 w 4805"/>
              <a:gd name="T55" fmla="*/ 2870 h 3518"/>
              <a:gd name="T56" fmla="*/ 4405 w 4805"/>
              <a:gd name="T57" fmla="*/ 2946 h 3518"/>
              <a:gd name="T58" fmla="*/ 4373 w 4805"/>
              <a:gd name="T59" fmla="*/ 3025 h 3518"/>
              <a:gd name="T60" fmla="*/ 4415 w 4805"/>
              <a:gd name="T61" fmla="*/ 3172 h 3518"/>
              <a:gd name="T62" fmla="*/ 4409 w 4805"/>
              <a:gd name="T63" fmla="*/ 3265 h 3518"/>
              <a:gd name="T64" fmla="*/ 4391 w 4805"/>
              <a:gd name="T65" fmla="*/ 3426 h 3518"/>
              <a:gd name="T66" fmla="*/ 4409 w 4805"/>
              <a:gd name="T67" fmla="*/ 3518 h 3518"/>
              <a:gd name="T68" fmla="*/ 0 w 4805"/>
              <a:gd name="T69" fmla="*/ 0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05" h="3518">
                <a:moveTo>
                  <a:pt x="0" y="0"/>
                </a:moveTo>
                <a:lnTo>
                  <a:pt x="4791" y="0"/>
                </a:lnTo>
                <a:cubicBezTo>
                  <a:pt x="4792" y="35"/>
                  <a:pt x="4803" y="30"/>
                  <a:pt x="4804" y="58"/>
                </a:cubicBezTo>
                <a:cubicBezTo>
                  <a:pt x="4805" y="101"/>
                  <a:pt x="4792" y="100"/>
                  <a:pt x="4770" y="116"/>
                </a:cubicBezTo>
                <a:cubicBezTo>
                  <a:pt x="4747" y="133"/>
                  <a:pt x="4748" y="154"/>
                  <a:pt x="4745" y="186"/>
                </a:cubicBezTo>
                <a:cubicBezTo>
                  <a:pt x="4734" y="197"/>
                  <a:pt x="4725" y="196"/>
                  <a:pt x="4718" y="214"/>
                </a:cubicBezTo>
                <a:cubicBezTo>
                  <a:pt x="4709" y="238"/>
                  <a:pt x="4719" y="239"/>
                  <a:pt x="4702" y="257"/>
                </a:cubicBezTo>
                <a:cubicBezTo>
                  <a:pt x="4689" y="271"/>
                  <a:pt x="4685" y="272"/>
                  <a:pt x="4676" y="289"/>
                </a:cubicBezTo>
                <a:cubicBezTo>
                  <a:pt x="4668" y="306"/>
                  <a:pt x="4668" y="317"/>
                  <a:pt x="4662" y="334"/>
                </a:cubicBezTo>
                <a:lnTo>
                  <a:pt x="4616" y="403"/>
                </a:lnTo>
                <a:cubicBezTo>
                  <a:pt x="4602" y="421"/>
                  <a:pt x="4608" y="421"/>
                  <a:pt x="4608" y="444"/>
                </a:cubicBezTo>
                <a:cubicBezTo>
                  <a:pt x="4608" y="468"/>
                  <a:pt x="4584" y="517"/>
                  <a:pt x="4601" y="540"/>
                </a:cubicBezTo>
                <a:cubicBezTo>
                  <a:pt x="4613" y="555"/>
                  <a:pt x="4602" y="541"/>
                  <a:pt x="4613" y="548"/>
                </a:cubicBezTo>
                <a:cubicBezTo>
                  <a:pt x="4628" y="557"/>
                  <a:pt x="4634" y="563"/>
                  <a:pt x="4631" y="621"/>
                </a:cubicBezTo>
                <a:lnTo>
                  <a:pt x="4656" y="635"/>
                </a:lnTo>
                <a:cubicBezTo>
                  <a:pt x="4649" y="703"/>
                  <a:pt x="4670" y="688"/>
                  <a:pt x="4673" y="715"/>
                </a:cubicBezTo>
                <a:cubicBezTo>
                  <a:pt x="4674" y="723"/>
                  <a:pt x="4666" y="743"/>
                  <a:pt x="4665" y="760"/>
                </a:cubicBezTo>
                <a:cubicBezTo>
                  <a:pt x="4664" y="777"/>
                  <a:pt x="4667" y="795"/>
                  <a:pt x="4661" y="811"/>
                </a:cubicBezTo>
                <a:cubicBezTo>
                  <a:pt x="4651" y="837"/>
                  <a:pt x="4622" y="826"/>
                  <a:pt x="4623" y="874"/>
                </a:cubicBezTo>
                <a:cubicBezTo>
                  <a:pt x="4623" y="886"/>
                  <a:pt x="4626" y="906"/>
                  <a:pt x="4630" y="917"/>
                </a:cubicBezTo>
                <a:cubicBezTo>
                  <a:pt x="4637" y="933"/>
                  <a:pt x="4642" y="929"/>
                  <a:pt x="4632" y="957"/>
                </a:cubicBezTo>
                <a:cubicBezTo>
                  <a:pt x="4622" y="985"/>
                  <a:pt x="4625" y="1011"/>
                  <a:pt x="4635" y="1035"/>
                </a:cubicBezTo>
                <a:cubicBezTo>
                  <a:pt x="4649" y="1068"/>
                  <a:pt x="4670" y="1066"/>
                  <a:pt x="4654" y="1102"/>
                </a:cubicBezTo>
                <a:cubicBezTo>
                  <a:pt x="4638" y="1140"/>
                  <a:pt x="4643" y="1165"/>
                  <a:pt x="4633" y="1190"/>
                </a:cubicBezTo>
                <a:cubicBezTo>
                  <a:pt x="4625" y="1210"/>
                  <a:pt x="4617" y="1205"/>
                  <a:pt x="4612" y="1224"/>
                </a:cubicBezTo>
                <a:cubicBezTo>
                  <a:pt x="4607" y="1244"/>
                  <a:pt x="4615" y="1250"/>
                  <a:pt x="4613" y="1271"/>
                </a:cubicBezTo>
                <a:cubicBezTo>
                  <a:pt x="4575" y="1292"/>
                  <a:pt x="4608" y="1291"/>
                  <a:pt x="4576" y="1345"/>
                </a:cubicBezTo>
                <a:cubicBezTo>
                  <a:pt x="4573" y="1350"/>
                  <a:pt x="4570" y="1357"/>
                  <a:pt x="4568" y="1361"/>
                </a:cubicBezTo>
                <a:cubicBezTo>
                  <a:pt x="4554" y="1389"/>
                  <a:pt x="4538" y="1393"/>
                  <a:pt x="4537" y="1428"/>
                </a:cubicBezTo>
                <a:cubicBezTo>
                  <a:pt x="4554" y="1440"/>
                  <a:pt x="4576" y="1437"/>
                  <a:pt x="4582" y="1465"/>
                </a:cubicBezTo>
                <a:cubicBezTo>
                  <a:pt x="4590" y="1500"/>
                  <a:pt x="4568" y="1503"/>
                  <a:pt x="4548" y="1513"/>
                </a:cubicBezTo>
                <a:cubicBezTo>
                  <a:pt x="4539" y="1568"/>
                  <a:pt x="4569" y="1576"/>
                  <a:pt x="4605" y="1601"/>
                </a:cubicBezTo>
                <a:cubicBezTo>
                  <a:pt x="4603" y="1648"/>
                  <a:pt x="4550" y="1676"/>
                  <a:pt x="4561" y="1722"/>
                </a:cubicBezTo>
                <a:cubicBezTo>
                  <a:pt x="4567" y="1748"/>
                  <a:pt x="4579" y="1749"/>
                  <a:pt x="4570" y="1792"/>
                </a:cubicBezTo>
                <a:cubicBezTo>
                  <a:pt x="4564" y="1822"/>
                  <a:pt x="4544" y="1810"/>
                  <a:pt x="4538" y="1846"/>
                </a:cubicBezTo>
                <a:cubicBezTo>
                  <a:pt x="4571" y="1848"/>
                  <a:pt x="4562" y="1836"/>
                  <a:pt x="4591" y="1837"/>
                </a:cubicBezTo>
                <a:cubicBezTo>
                  <a:pt x="4597" y="1850"/>
                  <a:pt x="4592" y="1848"/>
                  <a:pt x="4596" y="1858"/>
                </a:cubicBezTo>
                <a:cubicBezTo>
                  <a:pt x="4604" y="1883"/>
                  <a:pt x="4619" y="1884"/>
                  <a:pt x="4601" y="1909"/>
                </a:cubicBezTo>
                <a:cubicBezTo>
                  <a:pt x="4590" y="1924"/>
                  <a:pt x="4597" y="1896"/>
                  <a:pt x="4592" y="1926"/>
                </a:cubicBezTo>
                <a:cubicBezTo>
                  <a:pt x="4588" y="1947"/>
                  <a:pt x="4600" y="1980"/>
                  <a:pt x="4602" y="1998"/>
                </a:cubicBezTo>
                <a:cubicBezTo>
                  <a:pt x="4595" y="2005"/>
                  <a:pt x="4604" y="1997"/>
                  <a:pt x="4595" y="2005"/>
                </a:cubicBezTo>
                <a:cubicBezTo>
                  <a:pt x="4590" y="2009"/>
                  <a:pt x="4591" y="2008"/>
                  <a:pt x="4586" y="2011"/>
                </a:cubicBezTo>
                <a:cubicBezTo>
                  <a:pt x="4570" y="2022"/>
                  <a:pt x="4568" y="2028"/>
                  <a:pt x="4553" y="2044"/>
                </a:cubicBezTo>
                <a:cubicBezTo>
                  <a:pt x="4546" y="2052"/>
                  <a:pt x="4545" y="2051"/>
                  <a:pt x="4538" y="2062"/>
                </a:cubicBezTo>
                <a:cubicBezTo>
                  <a:pt x="4511" y="2108"/>
                  <a:pt x="4558" y="2109"/>
                  <a:pt x="4513" y="2156"/>
                </a:cubicBezTo>
                <a:cubicBezTo>
                  <a:pt x="4493" y="2177"/>
                  <a:pt x="4506" y="2174"/>
                  <a:pt x="4494" y="2202"/>
                </a:cubicBezTo>
                <a:cubicBezTo>
                  <a:pt x="4480" y="2237"/>
                  <a:pt x="4492" y="2247"/>
                  <a:pt x="4498" y="2282"/>
                </a:cubicBezTo>
                <a:cubicBezTo>
                  <a:pt x="4503" y="2316"/>
                  <a:pt x="4521" y="2288"/>
                  <a:pt x="4522" y="2322"/>
                </a:cubicBezTo>
                <a:cubicBezTo>
                  <a:pt x="4523" y="2336"/>
                  <a:pt x="4518" y="2342"/>
                  <a:pt x="4515" y="2351"/>
                </a:cubicBezTo>
                <a:cubicBezTo>
                  <a:pt x="4507" y="2388"/>
                  <a:pt x="4522" y="2369"/>
                  <a:pt x="4525" y="2398"/>
                </a:cubicBezTo>
                <a:cubicBezTo>
                  <a:pt x="4528" y="2435"/>
                  <a:pt x="4517" y="2486"/>
                  <a:pt x="4504" y="2517"/>
                </a:cubicBezTo>
                <a:cubicBezTo>
                  <a:pt x="4493" y="2544"/>
                  <a:pt x="4494" y="2608"/>
                  <a:pt x="4493" y="2641"/>
                </a:cubicBezTo>
                <a:cubicBezTo>
                  <a:pt x="4492" y="2662"/>
                  <a:pt x="4497" y="2680"/>
                  <a:pt x="4497" y="2698"/>
                </a:cubicBezTo>
                <a:cubicBezTo>
                  <a:pt x="4498" y="2722"/>
                  <a:pt x="4488" y="2735"/>
                  <a:pt x="4488" y="2757"/>
                </a:cubicBezTo>
                <a:cubicBezTo>
                  <a:pt x="4488" y="2781"/>
                  <a:pt x="4491" y="2788"/>
                  <a:pt x="4485" y="2818"/>
                </a:cubicBezTo>
                <a:cubicBezTo>
                  <a:pt x="4426" y="2824"/>
                  <a:pt x="4453" y="2831"/>
                  <a:pt x="4428" y="2870"/>
                </a:cubicBezTo>
                <a:cubicBezTo>
                  <a:pt x="4424" y="2877"/>
                  <a:pt x="4408" y="2892"/>
                  <a:pt x="4406" y="2896"/>
                </a:cubicBezTo>
                <a:cubicBezTo>
                  <a:pt x="4395" y="2921"/>
                  <a:pt x="4405" y="2931"/>
                  <a:pt x="4405" y="2946"/>
                </a:cubicBezTo>
                <a:cubicBezTo>
                  <a:pt x="4403" y="2972"/>
                  <a:pt x="4396" y="2954"/>
                  <a:pt x="4386" y="2979"/>
                </a:cubicBezTo>
                <a:cubicBezTo>
                  <a:pt x="4377" y="3004"/>
                  <a:pt x="4389" y="3003"/>
                  <a:pt x="4373" y="3025"/>
                </a:cubicBezTo>
                <a:cubicBezTo>
                  <a:pt x="4344" y="3065"/>
                  <a:pt x="4365" y="3064"/>
                  <a:pt x="4390" y="3093"/>
                </a:cubicBezTo>
                <a:cubicBezTo>
                  <a:pt x="4409" y="3115"/>
                  <a:pt x="4415" y="3144"/>
                  <a:pt x="4415" y="3172"/>
                </a:cubicBezTo>
                <a:cubicBezTo>
                  <a:pt x="4414" y="3198"/>
                  <a:pt x="4422" y="3194"/>
                  <a:pt x="4411" y="3220"/>
                </a:cubicBezTo>
                <a:cubicBezTo>
                  <a:pt x="4402" y="3243"/>
                  <a:pt x="4404" y="3243"/>
                  <a:pt x="4409" y="3265"/>
                </a:cubicBezTo>
                <a:cubicBezTo>
                  <a:pt x="4415" y="3291"/>
                  <a:pt x="4407" y="3346"/>
                  <a:pt x="4414" y="3361"/>
                </a:cubicBezTo>
                <a:cubicBezTo>
                  <a:pt x="4434" y="3408"/>
                  <a:pt x="4426" y="3396"/>
                  <a:pt x="4391" y="3426"/>
                </a:cubicBezTo>
                <a:cubicBezTo>
                  <a:pt x="4395" y="3450"/>
                  <a:pt x="4418" y="3468"/>
                  <a:pt x="4416" y="3494"/>
                </a:cubicBezTo>
                <a:cubicBezTo>
                  <a:pt x="4416" y="3500"/>
                  <a:pt x="4412" y="3509"/>
                  <a:pt x="4409" y="3518"/>
                </a:cubicBezTo>
                <a:lnTo>
                  <a:pt x="0" y="3518"/>
                </a:lnTo>
                <a:lnTo>
                  <a:pt x="0" y="0"/>
                </a:lnTo>
                <a:close/>
              </a:path>
            </a:pathLst>
          </a:custGeom>
          <a:solidFill>
            <a:schemeClr val="lt1"/>
          </a:solidFill>
          <a:ln>
            <a:noFill/>
          </a:ln>
          <a:effectLst>
            <a:outerShdw blurRad="355600" sx="101000" sy="101000" algn="ctr" rotWithShape="0">
              <a:srgbClr val="000000">
                <a:alpha val="44710"/>
              </a:srgbClr>
            </a:outerShdw>
          </a:effectLst>
        </p:spPr>
        <p:txBody>
          <a:bodyPr spcFirstLastPara="1" wrap="square" lIns="91401" tIns="45700" rIns="91401" bIns="45700" anchor="ctr" anchorCtr="0">
            <a:noAutofit/>
          </a:bodyPr>
          <a:lstStyle/>
          <a:p>
            <a:pPr algn="ctr"/>
            <a:endParaRPr lang="pt-BR" sz="1801" dirty="0">
              <a:solidFill>
                <a:srgbClr val="000000"/>
              </a:solidFill>
              <a:latin typeface="Calibri"/>
              <a:ea typeface="Calibri"/>
              <a:cs typeface="Calibri"/>
            </a:endParaRPr>
          </a:p>
        </p:txBody>
      </p:sp>
      <p:sp>
        <p:nvSpPr>
          <p:cNvPr id="4" name="Retângulo 3">
            <a:extLst>
              <a:ext uri="{FF2B5EF4-FFF2-40B4-BE49-F238E27FC236}">
                <a16:creationId xmlns:a16="http://schemas.microsoft.com/office/drawing/2014/main" id="{0970A435-CA98-8A6B-C7AF-09E7F39354FF}"/>
              </a:ext>
            </a:extLst>
          </p:cNvPr>
          <p:cNvSpPr/>
          <p:nvPr/>
        </p:nvSpPr>
        <p:spPr>
          <a:xfrm>
            <a:off x="-31167" y="-62"/>
            <a:ext cx="1373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38" name="CaixaDeTexto 2337">
            <a:extLst>
              <a:ext uri="{FF2B5EF4-FFF2-40B4-BE49-F238E27FC236}">
                <a16:creationId xmlns:a16="http://schemas.microsoft.com/office/drawing/2014/main" id="{9D072731-8F4D-E848-83EE-AE54CB96C802}"/>
              </a:ext>
            </a:extLst>
          </p:cNvPr>
          <p:cNvSpPr txBox="1"/>
          <p:nvPr/>
        </p:nvSpPr>
        <p:spPr>
          <a:xfrm>
            <a:off x="564481" y="905661"/>
            <a:ext cx="7613255" cy="523220"/>
          </a:xfrm>
          <a:prstGeom prst="rect">
            <a:avLst/>
          </a:prstGeom>
          <a:noFill/>
        </p:spPr>
        <p:txBody>
          <a:bodyPr wrap="square" rtlCol="0">
            <a:spAutoFit/>
          </a:bodyPr>
          <a:lstStyle/>
          <a:p>
            <a:r>
              <a:rPr lang="pt-BR" sz="2800" b="1" dirty="0">
                <a:solidFill>
                  <a:srgbClr val="FCA400"/>
                </a:solidFill>
                <a:latin typeface="Montserrat" panose="00000500000000000000" pitchFamily="2" charset="0"/>
              </a:rPr>
              <a:t>Critérios de apuração dos dados</a:t>
            </a:r>
          </a:p>
        </p:txBody>
      </p:sp>
      <p:sp>
        <p:nvSpPr>
          <p:cNvPr id="13" name="Freeform 5">
            <a:extLst>
              <a:ext uri="{FF2B5EF4-FFF2-40B4-BE49-F238E27FC236}">
                <a16:creationId xmlns:a16="http://schemas.microsoft.com/office/drawing/2014/main" id="{4EAB5F85-8DC2-AEED-8FCD-50C01ED5E4B0}"/>
              </a:ext>
            </a:extLst>
          </p:cNvPr>
          <p:cNvSpPr>
            <a:spLocks noEditPoints="1"/>
          </p:cNvSpPr>
          <p:nvPr/>
        </p:nvSpPr>
        <p:spPr bwMode="auto">
          <a:xfrm>
            <a:off x="9166422" y="4195349"/>
            <a:ext cx="3709039" cy="3704202"/>
          </a:xfrm>
          <a:custGeom>
            <a:avLst/>
            <a:gdLst>
              <a:gd name="T0" fmla="*/ 313 w 1595"/>
              <a:gd name="T1" fmla="*/ 719 h 1596"/>
              <a:gd name="T2" fmla="*/ 310 w 1595"/>
              <a:gd name="T3" fmla="*/ 884 h 1596"/>
              <a:gd name="T4" fmla="*/ 299 w 1595"/>
              <a:gd name="T5" fmla="*/ 832 h 1596"/>
              <a:gd name="T6" fmla="*/ 317 w 1595"/>
              <a:gd name="T7" fmla="*/ 992 h 1596"/>
              <a:gd name="T8" fmla="*/ 578 w 1595"/>
              <a:gd name="T9" fmla="*/ 1286 h 1596"/>
              <a:gd name="T10" fmla="*/ 630 w 1595"/>
              <a:gd name="T11" fmla="*/ 1290 h 1596"/>
              <a:gd name="T12" fmla="*/ 830 w 1595"/>
              <a:gd name="T13" fmla="*/ 1396 h 1596"/>
              <a:gd name="T14" fmla="*/ 962 w 1595"/>
              <a:gd name="T15" fmla="*/ 1296 h 1596"/>
              <a:gd name="T16" fmla="*/ 1016 w 1595"/>
              <a:gd name="T17" fmla="*/ 1285 h 1596"/>
              <a:gd name="T18" fmla="*/ 1284 w 1595"/>
              <a:gd name="T19" fmla="*/ 1002 h 1596"/>
              <a:gd name="T20" fmla="*/ 1352 w 1595"/>
              <a:gd name="T21" fmla="*/ 927 h 1596"/>
              <a:gd name="T22" fmla="*/ 1297 w 1595"/>
              <a:gd name="T23" fmla="*/ 631 h 1596"/>
              <a:gd name="T24" fmla="*/ 1291 w 1595"/>
              <a:gd name="T25" fmla="*/ 580 h 1596"/>
              <a:gd name="T26" fmla="*/ 1002 w 1595"/>
              <a:gd name="T27" fmla="*/ 315 h 1596"/>
              <a:gd name="T28" fmla="*/ 896 w 1595"/>
              <a:gd name="T29" fmla="*/ 213 h 1596"/>
              <a:gd name="T30" fmla="*/ 694 w 1595"/>
              <a:gd name="T31" fmla="*/ 204 h 1596"/>
              <a:gd name="T32" fmla="*/ 597 w 1595"/>
              <a:gd name="T33" fmla="*/ 315 h 1596"/>
              <a:gd name="T34" fmla="*/ 313 w 1595"/>
              <a:gd name="T35" fmla="*/ 585 h 1596"/>
              <a:gd name="T36" fmla="*/ 182 w 1595"/>
              <a:gd name="T37" fmla="*/ 722 h 1596"/>
              <a:gd name="T38" fmla="*/ 711 w 1595"/>
              <a:gd name="T39" fmla="*/ 1284 h 1596"/>
              <a:gd name="T40" fmla="*/ 764 w 1595"/>
              <a:gd name="T41" fmla="*/ 1295 h 1596"/>
              <a:gd name="T42" fmla="*/ 870 w 1595"/>
              <a:gd name="T43" fmla="*/ 1278 h 1596"/>
              <a:gd name="T44" fmla="*/ 1296 w 1595"/>
              <a:gd name="T45" fmla="*/ 761 h 1596"/>
              <a:gd name="T46" fmla="*/ 1292 w 1595"/>
              <a:gd name="T47" fmla="*/ 710 h 1596"/>
              <a:gd name="T48" fmla="*/ 827 w 1595"/>
              <a:gd name="T49" fmla="*/ 292 h 1596"/>
              <a:gd name="T50" fmla="*/ 877 w 1595"/>
              <a:gd name="T51" fmla="*/ 312 h 1596"/>
              <a:gd name="T52" fmla="*/ 720 w 1595"/>
              <a:gd name="T53" fmla="*/ 247 h 1596"/>
              <a:gd name="T54" fmla="*/ 737 w 1595"/>
              <a:gd name="T55" fmla="*/ 316 h 1596"/>
              <a:gd name="T56" fmla="*/ 516 w 1595"/>
              <a:gd name="T57" fmla="*/ 1277 h 1596"/>
              <a:gd name="T58" fmla="*/ 537 w 1595"/>
              <a:gd name="T59" fmla="*/ 1213 h 1596"/>
              <a:gd name="T60" fmla="*/ 447 w 1595"/>
              <a:gd name="T61" fmla="*/ 1210 h 1596"/>
              <a:gd name="T62" fmla="*/ 466 w 1595"/>
              <a:gd name="T63" fmla="*/ 1148 h 1596"/>
              <a:gd name="T64" fmla="*/ 380 w 1595"/>
              <a:gd name="T65" fmla="*/ 1145 h 1596"/>
              <a:gd name="T66" fmla="*/ 442 w 1595"/>
              <a:gd name="T67" fmla="*/ 1122 h 1596"/>
              <a:gd name="T68" fmla="*/ 315 w 1595"/>
              <a:gd name="T69" fmla="*/ 1078 h 1596"/>
              <a:gd name="T70" fmla="*/ 339 w 1595"/>
              <a:gd name="T71" fmla="*/ 1019 h 1596"/>
              <a:gd name="T72" fmla="*/ 1086 w 1595"/>
              <a:gd name="T73" fmla="*/ 325 h 1596"/>
              <a:gd name="T74" fmla="*/ 1060 w 1595"/>
              <a:gd name="T75" fmla="*/ 379 h 1596"/>
              <a:gd name="T76" fmla="*/ 1154 w 1595"/>
              <a:gd name="T77" fmla="*/ 392 h 1596"/>
              <a:gd name="T78" fmla="*/ 1091 w 1595"/>
              <a:gd name="T79" fmla="*/ 394 h 1596"/>
              <a:gd name="T80" fmla="*/ 1220 w 1595"/>
              <a:gd name="T81" fmla="*/ 486 h 1596"/>
              <a:gd name="T82" fmla="*/ 1156 w 1595"/>
              <a:gd name="T83" fmla="*/ 455 h 1596"/>
              <a:gd name="T84" fmla="*/ 1287 w 1595"/>
              <a:gd name="T85" fmla="*/ 544 h 1596"/>
              <a:gd name="T86" fmla="*/ 1218 w 1595"/>
              <a:gd name="T87" fmla="*/ 527 h 1596"/>
              <a:gd name="T88" fmla="*/ 528 w 1595"/>
              <a:gd name="T89" fmla="*/ 378 h 1596"/>
              <a:gd name="T90" fmla="*/ 444 w 1595"/>
              <a:gd name="T91" fmla="*/ 434 h 1596"/>
              <a:gd name="T92" fmla="*/ 497 w 1595"/>
              <a:gd name="T93" fmla="*/ 385 h 1596"/>
              <a:gd name="T94" fmla="*/ 442 w 1595"/>
              <a:gd name="T95" fmla="*/ 465 h 1596"/>
              <a:gd name="T96" fmla="*/ 311 w 1595"/>
              <a:gd name="T97" fmla="*/ 520 h 1596"/>
              <a:gd name="T98" fmla="*/ 376 w 1595"/>
              <a:gd name="T99" fmla="*/ 529 h 1596"/>
              <a:gd name="T100" fmla="*/ 1089 w 1595"/>
              <a:gd name="T101" fmla="*/ 1262 h 1596"/>
              <a:gd name="T102" fmla="*/ 1022 w 1595"/>
              <a:gd name="T103" fmla="*/ 1261 h 1596"/>
              <a:gd name="T104" fmla="*/ 1152 w 1595"/>
              <a:gd name="T105" fmla="*/ 1204 h 1596"/>
              <a:gd name="T106" fmla="*/ 1088 w 1595"/>
              <a:gd name="T107" fmla="*/ 1186 h 1596"/>
              <a:gd name="T108" fmla="*/ 1220 w 1595"/>
              <a:gd name="T109" fmla="*/ 1136 h 1596"/>
              <a:gd name="T110" fmla="*/ 1152 w 1595"/>
              <a:gd name="T111" fmla="*/ 1125 h 1596"/>
              <a:gd name="T112" fmla="*/ 1282 w 1595"/>
              <a:gd name="T113" fmla="*/ 1074 h 1596"/>
              <a:gd name="T114" fmla="*/ 1218 w 1595"/>
              <a:gd name="T115" fmla="*/ 1066 h 1596"/>
              <a:gd name="T116" fmla="*/ 1105 w 1595"/>
              <a:gd name="T117" fmla="*/ 667 h 1596"/>
              <a:gd name="T118" fmla="*/ 472 w 1595"/>
              <a:gd name="T119" fmla="*/ 1084 h 1596"/>
              <a:gd name="T120" fmla="*/ 1443 w 1595"/>
              <a:gd name="T121" fmla="*/ 897 h 1596"/>
              <a:gd name="T122" fmla="*/ 1056 w 1595"/>
              <a:gd name="T123" fmla="*/ 1475 h 1596"/>
              <a:gd name="T124" fmla="*/ 24 w 1595"/>
              <a:gd name="T125" fmla="*/ 95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5" h="1596">
                <a:moveTo>
                  <a:pt x="152" y="510"/>
                </a:moveTo>
                <a:cubicBezTo>
                  <a:pt x="134" y="510"/>
                  <a:pt x="121" y="523"/>
                  <a:pt x="121" y="541"/>
                </a:cubicBezTo>
                <a:cubicBezTo>
                  <a:pt x="121" y="558"/>
                  <a:pt x="134" y="572"/>
                  <a:pt x="152" y="572"/>
                </a:cubicBezTo>
                <a:cubicBezTo>
                  <a:pt x="169" y="572"/>
                  <a:pt x="183" y="558"/>
                  <a:pt x="183" y="541"/>
                </a:cubicBezTo>
                <a:cubicBezTo>
                  <a:pt x="183" y="523"/>
                  <a:pt x="169" y="510"/>
                  <a:pt x="152" y="510"/>
                </a:cubicBezTo>
                <a:close/>
                <a:moveTo>
                  <a:pt x="281" y="771"/>
                </a:moveTo>
                <a:lnTo>
                  <a:pt x="281" y="771"/>
                </a:lnTo>
                <a:cubicBezTo>
                  <a:pt x="287" y="771"/>
                  <a:pt x="293" y="770"/>
                  <a:pt x="298" y="767"/>
                </a:cubicBezTo>
                <a:lnTo>
                  <a:pt x="298" y="767"/>
                </a:lnTo>
                <a:lnTo>
                  <a:pt x="298" y="767"/>
                </a:lnTo>
                <a:lnTo>
                  <a:pt x="299" y="767"/>
                </a:lnTo>
                <a:lnTo>
                  <a:pt x="299" y="766"/>
                </a:lnTo>
                <a:lnTo>
                  <a:pt x="300" y="766"/>
                </a:lnTo>
                <a:lnTo>
                  <a:pt x="300" y="766"/>
                </a:lnTo>
                <a:lnTo>
                  <a:pt x="300" y="766"/>
                </a:lnTo>
                <a:lnTo>
                  <a:pt x="301" y="765"/>
                </a:lnTo>
                <a:lnTo>
                  <a:pt x="301" y="765"/>
                </a:lnTo>
                <a:lnTo>
                  <a:pt x="301" y="765"/>
                </a:lnTo>
                <a:lnTo>
                  <a:pt x="302" y="765"/>
                </a:lnTo>
                <a:lnTo>
                  <a:pt x="303" y="764"/>
                </a:lnTo>
                <a:lnTo>
                  <a:pt x="303" y="764"/>
                </a:lnTo>
                <a:lnTo>
                  <a:pt x="303" y="764"/>
                </a:lnTo>
                <a:lnTo>
                  <a:pt x="304" y="763"/>
                </a:lnTo>
                <a:lnTo>
                  <a:pt x="304" y="763"/>
                </a:lnTo>
                <a:lnTo>
                  <a:pt x="304" y="763"/>
                </a:lnTo>
                <a:lnTo>
                  <a:pt x="305" y="763"/>
                </a:lnTo>
                <a:lnTo>
                  <a:pt x="305" y="763"/>
                </a:lnTo>
                <a:lnTo>
                  <a:pt x="305" y="762"/>
                </a:lnTo>
                <a:lnTo>
                  <a:pt x="305" y="762"/>
                </a:lnTo>
                <a:lnTo>
                  <a:pt x="306" y="762"/>
                </a:lnTo>
                <a:lnTo>
                  <a:pt x="306" y="761"/>
                </a:lnTo>
                <a:lnTo>
                  <a:pt x="306" y="761"/>
                </a:lnTo>
                <a:lnTo>
                  <a:pt x="306" y="761"/>
                </a:lnTo>
                <a:lnTo>
                  <a:pt x="307" y="761"/>
                </a:lnTo>
                <a:lnTo>
                  <a:pt x="307" y="761"/>
                </a:lnTo>
                <a:lnTo>
                  <a:pt x="307" y="760"/>
                </a:lnTo>
                <a:lnTo>
                  <a:pt x="307" y="760"/>
                </a:lnTo>
                <a:lnTo>
                  <a:pt x="308" y="760"/>
                </a:lnTo>
                <a:lnTo>
                  <a:pt x="308" y="760"/>
                </a:lnTo>
                <a:lnTo>
                  <a:pt x="308" y="759"/>
                </a:lnTo>
                <a:lnTo>
                  <a:pt x="308" y="759"/>
                </a:lnTo>
                <a:lnTo>
                  <a:pt x="308" y="759"/>
                </a:lnTo>
                <a:lnTo>
                  <a:pt x="309" y="758"/>
                </a:lnTo>
                <a:lnTo>
                  <a:pt x="309" y="758"/>
                </a:lnTo>
                <a:lnTo>
                  <a:pt x="309" y="758"/>
                </a:lnTo>
                <a:lnTo>
                  <a:pt x="310" y="757"/>
                </a:lnTo>
                <a:lnTo>
                  <a:pt x="310" y="757"/>
                </a:lnTo>
                <a:lnTo>
                  <a:pt x="310" y="757"/>
                </a:lnTo>
                <a:lnTo>
                  <a:pt x="310" y="756"/>
                </a:lnTo>
                <a:lnTo>
                  <a:pt x="310" y="756"/>
                </a:lnTo>
                <a:lnTo>
                  <a:pt x="311" y="756"/>
                </a:lnTo>
                <a:lnTo>
                  <a:pt x="311" y="756"/>
                </a:lnTo>
                <a:lnTo>
                  <a:pt x="311" y="755"/>
                </a:lnTo>
                <a:lnTo>
                  <a:pt x="311" y="755"/>
                </a:lnTo>
                <a:lnTo>
                  <a:pt x="311" y="755"/>
                </a:lnTo>
                <a:lnTo>
                  <a:pt x="312" y="754"/>
                </a:lnTo>
                <a:lnTo>
                  <a:pt x="312" y="754"/>
                </a:lnTo>
                <a:lnTo>
                  <a:pt x="312" y="754"/>
                </a:lnTo>
                <a:lnTo>
                  <a:pt x="312" y="753"/>
                </a:lnTo>
                <a:lnTo>
                  <a:pt x="312" y="753"/>
                </a:lnTo>
                <a:lnTo>
                  <a:pt x="313" y="753"/>
                </a:lnTo>
                <a:lnTo>
                  <a:pt x="313" y="753"/>
                </a:lnTo>
                <a:lnTo>
                  <a:pt x="313" y="752"/>
                </a:lnTo>
                <a:lnTo>
                  <a:pt x="313" y="752"/>
                </a:lnTo>
                <a:lnTo>
                  <a:pt x="313" y="752"/>
                </a:lnTo>
                <a:lnTo>
                  <a:pt x="313" y="751"/>
                </a:lnTo>
                <a:lnTo>
                  <a:pt x="313" y="751"/>
                </a:lnTo>
                <a:lnTo>
                  <a:pt x="314" y="751"/>
                </a:lnTo>
                <a:lnTo>
                  <a:pt x="314" y="750"/>
                </a:lnTo>
                <a:lnTo>
                  <a:pt x="314" y="750"/>
                </a:lnTo>
                <a:lnTo>
                  <a:pt x="314" y="750"/>
                </a:lnTo>
                <a:lnTo>
                  <a:pt x="314" y="749"/>
                </a:lnTo>
                <a:lnTo>
                  <a:pt x="314" y="749"/>
                </a:lnTo>
                <a:lnTo>
                  <a:pt x="315" y="749"/>
                </a:lnTo>
                <a:lnTo>
                  <a:pt x="315" y="748"/>
                </a:lnTo>
                <a:lnTo>
                  <a:pt x="315" y="748"/>
                </a:lnTo>
                <a:lnTo>
                  <a:pt x="315" y="748"/>
                </a:lnTo>
                <a:lnTo>
                  <a:pt x="315" y="747"/>
                </a:lnTo>
                <a:lnTo>
                  <a:pt x="315" y="747"/>
                </a:lnTo>
                <a:lnTo>
                  <a:pt x="315" y="747"/>
                </a:lnTo>
                <a:lnTo>
                  <a:pt x="315" y="746"/>
                </a:lnTo>
                <a:lnTo>
                  <a:pt x="315" y="746"/>
                </a:lnTo>
                <a:lnTo>
                  <a:pt x="316" y="746"/>
                </a:lnTo>
                <a:lnTo>
                  <a:pt x="316" y="745"/>
                </a:lnTo>
                <a:lnTo>
                  <a:pt x="316" y="745"/>
                </a:lnTo>
                <a:lnTo>
                  <a:pt x="316" y="744"/>
                </a:lnTo>
                <a:lnTo>
                  <a:pt x="316" y="744"/>
                </a:lnTo>
                <a:lnTo>
                  <a:pt x="316" y="744"/>
                </a:lnTo>
                <a:lnTo>
                  <a:pt x="316" y="744"/>
                </a:lnTo>
                <a:lnTo>
                  <a:pt x="316" y="743"/>
                </a:lnTo>
                <a:lnTo>
                  <a:pt x="316" y="743"/>
                </a:lnTo>
                <a:lnTo>
                  <a:pt x="316" y="742"/>
                </a:lnTo>
                <a:lnTo>
                  <a:pt x="317" y="741"/>
                </a:lnTo>
                <a:lnTo>
                  <a:pt x="317" y="741"/>
                </a:lnTo>
                <a:lnTo>
                  <a:pt x="317" y="741"/>
                </a:lnTo>
                <a:lnTo>
                  <a:pt x="317" y="740"/>
                </a:lnTo>
                <a:lnTo>
                  <a:pt x="317" y="740"/>
                </a:lnTo>
                <a:lnTo>
                  <a:pt x="317" y="739"/>
                </a:lnTo>
                <a:lnTo>
                  <a:pt x="317" y="739"/>
                </a:lnTo>
                <a:lnTo>
                  <a:pt x="317" y="739"/>
                </a:lnTo>
                <a:lnTo>
                  <a:pt x="317" y="738"/>
                </a:lnTo>
                <a:lnTo>
                  <a:pt x="317" y="738"/>
                </a:lnTo>
                <a:lnTo>
                  <a:pt x="317" y="737"/>
                </a:lnTo>
                <a:lnTo>
                  <a:pt x="317" y="737"/>
                </a:lnTo>
                <a:lnTo>
                  <a:pt x="317" y="737"/>
                </a:lnTo>
                <a:lnTo>
                  <a:pt x="317" y="736"/>
                </a:lnTo>
                <a:lnTo>
                  <a:pt x="317" y="736"/>
                </a:lnTo>
                <a:lnTo>
                  <a:pt x="317" y="736"/>
                </a:lnTo>
                <a:lnTo>
                  <a:pt x="317" y="735"/>
                </a:lnTo>
                <a:lnTo>
                  <a:pt x="317" y="735"/>
                </a:lnTo>
                <a:lnTo>
                  <a:pt x="317" y="734"/>
                </a:lnTo>
                <a:lnTo>
                  <a:pt x="317" y="734"/>
                </a:lnTo>
                <a:lnTo>
                  <a:pt x="317" y="733"/>
                </a:lnTo>
                <a:lnTo>
                  <a:pt x="317" y="733"/>
                </a:lnTo>
                <a:lnTo>
                  <a:pt x="317" y="732"/>
                </a:lnTo>
                <a:lnTo>
                  <a:pt x="317" y="732"/>
                </a:lnTo>
                <a:lnTo>
                  <a:pt x="317" y="732"/>
                </a:lnTo>
                <a:lnTo>
                  <a:pt x="317" y="731"/>
                </a:lnTo>
                <a:lnTo>
                  <a:pt x="317" y="731"/>
                </a:lnTo>
                <a:lnTo>
                  <a:pt x="317" y="730"/>
                </a:lnTo>
                <a:lnTo>
                  <a:pt x="317" y="730"/>
                </a:lnTo>
                <a:lnTo>
                  <a:pt x="316" y="729"/>
                </a:lnTo>
                <a:lnTo>
                  <a:pt x="316" y="729"/>
                </a:lnTo>
                <a:lnTo>
                  <a:pt x="316" y="729"/>
                </a:lnTo>
                <a:lnTo>
                  <a:pt x="316" y="728"/>
                </a:lnTo>
                <a:lnTo>
                  <a:pt x="316" y="728"/>
                </a:lnTo>
                <a:lnTo>
                  <a:pt x="316" y="728"/>
                </a:lnTo>
                <a:lnTo>
                  <a:pt x="316" y="727"/>
                </a:lnTo>
                <a:lnTo>
                  <a:pt x="316" y="727"/>
                </a:lnTo>
                <a:lnTo>
                  <a:pt x="316" y="726"/>
                </a:lnTo>
                <a:lnTo>
                  <a:pt x="316" y="726"/>
                </a:lnTo>
                <a:lnTo>
                  <a:pt x="316" y="726"/>
                </a:lnTo>
                <a:lnTo>
                  <a:pt x="315" y="725"/>
                </a:lnTo>
                <a:lnTo>
                  <a:pt x="315" y="725"/>
                </a:lnTo>
                <a:lnTo>
                  <a:pt x="315" y="724"/>
                </a:lnTo>
                <a:lnTo>
                  <a:pt x="315" y="724"/>
                </a:lnTo>
                <a:lnTo>
                  <a:pt x="315" y="724"/>
                </a:lnTo>
                <a:lnTo>
                  <a:pt x="315" y="723"/>
                </a:lnTo>
                <a:lnTo>
                  <a:pt x="315" y="723"/>
                </a:lnTo>
                <a:lnTo>
                  <a:pt x="315" y="722"/>
                </a:lnTo>
                <a:lnTo>
                  <a:pt x="314" y="722"/>
                </a:lnTo>
                <a:lnTo>
                  <a:pt x="314" y="722"/>
                </a:lnTo>
                <a:lnTo>
                  <a:pt x="314" y="722"/>
                </a:lnTo>
                <a:lnTo>
                  <a:pt x="314" y="721"/>
                </a:lnTo>
                <a:lnTo>
                  <a:pt x="314" y="721"/>
                </a:lnTo>
                <a:lnTo>
                  <a:pt x="314" y="720"/>
                </a:lnTo>
                <a:lnTo>
                  <a:pt x="313" y="720"/>
                </a:lnTo>
                <a:lnTo>
                  <a:pt x="313" y="720"/>
                </a:lnTo>
                <a:lnTo>
                  <a:pt x="313" y="719"/>
                </a:lnTo>
                <a:lnTo>
                  <a:pt x="313" y="719"/>
                </a:lnTo>
                <a:lnTo>
                  <a:pt x="313" y="719"/>
                </a:lnTo>
                <a:lnTo>
                  <a:pt x="313" y="718"/>
                </a:lnTo>
                <a:lnTo>
                  <a:pt x="312" y="718"/>
                </a:lnTo>
                <a:lnTo>
                  <a:pt x="312" y="718"/>
                </a:lnTo>
                <a:lnTo>
                  <a:pt x="312" y="717"/>
                </a:lnTo>
                <a:lnTo>
                  <a:pt x="312" y="717"/>
                </a:lnTo>
                <a:lnTo>
                  <a:pt x="311" y="716"/>
                </a:lnTo>
                <a:lnTo>
                  <a:pt x="311" y="716"/>
                </a:lnTo>
                <a:lnTo>
                  <a:pt x="311" y="716"/>
                </a:lnTo>
                <a:lnTo>
                  <a:pt x="311" y="716"/>
                </a:lnTo>
                <a:lnTo>
                  <a:pt x="311" y="715"/>
                </a:lnTo>
                <a:lnTo>
                  <a:pt x="310" y="715"/>
                </a:lnTo>
                <a:lnTo>
                  <a:pt x="310" y="715"/>
                </a:lnTo>
                <a:lnTo>
                  <a:pt x="310" y="714"/>
                </a:lnTo>
                <a:lnTo>
                  <a:pt x="309" y="714"/>
                </a:lnTo>
                <a:lnTo>
                  <a:pt x="309" y="713"/>
                </a:lnTo>
                <a:lnTo>
                  <a:pt x="309" y="713"/>
                </a:lnTo>
                <a:lnTo>
                  <a:pt x="308" y="712"/>
                </a:lnTo>
                <a:lnTo>
                  <a:pt x="308" y="712"/>
                </a:lnTo>
                <a:lnTo>
                  <a:pt x="308" y="712"/>
                </a:lnTo>
                <a:lnTo>
                  <a:pt x="308" y="712"/>
                </a:lnTo>
                <a:lnTo>
                  <a:pt x="307" y="711"/>
                </a:lnTo>
                <a:lnTo>
                  <a:pt x="307" y="711"/>
                </a:lnTo>
                <a:lnTo>
                  <a:pt x="307" y="710"/>
                </a:lnTo>
                <a:lnTo>
                  <a:pt x="307" y="710"/>
                </a:lnTo>
                <a:lnTo>
                  <a:pt x="306" y="710"/>
                </a:lnTo>
                <a:lnTo>
                  <a:pt x="306" y="710"/>
                </a:lnTo>
                <a:lnTo>
                  <a:pt x="306" y="710"/>
                </a:lnTo>
                <a:lnTo>
                  <a:pt x="305" y="709"/>
                </a:lnTo>
                <a:lnTo>
                  <a:pt x="305" y="709"/>
                </a:lnTo>
                <a:lnTo>
                  <a:pt x="305" y="709"/>
                </a:lnTo>
                <a:lnTo>
                  <a:pt x="305" y="709"/>
                </a:lnTo>
                <a:lnTo>
                  <a:pt x="304" y="708"/>
                </a:lnTo>
                <a:lnTo>
                  <a:pt x="304" y="708"/>
                </a:lnTo>
                <a:lnTo>
                  <a:pt x="304" y="708"/>
                </a:lnTo>
                <a:lnTo>
                  <a:pt x="303" y="707"/>
                </a:lnTo>
                <a:lnTo>
                  <a:pt x="303" y="707"/>
                </a:lnTo>
                <a:lnTo>
                  <a:pt x="303" y="707"/>
                </a:lnTo>
                <a:lnTo>
                  <a:pt x="302" y="707"/>
                </a:lnTo>
                <a:lnTo>
                  <a:pt x="302" y="706"/>
                </a:lnTo>
                <a:lnTo>
                  <a:pt x="302" y="706"/>
                </a:lnTo>
                <a:lnTo>
                  <a:pt x="301" y="706"/>
                </a:lnTo>
                <a:lnTo>
                  <a:pt x="301" y="706"/>
                </a:lnTo>
                <a:lnTo>
                  <a:pt x="301" y="706"/>
                </a:lnTo>
                <a:lnTo>
                  <a:pt x="301" y="705"/>
                </a:lnTo>
                <a:lnTo>
                  <a:pt x="300" y="705"/>
                </a:lnTo>
                <a:lnTo>
                  <a:pt x="300" y="705"/>
                </a:lnTo>
                <a:lnTo>
                  <a:pt x="299" y="705"/>
                </a:lnTo>
                <a:lnTo>
                  <a:pt x="299" y="705"/>
                </a:lnTo>
                <a:lnTo>
                  <a:pt x="299" y="704"/>
                </a:lnTo>
                <a:lnTo>
                  <a:pt x="298" y="704"/>
                </a:lnTo>
                <a:lnTo>
                  <a:pt x="298" y="704"/>
                </a:lnTo>
                <a:lnTo>
                  <a:pt x="298" y="704"/>
                </a:lnTo>
                <a:lnTo>
                  <a:pt x="298" y="704"/>
                </a:lnTo>
                <a:lnTo>
                  <a:pt x="297" y="703"/>
                </a:lnTo>
                <a:lnTo>
                  <a:pt x="297" y="703"/>
                </a:lnTo>
                <a:lnTo>
                  <a:pt x="296" y="703"/>
                </a:lnTo>
                <a:lnTo>
                  <a:pt x="296" y="703"/>
                </a:lnTo>
                <a:lnTo>
                  <a:pt x="296" y="703"/>
                </a:lnTo>
                <a:lnTo>
                  <a:pt x="295" y="703"/>
                </a:lnTo>
                <a:lnTo>
                  <a:pt x="295" y="702"/>
                </a:lnTo>
                <a:lnTo>
                  <a:pt x="294" y="702"/>
                </a:lnTo>
                <a:lnTo>
                  <a:pt x="294" y="702"/>
                </a:lnTo>
                <a:lnTo>
                  <a:pt x="294" y="702"/>
                </a:lnTo>
                <a:lnTo>
                  <a:pt x="293" y="702"/>
                </a:lnTo>
                <a:lnTo>
                  <a:pt x="293" y="702"/>
                </a:lnTo>
                <a:lnTo>
                  <a:pt x="293" y="702"/>
                </a:lnTo>
                <a:lnTo>
                  <a:pt x="292" y="701"/>
                </a:lnTo>
                <a:lnTo>
                  <a:pt x="292" y="701"/>
                </a:lnTo>
                <a:lnTo>
                  <a:pt x="291" y="701"/>
                </a:lnTo>
                <a:lnTo>
                  <a:pt x="291" y="701"/>
                </a:lnTo>
                <a:lnTo>
                  <a:pt x="291" y="701"/>
                </a:lnTo>
                <a:lnTo>
                  <a:pt x="290" y="701"/>
                </a:lnTo>
                <a:lnTo>
                  <a:pt x="290" y="701"/>
                </a:lnTo>
                <a:cubicBezTo>
                  <a:pt x="287" y="700"/>
                  <a:pt x="284" y="700"/>
                  <a:pt x="281" y="700"/>
                </a:cubicBezTo>
                <a:lnTo>
                  <a:pt x="281" y="700"/>
                </a:lnTo>
                <a:lnTo>
                  <a:pt x="281" y="700"/>
                </a:lnTo>
                <a:lnTo>
                  <a:pt x="281" y="700"/>
                </a:lnTo>
                <a:lnTo>
                  <a:pt x="281" y="700"/>
                </a:lnTo>
                <a:lnTo>
                  <a:pt x="281" y="700"/>
                </a:lnTo>
                <a:lnTo>
                  <a:pt x="280" y="700"/>
                </a:lnTo>
                <a:lnTo>
                  <a:pt x="280" y="700"/>
                </a:lnTo>
                <a:lnTo>
                  <a:pt x="280" y="700"/>
                </a:lnTo>
                <a:lnTo>
                  <a:pt x="280" y="700"/>
                </a:lnTo>
                <a:lnTo>
                  <a:pt x="280" y="700"/>
                </a:lnTo>
                <a:lnTo>
                  <a:pt x="279" y="700"/>
                </a:lnTo>
                <a:lnTo>
                  <a:pt x="279" y="700"/>
                </a:lnTo>
                <a:lnTo>
                  <a:pt x="279" y="700"/>
                </a:lnTo>
                <a:lnTo>
                  <a:pt x="279" y="700"/>
                </a:lnTo>
                <a:lnTo>
                  <a:pt x="279" y="700"/>
                </a:lnTo>
                <a:lnTo>
                  <a:pt x="279" y="700"/>
                </a:lnTo>
                <a:cubicBezTo>
                  <a:pt x="276" y="700"/>
                  <a:pt x="274" y="700"/>
                  <a:pt x="272" y="701"/>
                </a:cubicBezTo>
                <a:lnTo>
                  <a:pt x="271" y="701"/>
                </a:lnTo>
                <a:cubicBezTo>
                  <a:pt x="262" y="704"/>
                  <a:pt x="253" y="711"/>
                  <a:pt x="249" y="720"/>
                </a:cubicBezTo>
                <a:lnTo>
                  <a:pt x="249" y="720"/>
                </a:lnTo>
                <a:cubicBezTo>
                  <a:pt x="247" y="725"/>
                  <a:pt x="246" y="730"/>
                  <a:pt x="246" y="736"/>
                </a:cubicBezTo>
                <a:cubicBezTo>
                  <a:pt x="246" y="741"/>
                  <a:pt x="247" y="747"/>
                  <a:pt x="249" y="752"/>
                </a:cubicBezTo>
                <a:lnTo>
                  <a:pt x="249" y="752"/>
                </a:lnTo>
                <a:cubicBezTo>
                  <a:pt x="251" y="755"/>
                  <a:pt x="253" y="757"/>
                  <a:pt x="255" y="760"/>
                </a:cubicBezTo>
                <a:lnTo>
                  <a:pt x="255" y="760"/>
                </a:lnTo>
                <a:cubicBezTo>
                  <a:pt x="257" y="762"/>
                  <a:pt x="260" y="765"/>
                  <a:pt x="263" y="766"/>
                </a:cubicBezTo>
                <a:lnTo>
                  <a:pt x="264" y="767"/>
                </a:lnTo>
                <a:lnTo>
                  <a:pt x="264" y="767"/>
                </a:lnTo>
                <a:lnTo>
                  <a:pt x="264" y="767"/>
                </a:lnTo>
                <a:lnTo>
                  <a:pt x="265" y="767"/>
                </a:lnTo>
                <a:lnTo>
                  <a:pt x="265" y="767"/>
                </a:lnTo>
                <a:cubicBezTo>
                  <a:pt x="270" y="770"/>
                  <a:pt x="275" y="771"/>
                  <a:pt x="281" y="771"/>
                </a:cubicBezTo>
                <a:lnTo>
                  <a:pt x="281" y="771"/>
                </a:lnTo>
                <a:close/>
                <a:moveTo>
                  <a:pt x="249" y="880"/>
                </a:moveTo>
                <a:cubicBezTo>
                  <a:pt x="251" y="883"/>
                  <a:pt x="253" y="886"/>
                  <a:pt x="256" y="889"/>
                </a:cubicBezTo>
                <a:lnTo>
                  <a:pt x="256" y="889"/>
                </a:lnTo>
                <a:cubicBezTo>
                  <a:pt x="262" y="895"/>
                  <a:pt x="270" y="898"/>
                  <a:pt x="279" y="899"/>
                </a:cubicBezTo>
                <a:lnTo>
                  <a:pt x="279" y="899"/>
                </a:lnTo>
                <a:lnTo>
                  <a:pt x="280" y="899"/>
                </a:lnTo>
                <a:lnTo>
                  <a:pt x="280" y="899"/>
                </a:lnTo>
                <a:lnTo>
                  <a:pt x="280" y="899"/>
                </a:lnTo>
                <a:lnTo>
                  <a:pt x="281" y="899"/>
                </a:lnTo>
                <a:lnTo>
                  <a:pt x="281" y="899"/>
                </a:lnTo>
                <a:lnTo>
                  <a:pt x="281" y="899"/>
                </a:lnTo>
                <a:cubicBezTo>
                  <a:pt x="287" y="899"/>
                  <a:pt x="293" y="898"/>
                  <a:pt x="298" y="895"/>
                </a:cubicBezTo>
                <a:lnTo>
                  <a:pt x="298" y="895"/>
                </a:lnTo>
                <a:lnTo>
                  <a:pt x="298" y="895"/>
                </a:lnTo>
                <a:cubicBezTo>
                  <a:pt x="299" y="894"/>
                  <a:pt x="300" y="894"/>
                  <a:pt x="301" y="893"/>
                </a:cubicBezTo>
                <a:lnTo>
                  <a:pt x="301" y="893"/>
                </a:lnTo>
                <a:lnTo>
                  <a:pt x="301" y="893"/>
                </a:lnTo>
                <a:lnTo>
                  <a:pt x="302" y="893"/>
                </a:lnTo>
                <a:lnTo>
                  <a:pt x="303" y="892"/>
                </a:lnTo>
                <a:lnTo>
                  <a:pt x="303" y="891"/>
                </a:lnTo>
                <a:lnTo>
                  <a:pt x="303" y="891"/>
                </a:lnTo>
                <a:lnTo>
                  <a:pt x="304" y="891"/>
                </a:lnTo>
                <a:lnTo>
                  <a:pt x="304" y="891"/>
                </a:lnTo>
                <a:lnTo>
                  <a:pt x="304" y="891"/>
                </a:lnTo>
                <a:lnTo>
                  <a:pt x="305" y="890"/>
                </a:lnTo>
                <a:lnTo>
                  <a:pt x="305" y="890"/>
                </a:lnTo>
                <a:lnTo>
                  <a:pt x="305" y="890"/>
                </a:lnTo>
                <a:lnTo>
                  <a:pt x="306" y="889"/>
                </a:lnTo>
                <a:lnTo>
                  <a:pt x="306" y="889"/>
                </a:lnTo>
                <a:lnTo>
                  <a:pt x="306" y="889"/>
                </a:lnTo>
                <a:lnTo>
                  <a:pt x="307" y="888"/>
                </a:lnTo>
                <a:lnTo>
                  <a:pt x="307" y="888"/>
                </a:lnTo>
                <a:lnTo>
                  <a:pt x="307" y="888"/>
                </a:lnTo>
                <a:lnTo>
                  <a:pt x="308" y="887"/>
                </a:lnTo>
                <a:lnTo>
                  <a:pt x="308" y="887"/>
                </a:lnTo>
                <a:lnTo>
                  <a:pt x="308" y="887"/>
                </a:lnTo>
                <a:lnTo>
                  <a:pt x="308" y="887"/>
                </a:lnTo>
                <a:lnTo>
                  <a:pt x="309" y="886"/>
                </a:lnTo>
                <a:lnTo>
                  <a:pt x="309" y="886"/>
                </a:lnTo>
                <a:lnTo>
                  <a:pt x="309" y="886"/>
                </a:lnTo>
                <a:lnTo>
                  <a:pt x="309" y="885"/>
                </a:lnTo>
                <a:lnTo>
                  <a:pt x="309" y="885"/>
                </a:lnTo>
                <a:lnTo>
                  <a:pt x="310" y="885"/>
                </a:lnTo>
                <a:lnTo>
                  <a:pt x="310" y="884"/>
                </a:lnTo>
                <a:lnTo>
                  <a:pt x="310" y="884"/>
                </a:lnTo>
                <a:lnTo>
                  <a:pt x="311" y="884"/>
                </a:lnTo>
                <a:lnTo>
                  <a:pt x="311" y="883"/>
                </a:lnTo>
                <a:lnTo>
                  <a:pt x="311" y="883"/>
                </a:lnTo>
                <a:lnTo>
                  <a:pt x="311" y="883"/>
                </a:lnTo>
                <a:lnTo>
                  <a:pt x="311" y="883"/>
                </a:lnTo>
                <a:lnTo>
                  <a:pt x="312" y="882"/>
                </a:lnTo>
                <a:lnTo>
                  <a:pt x="312" y="882"/>
                </a:lnTo>
                <a:lnTo>
                  <a:pt x="312" y="882"/>
                </a:lnTo>
                <a:lnTo>
                  <a:pt x="312" y="881"/>
                </a:lnTo>
                <a:lnTo>
                  <a:pt x="312" y="881"/>
                </a:lnTo>
                <a:lnTo>
                  <a:pt x="313" y="881"/>
                </a:lnTo>
                <a:lnTo>
                  <a:pt x="313" y="880"/>
                </a:lnTo>
                <a:lnTo>
                  <a:pt x="313" y="880"/>
                </a:lnTo>
                <a:lnTo>
                  <a:pt x="313" y="880"/>
                </a:lnTo>
                <a:lnTo>
                  <a:pt x="313" y="880"/>
                </a:lnTo>
                <a:lnTo>
                  <a:pt x="313" y="879"/>
                </a:lnTo>
                <a:lnTo>
                  <a:pt x="313" y="879"/>
                </a:lnTo>
                <a:lnTo>
                  <a:pt x="314" y="878"/>
                </a:lnTo>
                <a:lnTo>
                  <a:pt x="314" y="878"/>
                </a:lnTo>
                <a:lnTo>
                  <a:pt x="314" y="878"/>
                </a:lnTo>
                <a:lnTo>
                  <a:pt x="314" y="877"/>
                </a:lnTo>
                <a:lnTo>
                  <a:pt x="314" y="877"/>
                </a:lnTo>
                <a:lnTo>
                  <a:pt x="314" y="877"/>
                </a:lnTo>
                <a:lnTo>
                  <a:pt x="315" y="876"/>
                </a:lnTo>
                <a:lnTo>
                  <a:pt x="315" y="876"/>
                </a:lnTo>
                <a:lnTo>
                  <a:pt x="315" y="876"/>
                </a:lnTo>
                <a:lnTo>
                  <a:pt x="315" y="875"/>
                </a:lnTo>
                <a:lnTo>
                  <a:pt x="315" y="875"/>
                </a:lnTo>
                <a:lnTo>
                  <a:pt x="315" y="875"/>
                </a:lnTo>
                <a:lnTo>
                  <a:pt x="315" y="874"/>
                </a:lnTo>
                <a:lnTo>
                  <a:pt x="315" y="874"/>
                </a:lnTo>
                <a:lnTo>
                  <a:pt x="316" y="874"/>
                </a:lnTo>
                <a:lnTo>
                  <a:pt x="316" y="873"/>
                </a:lnTo>
                <a:lnTo>
                  <a:pt x="316" y="873"/>
                </a:lnTo>
                <a:lnTo>
                  <a:pt x="316" y="872"/>
                </a:lnTo>
                <a:lnTo>
                  <a:pt x="316" y="872"/>
                </a:lnTo>
                <a:lnTo>
                  <a:pt x="316" y="872"/>
                </a:lnTo>
                <a:lnTo>
                  <a:pt x="316" y="872"/>
                </a:lnTo>
                <a:lnTo>
                  <a:pt x="316" y="871"/>
                </a:lnTo>
                <a:lnTo>
                  <a:pt x="316" y="871"/>
                </a:lnTo>
                <a:lnTo>
                  <a:pt x="316" y="871"/>
                </a:lnTo>
                <a:lnTo>
                  <a:pt x="316" y="870"/>
                </a:lnTo>
                <a:lnTo>
                  <a:pt x="316" y="870"/>
                </a:lnTo>
                <a:lnTo>
                  <a:pt x="317" y="869"/>
                </a:lnTo>
                <a:lnTo>
                  <a:pt x="317" y="869"/>
                </a:lnTo>
                <a:lnTo>
                  <a:pt x="317" y="869"/>
                </a:lnTo>
                <a:lnTo>
                  <a:pt x="317" y="868"/>
                </a:lnTo>
                <a:lnTo>
                  <a:pt x="317" y="868"/>
                </a:lnTo>
                <a:lnTo>
                  <a:pt x="317" y="867"/>
                </a:lnTo>
                <a:lnTo>
                  <a:pt x="317" y="867"/>
                </a:lnTo>
                <a:lnTo>
                  <a:pt x="317" y="867"/>
                </a:lnTo>
                <a:lnTo>
                  <a:pt x="317" y="866"/>
                </a:lnTo>
                <a:lnTo>
                  <a:pt x="317" y="866"/>
                </a:lnTo>
                <a:lnTo>
                  <a:pt x="317" y="865"/>
                </a:lnTo>
                <a:lnTo>
                  <a:pt x="317" y="865"/>
                </a:lnTo>
                <a:lnTo>
                  <a:pt x="317" y="865"/>
                </a:lnTo>
                <a:lnTo>
                  <a:pt x="317" y="864"/>
                </a:lnTo>
                <a:lnTo>
                  <a:pt x="317" y="864"/>
                </a:lnTo>
                <a:lnTo>
                  <a:pt x="317" y="863"/>
                </a:lnTo>
                <a:lnTo>
                  <a:pt x="317" y="862"/>
                </a:lnTo>
                <a:lnTo>
                  <a:pt x="317" y="862"/>
                </a:lnTo>
                <a:lnTo>
                  <a:pt x="317" y="862"/>
                </a:lnTo>
                <a:lnTo>
                  <a:pt x="317" y="861"/>
                </a:lnTo>
                <a:lnTo>
                  <a:pt x="317" y="861"/>
                </a:lnTo>
                <a:lnTo>
                  <a:pt x="317" y="860"/>
                </a:lnTo>
                <a:lnTo>
                  <a:pt x="317" y="860"/>
                </a:lnTo>
                <a:lnTo>
                  <a:pt x="317" y="860"/>
                </a:lnTo>
                <a:lnTo>
                  <a:pt x="317" y="859"/>
                </a:lnTo>
                <a:lnTo>
                  <a:pt x="317" y="859"/>
                </a:lnTo>
                <a:lnTo>
                  <a:pt x="317" y="858"/>
                </a:lnTo>
                <a:lnTo>
                  <a:pt x="317" y="858"/>
                </a:lnTo>
                <a:lnTo>
                  <a:pt x="317" y="857"/>
                </a:lnTo>
                <a:lnTo>
                  <a:pt x="316" y="857"/>
                </a:lnTo>
                <a:lnTo>
                  <a:pt x="316" y="857"/>
                </a:lnTo>
                <a:lnTo>
                  <a:pt x="316" y="856"/>
                </a:lnTo>
                <a:lnTo>
                  <a:pt x="316" y="856"/>
                </a:lnTo>
                <a:lnTo>
                  <a:pt x="316" y="856"/>
                </a:lnTo>
                <a:lnTo>
                  <a:pt x="316" y="855"/>
                </a:lnTo>
                <a:lnTo>
                  <a:pt x="316" y="854"/>
                </a:lnTo>
                <a:lnTo>
                  <a:pt x="316" y="854"/>
                </a:lnTo>
                <a:lnTo>
                  <a:pt x="316" y="854"/>
                </a:lnTo>
                <a:lnTo>
                  <a:pt x="316" y="854"/>
                </a:lnTo>
                <a:lnTo>
                  <a:pt x="316" y="853"/>
                </a:lnTo>
                <a:lnTo>
                  <a:pt x="315" y="853"/>
                </a:lnTo>
                <a:lnTo>
                  <a:pt x="315" y="853"/>
                </a:lnTo>
                <a:lnTo>
                  <a:pt x="315" y="852"/>
                </a:lnTo>
                <a:lnTo>
                  <a:pt x="315" y="852"/>
                </a:lnTo>
                <a:lnTo>
                  <a:pt x="315" y="852"/>
                </a:lnTo>
                <a:lnTo>
                  <a:pt x="315" y="851"/>
                </a:lnTo>
                <a:lnTo>
                  <a:pt x="315" y="851"/>
                </a:lnTo>
                <a:lnTo>
                  <a:pt x="315" y="850"/>
                </a:lnTo>
                <a:lnTo>
                  <a:pt x="315" y="850"/>
                </a:lnTo>
                <a:lnTo>
                  <a:pt x="314" y="850"/>
                </a:lnTo>
                <a:lnTo>
                  <a:pt x="314" y="849"/>
                </a:lnTo>
                <a:lnTo>
                  <a:pt x="314" y="849"/>
                </a:lnTo>
                <a:lnTo>
                  <a:pt x="314" y="849"/>
                </a:lnTo>
                <a:lnTo>
                  <a:pt x="314" y="848"/>
                </a:lnTo>
                <a:lnTo>
                  <a:pt x="313" y="848"/>
                </a:lnTo>
                <a:lnTo>
                  <a:pt x="313" y="848"/>
                </a:lnTo>
                <a:lnTo>
                  <a:pt x="313" y="847"/>
                </a:lnTo>
                <a:lnTo>
                  <a:pt x="313" y="847"/>
                </a:lnTo>
                <a:lnTo>
                  <a:pt x="313" y="846"/>
                </a:lnTo>
                <a:lnTo>
                  <a:pt x="313" y="846"/>
                </a:lnTo>
                <a:lnTo>
                  <a:pt x="312" y="846"/>
                </a:lnTo>
                <a:lnTo>
                  <a:pt x="312" y="846"/>
                </a:lnTo>
                <a:lnTo>
                  <a:pt x="312" y="845"/>
                </a:lnTo>
                <a:lnTo>
                  <a:pt x="312" y="845"/>
                </a:lnTo>
                <a:lnTo>
                  <a:pt x="312" y="845"/>
                </a:lnTo>
                <a:lnTo>
                  <a:pt x="311" y="844"/>
                </a:lnTo>
                <a:lnTo>
                  <a:pt x="311" y="844"/>
                </a:lnTo>
                <a:lnTo>
                  <a:pt x="311" y="843"/>
                </a:lnTo>
                <a:lnTo>
                  <a:pt x="311" y="843"/>
                </a:lnTo>
                <a:lnTo>
                  <a:pt x="310" y="843"/>
                </a:lnTo>
                <a:lnTo>
                  <a:pt x="310" y="843"/>
                </a:lnTo>
                <a:lnTo>
                  <a:pt x="310" y="842"/>
                </a:lnTo>
                <a:lnTo>
                  <a:pt x="310" y="842"/>
                </a:lnTo>
                <a:lnTo>
                  <a:pt x="310" y="842"/>
                </a:lnTo>
                <a:lnTo>
                  <a:pt x="309" y="841"/>
                </a:lnTo>
                <a:lnTo>
                  <a:pt x="309" y="841"/>
                </a:lnTo>
                <a:lnTo>
                  <a:pt x="309" y="841"/>
                </a:lnTo>
                <a:lnTo>
                  <a:pt x="309" y="841"/>
                </a:lnTo>
                <a:lnTo>
                  <a:pt x="308" y="840"/>
                </a:lnTo>
                <a:lnTo>
                  <a:pt x="308" y="840"/>
                </a:lnTo>
                <a:lnTo>
                  <a:pt x="308" y="839"/>
                </a:lnTo>
                <a:lnTo>
                  <a:pt x="308" y="839"/>
                </a:lnTo>
                <a:lnTo>
                  <a:pt x="307" y="839"/>
                </a:lnTo>
                <a:lnTo>
                  <a:pt x="307" y="839"/>
                </a:lnTo>
                <a:lnTo>
                  <a:pt x="307" y="838"/>
                </a:lnTo>
                <a:lnTo>
                  <a:pt x="306" y="838"/>
                </a:lnTo>
                <a:lnTo>
                  <a:pt x="306" y="838"/>
                </a:lnTo>
                <a:lnTo>
                  <a:pt x="306" y="838"/>
                </a:lnTo>
                <a:lnTo>
                  <a:pt x="306" y="837"/>
                </a:lnTo>
                <a:lnTo>
                  <a:pt x="305" y="837"/>
                </a:lnTo>
                <a:lnTo>
                  <a:pt x="305" y="836"/>
                </a:lnTo>
                <a:lnTo>
                  <a:pt x="305" y="836"/>
                </a:lnTo>
                <a:lnTo>
                  <a:pt x="304" y="836"/>
                </a:lnTo>
                <a:lnTo>
                  <a:pt x="304" y="836"/>
                </a:lnTo>
                <a:lnTo>
                  <a:pt x="304" y="836"/>
                </a:lnTo>
                <a:lnTo>
                  <a:pt x="303" y="835"/>
                </a:lnTo>
                <a:lnTo>
                  <a:pt x="303" y="835"/>
                </a:lnTo>
                <a:cubicBezTo>
                  <a:pt x="303" y="835"/>
                  <a:pt x="302" y="834"/>
                  <a:pt x="302" y="834"/>
                </a:cubicBezTo>
                <a:lnTo>
                  <a:pt x="301" y="834"/>
                </a:lnTo>
                <a:lnTo>
                  <a:pt x="301" y="834"/>
                </a:lnTo>
                <a:lnTo>
                  <a:pt x="301" y="833"/>
                </a:lnTo>
                <a:lnTo>
                  <a:pt x="301" y="833"/>
                </a:lnTo>
                <a:lnTo>
                  <a:pt x="300" y="833"/>
                </a:lnTo>
                <a:lnTo>
                  <a:pt x="300" y="833"/>
                </a:lnTo>
                <a:lnTo>
                  <a:pt x="300" y="833"/>
                </a:lnTo>
                <a:lnTo>
                  <a:pt x="299" y="833"/>
                </a:lnTo>
                <a:lnTo>
                  <a:pt x="299" y="832"/>
                </a:lnTo>
                <a:lnTo>
                  <a:pt x="298" y="832"/>
                </a:lnTo>
                <a:lnTo>
                  <a:pt x="298" y="832"/>
                </a:lnTo>
                <a:lnTo>
                  <a:pt x="298" y="832"/>
                </a:lnTo>
                <a:lnTo>
                  <a:pt x="298" y="832"/>
                </a:lnTo>
                <a:lnTo>
                  <a:pt x="297" y="831"/>
                </a:lnTo>
                <a:lnTo>
                  <a:pt x="297" y="831"/>
                </a:lnTo>
                <a:lnTo>
                  <a:pt x="296" y="831"/>
                </a:lnTo>
                <a:lnTo>
                  <a:pt x="296" y="831"/>
                </a:lnTo>
                <a:lnTo>
                  <a:pt x="296" y="831"/>
                </a:lnTo>
                <a:lnTo>
                  <a:pt x="295" y="830"/>
                </a:lnTo>
                <a:lnTo>
                  <a:pt x="295" y="830"/>
                </a:lnTo>
                <a:lnTo>
                  <a:pt x="294" y="830"/>
                </a:lnTo>
                <a:lnTo>
                  <a:pt x="294" y="830"/>
                </a:lnTo>
                <a:lnTo>
                  <a:pt x="294" y="830"/>
                </a:lnTo>
                <a:lnTo>
                  <a:pt x="294" y="830"/>
                </a:lnTo>
                <a:lnTo>
                  <a:pt x="293" y="830"/>
                </a:lnTo>
                <a:lnTo>
                  <a:pt x="293" y="830"/>
                </a:lnTo>
                <a:lnTo>
                  <a:pt x="292" y="829"/>
                </a:lnTo>
                <a:lnTo>
                  <a:pt x="292" y="829"/>
                </a:lnTo>
                <a:lnTo>
                  <a:pt x="292" y="829"/>
                </a:lnTo>
                <a:lnTo>
                  <a:pt x="291" y="829"/>
                </a:lnTo>
                <a:lnTo>
                  <a:pt x="291" y="829"/>
                </a:lnTo>
                <a:cubicBezTo>
                  <a:pt x="288" y="828"/>
                  <a:pt x="285" y="828"/>
                  <a:pt x="281" y="828"/>
                </a:cubicBezTo>
                <a:lnTo>
                  <a:pt x="281" y="828"/>
                </a:lnTo>
                <a:lnTo>
                  <a:pt x="281" y="828"/>
                </a:lnTo>
                <a:lnTo>
                  <a:pt x="281" y="828"/>
                </a:lnTo>
                <a:lnTo>
                  <a:pt x="280" y="828"/>
                </a:lnTo>
                <a:lnTo>
                  <a:pt x="280" y="828"/>
                </a:lnTo>
                <a:lnTo>
                  <a:pt x="280" y="828"/>
                </a:lnTo>
                <a:lnTo>
                  <a:pt x="280" y="828"/>
                </a:lnTo>
                <a:lnTo>
                  <a:pt x="280" y="828"/>
                </a:lnTo>
                <a:lnTo>
                  <a:pt x="279" y="828"/>
                </a:lnTo>
                <a:lnTo>
                  <a:pt x="279" y="828"/>
                </a:lnTo>
                <a:lnTo>
                  <a:pt x="279" y="828"/>
                </a:lnTo>
                <a:cubicBezTo>
                  <a:pt x="274" y="828"/>
                  <a:pt x="270" y="829"/>
                  <a:pt x="266" y="831"/>
                </a:cubicBezTo>
                <a:lnTo>
                  <a:pt x="265" y="831"/>
                </a:lnTo>
                <a:cubicBezTo>
                  <a:pt x="258" y="835"/>
                  <a:pt x="252" y="841"/>
                  <a:pt x="248" y="849"/>
                </a:cubicBezTo>
                <a:lnTo>
                  <a:pt x="248" y="849"/>
                </a:lnTo>
                <a:cubicBezTo>
                  <a:pt x="247" y="854"/>
                  <a:pt x="246" y="858"/>
                  <a:pt x="246" y="863"/>
                </a:cubicBezTo>
                <a:cubicBezTo>
                  <a:pt x="246" y="869"/>
                  <a:pt x="247" y="874"/>
                  <a:pt x="249" y="879"/>
                </a:cubicBezTo>
                <a:lnTo>
                  <a:pt x="249" y="880"/>
                </a:lnTo>
                <a:close/>
                <a:moveTo>
                  <a:pt x="248" y="980"/>
                </a:moveTo>
                <a:cubicBezTo>
                  <a:pt x="252" y="972"/>
                  <a:pt x="257" y="966"/>
                  <a:pt x="264" y="963"/>
                </a:cubicBezTo>
                <a:lnTo>
                  <a:pt x="265" y="963"/>
                </a:lnTo>
                <a:cubicBezTo>
                  <a:pt x="269" y="960"/>
                  <a:pt x="274" y="959"/>
                  <a:pt x="279" y="958"/>
                </a:cubicBezTo>
                <a:lnTo>
                  <a:pt x="279" y="958"/>
                </a:lnTo>
                <a:lnTo>
                  <a:pt x="280" y="958"/>
                </a:lnTo>
                <a:lnTo>
                  <a:pt x="280" y="958"/>
                </a:lnTo>
                <a:lnTo>
                  <a:pt x="280" y="958"/>
                </a:lnTo>
                <a:lnTo>
                  <a:pt x="281" y="958"/>
                </a:lnTo>
                <a:lnTo>
                  <a:pt x="281" y="958"/>
                </a:lnTo>
                <a:lnTo>
                  <a:pt x="281" y="958"/>
                </a:lnTo>
                <a:lnTo>
                  <a:pt x="281" y="958"/>
                </a:lnTo>
                <a:cubicBezTo>
                  <a:pt x="285" y="958"/>
                  <a:pt x="289" y="959"/>
                  <a:pt x="293" y="960"/>
                </a:cubicBezTo>
                <a:lnTo>
                  <a:pt x="294" y="961"/>
                </a:lnTo>
                <a:lnTo>
                  <a:pt x="294" y="961"/>
                </a:lnTo>
                <a:cubicBezTo>
                  <a:pt x="294" y="961"/>
                  <a:pt x="295" y="961"/>
                  <a:pt x="296" y="961"/>
                </a:cubicBezTo>
                <a:lnTo>
                  <a:pt x="296" y="961"/>
                </a:lnTo>
                <a:lnTo>
                  <a:pt x="296" y="962"/>
                </a:lnTo>
                <a:lnTo>
                  <a:pt x="296" y="962"/>
                </a:lnTo>
                <a:lnTo>
                  <a:pt x="297" y="962"/>
                </a:lnTo>
                <a:lnTo>
                  <a:pt x="297" y="962"/>
                </a:lnTo>
                <a:lnTo>
                  <a:pt x="298" y="962"/>
                </a:lnTo>
                <a:lnTo>
                  <a:pt x="298" y="962"/>
                </a:lnTo>
                <a:lnTo>
                  <a:pt x="298" y="963"/>
                </a:lnTo>
                <a:lnTo>
                  <a:pt x="299" y="963"/>
                </a:lnTo>
                <a:lnTo>
                  <a:pt x="300" y="964"/>
                </a:lnTo>
                <a:lnTo>
                  <a:pt x="300" y="964"/>
                </a:lnTo>
                <a:lnTo>
                  <a:pt x="301" y="964"/>
                </a:lnTo>
                <a:lnTo>
                  <a:pt x="301" y="964"/>
                </a:lnTo>
                <a:lnTo>
                  <a:pt x="301" y="965"/>
                </a:lnTo>
                <a:lnTo>
                  <a:pt x="302" y="965"/>
                </a:lnTo>
                <a:lnTo>
                  <a:pt x="303" y="966"/>
                </a:lnTo>
                <a:lnTo>
                  <a:pt x="303" y="966"/>
                </a:lnTo>
                <a:lnTo>
                  <a:pt x="303" y="966"/>
                </a:lnTo>
                <a:lnTo>
                  <a:pt x="304" y="967"/>
                </a:lnTo>
                <a:lnTo>
                  <a:pt x="304" y="967"/>
                </a:lnTo>
                <a:lnTo>
                  <a:pt x="305" y="967"/>
                </a:lnTo>
                <a:lnTo>
                  <a:pt x="305" y="967"/>
                </a:lnTo>
                <a:lnTo>
                  <a:pt x="305" y="967"/>
                </a:lnTo>
                <a:lnTo>
                  <a:pt x="305" y="968"/>
                </a:lnTo>
                <a:lnTo>
                  <a:pt x="306" y="968"/>
                </a:lnTo>
                <a:lnTo>
                  <a:pt x="306" y="968"/>
                </a:lnTo>
                <a:lnTo>
                  <a:pt x="306" y="968"/>
                </a:lnTo>
                <a:lnTo>
                  <a:pt x="307" y="969"/>
                </a:lnTo>
                <a:lnTo>
                  <a:pt x="307" y="969"/>
                </a:lnTo>
                <a:lnTo>
                  <a:pt x="307" y="969"/>
                </a:lnTo>
                <a:lnTo>
                  <a:pt x="307" y="969"/>
                </a:lnTo>
                <a:lnTo>
                  <a:pt x="308" y="970"/>
                </a:lnTo>
                <a:lnTo>
                  <a:pt x="308" y="970"/>
                </a:lnTo>
                <a:lnTo>
                  <a:pt x="308" y="970"/>
                </a:lnTo>
                <a:lnTo>
                  <a:pt x="308" y="971"/>
                </a:lnTo>
                <a:lnTo>
                  <a:pt x="308" y="971"/>
                </a:lnTo>
                <a:lnTo>
                  <a:pt x="309" y="971"/>
                </a:lnTo>
                <a:lnTo>
                  <a:pt x="309" y="972"/>
                </a:lnTo>
                <a:lnTo>
                  <a:pt x="309" y="972"/>
                </a:lnTo>
                <a:lnTo>
                  <a:pt x="309" y="972"/>
                </a:lnTo>
                <a:lnTo>
                  <a:pt x="310" y="973"/>
                </a:lnTo>
                <a:lnTo>
                  <a:pt x="310" y="973"/>
                </a:lnTo>
                <a:lnTo>
                  <a:pt x="310" y="973"/>
                </a:lnTo>
                <a:lnTo>
                  <a:pt x="310" y="973"/>
                </a:lnTo>
                <a:lnTo>
                  <a:pt x="311" y="974"/>
                </a:lnTo>
                <a:lnTo>
                  <a:pt x="311" y="974"/>
                </a:lnTo>
                <a:lnTo>
                  <a:pt x="311" y="974"/>
                </a:lnTo>
                <a:lnTo>
                  <a:pt x="311" y="975"/>
                </a:lnTo>
                <a:lnTo>
                  <a:pt x="311" y="975"/>
                </a:lnTo>
                <a:lnTo>
                  <a:pt x="312" y="976"/>
                </a:lnTo>
                <a:lnTo>
                  <a:pt x="312" y="976"/>
                </a:lnTo>
                <a:lnTo>
                  <a:pt x="312" y="976"/>
                </a:lnTo>
                <a:lnTo>
                  <a:pt x="312" y="976"/>
                </a:lnTo>
                <a:lnTo>
                  <a:pt x="312" y="977"/>
                </a:lnTo>
                <a:lnTo>
                  <a:pt x="313" y="977"/>
                </a:lnTo>
                <a:lnTo>
                  <a:pt x="313" y="977"/>
                </a:lnTo>
                <a:lnTo>
                  <a:pt x="313" y="978"/>
                </a:lnTo>
                <a:lnTo>
                  <a:pt x="313" y="978"/>
                </a:lnTo>
                <a:lnTo>
                  <a:pt x="313" y="979"/>
                </a:lnTo>
                <a:lnTo>
                  <a:pt x="313" y="979"/>
                </a:lnTo>
                <a:lnTo>
                  <a:pt x="314" y="979"/>
                </a:lnTo>
                <a:lnTo>
                  <a:pt x="314" y="979"/>
                </a:lnTo>
                <a:lnTo>
                  <a:pt x="314" y="980"/>
                </a:lnTo>
                <a:lnTo>
                  <a:pt x="314" y="980"/>
                </a:lnTo>
                <a:lnTo>
                  <a:pt x="314" y="981"/>
                </a:lnTo>
                <a:lnTo>
                  <a:pt x="315" y="981"/>
                </a:lnTo>
                <a:lnTo>
                  <a:pt x="315" y="981"/>
                </a:lnTo>
                <a:lnTo>
                  <a:pt x="315" y="982"/>
                </a:lnTo>
                <a:lnTo>
                  <a:pt x="315" y="982"/>
                </a:lnTo>
                <a:lnTo>
                  <a:pt x="315" y="983"/>
                </a:lnTo>
                <a:lnTo>
                  <a:pt x="315" y="983"/>
                </a:lnTo>
                <a:lnTo>
                  <a:pt x="315" y="983"/>
                </a:lnTo>
                <a:lnTo>
                  <a:pt x="315" y="984"/>
                </a:lnTo>
                <a:lnTo>
                  <a:pt x="316" y="984"/>
                </a:lnTo>
                <a:lnTo>
                  <a:pt x="316" y="984"/>
                </a:lnTo>
                <a:lnTo>
                  <a:pt x="316" y="985"/>
                </a:lnTo>
                <a:lnTo>
                  <a:pt x="316" y="985"/>
                </a:lnTo>
                <a:lnTo>
                  <a:pt x="316" y="985"/>
                </a:lnTo>
                <a:lnTo>
                  <a:pt x="316" y="986"/>
                </a:lnTo>
                <a:lnTo>
                  <a:pt x="316" y="986"/>
                </a:lnTo>
                <a:lnTo>
                  <a:pt x="316" y="987"/>
                </a:lnTo>
                <a:lnTo>
                  <a:pt x="316" y="987"/>
                </a:lnTo>
                <a:lnTo>
                  <a:pt x="316" y="987"/>
                </a:lnTo>
                <a:lnTo>
                  <a:pt x="316" y="988"/>
                </a:lnTo>
                <a:lnTo>
                  <a:pt x="317" y="988"/>
                </a:lnTo>
                <a:lnTo>
                  <a:pt x="317" y="989"/>
                </a:lnTo>
                <a:lnTo>
                  <a:pt x="317" y="989"/>
                </a:lnTo>
                <a:lnTo>
                  <a:pt x="317" y="990"/>
                </a:lnTo>
                <a:lnTo>
                  <a:pt x="317" y="990"/>
                </a:lnTo>
                <a:lnTo>
                  <a:pt x="317" y="990"/>
                </a:lnTo>
                <a:lnTo>
                  <a:pt x="317" y="990"/>
                </a:lnTo>
                <a:lnTo>
                  <a:pt x="317" y="991"/>
                </a:lnTo>
                <a:lnTo>
                  <a:pt x="317" y="991"/>
                </a:lnTo>
                <a:lnTo>
                  <a:pt x="317" y="992"/>
                </a:lnTo>
                <a:lnTo>
                  <a:pt x="317" y="992"/>
                </a:lnTo>
                <a:lnTo>
                  <a:pt x="317" y="993"/>
                </a:lnTo>
                <a:lnTo>
                  <a:pt x="317" y="993"/>
                </a:lnTo>
                <a:lnTo>
                  <a:pt x="317" y="994"/>
                </a:lnTo>
                <a:lnTo>
                  <a:pt x="317" y="995"/>
                </a:lnTo>
                <a:lnTo>
                  <a:pt x="317" y="996"/>
                </a:lnTo>
                <a:lnTo>
                  <a:pt x="317" y="996"/>
                </a:lnTo>
                <a:lnTo>
                  <a:pt x="317" y="996"/>
                </a:lnTo>
                <a:lnTo>
                  <a:pt x="317" y="997"/>
                </a:lnTo>
                <a:lnTo>
                  <a:pt x="317" y="997"/>
                </a:lnTo>
                <a:lnTo>
                  <a:pt x="317" y="998"/>
                </a:lnTo>
                <a:lnTo>
                  <a:pt x="317" y="998"/>
                </a:lnTo>
                <a:lnTo>
                  <a:pt x="317" y="998"/>
                </a:lnTo>
                <a:lnTo>
                  <a:pt x="317" y="999"/>
                </a:lnTo>
                <a:lnTo>
                  <a:pt x="317" y="999"/>
                </a:lnTo>
                <a:lnTo>
                  <a:pt x="317" y="1000"/>
                </a:lnTo>
                <a:lnTo>
                  <a:pt x="317" y="1000"/>
                </a:lnTo>
                <a:lnTo>
                  <a:pt x="316" y="1000"/>
                </a:lnTo>
                <a:lnTo>
                  <a:pt x="316" y="1001"/>
                </a:lnTo>
                <a:lnTo>
                  <a:pt x="316" y="1001"/>
                </a:lnTo>
                <a:lnTo>
                  <a:pt x="316" y="1001"/>
                </a:lnTo>
                <a:lnTo>
                  <a:pt x="316" y="1002"/>
                </a:lnTo>
                <a:lnTo>
                  <a:pt x="316" y="1002"/>
                </a:lnTo>
                <a:lnTo>
                  <a:pt x="316" y="1003"/>
                </a:lnTo>
                <a:lnTo>
                  <a:pt x="316" y="1003"/>
                </a:lnTo>
                <a:lnTo>
                  <a:pt x="316" y="1003"/>
                </a:lnTo>
                <a:lnTo>
                  <a:pt x="316" y="1004"/>
                </a:lnTo>
                <a:lnTo>
                  <a:pt x="316" y="1004"/>
                </a:lnTo>
                <a:lnTo>
                  <a:pt x="315" y="1005"/>
                </a:lnTo>
                <a:lnTo>
                  <a:pt x="315" y="1005"/>
                </a:lnTo>
                <a:lnTo>
                  <a:pt x="315" y="1005"/>
                </a:lnTo>
                <a:lnTo>
                  <a:pt x="315" y="1006"/>
                </a:lnTo>
                <a:lnTo>
                  <a:pt x="315" y="1006"/>
                </a:lnTo>
                <a:lnTo>
                  <a:pt x="315" y="1006"/>
                </a:lnTo>
                <a:lnTo>
                  <a:pt x="315" y="1007"/>
                </a:lnTo>
                <a:lnTo>
                  <a:pt x="315" y="1007"/>
                </a:lnTo>
                <a:lnTo>
                  <a:pt x="314" y="1007"/>
                </a:lnTo>
                <a:lnTo>
                  <a:pt x="314" y="1008"/>
                </a:lnTo>
                <a:lnTo>
                  <a:pt x="314" y="1008"/>
                </a:lnTo>
                <a:lnTo>
                  <a:pt x="314" y="1009"/>
                </a:lnTo>
                <a:lnTo>
                  <a:pt x="314" y="1009"/>
                </a:lnTo>
                <a:lnTo>
                  <a:pt x="313" y="1010"/>
                </a:lnTo>
                <a:lnTo>
                  <a:pt x="313" y="1010"/>
                </a:lnTo>
                <a:lnTo>
                  <a:pt x="313" y="1010"/>
                </a:lnTo>
                <a:lnTo>
                  <a:pt x="313" y="1010"/>
                </a:lnTo>
                <a:lnTo>
                  <a:pt x="313" y="1011"/>
                </a:lnTo>
                <a:lnTo>
                  <a:pt x="313" y="1011"/>
                </a:lnTo>
                <a:lnTo>
                  <a:pt x="312" y="1012"/>
                </a:lnTo>
                <a:lnTo>
                  <a:pt x="312" y="1012"/>
                </a:lnTo>
                <a:lnTo>
                  <a:pt x="312" y="1012"/>
                </a:lnTo>
                <a:lnTo>
                  <a:pt x="312" y="1013"/>
                </a:lnTo>
                <a:lnTo>
                  <a:pt x="312" y="1013"/>
                </a:lnTo>
                <a:lnTo>
                  <a:pt x="311" y="1013"/>
                </a:lnTo>
                <a:lnTo>
                  <a:pt x="311" y="1013"/>
                </a:lnTo>
                <a:lnTo>
                  <a:pt x="311" y="1014"/>
                </a:lnTo>
                <a:lnTo>
                  <a:pt x="311" y="1014"/>
                </a:lnTo>
                <a:lnTo>
                  <a:pt x="311" y="1015"/>
                </a:lnTo>
                <a:lnTo>
                  <a:pt x="310" y="1015"/>
                </a:lnTo>
                <a:lnTo>
                  <a:pt x="310" y="1015"/>
                </a:lnTo>
                <a:lnTo>
                  <a:pt x="310" y="1016"/>
                </a:lnTo>
                <a:lnTo>
                  <a:pt x="310" y="1016"/>
                </a:lnTo>
                <a:lnTo>
                  <a:pt x="309" y="1016"/>
                </a:lnTo>
                <a:lnTo>
                  <a:pt x="309" y="1016"/>
                </a:lnTo>
                <a:lnTo>
                  <a:pt x="309" y="1017"/>
                </a:lnTo>
                <a:lnTo>
                  <a:pt x="309" y="1017"/>
                </a:lnTo>
                <a:lnTo>
                  <a:pt x="308" y="1017"/>
                </a:lnTo>
                <a:lnTo>
                  <a:pt x="308" y="1018"/>
                </a:lnTo>
                <a:lnTo>
                  <a:pt x="308" y="1018"/>
                </a:lnTo>
                <a:lnTo>
                  <a:pt x="308" y="1018"/>
                </a:lnTo>
                <a:lnTo>
                  <a:pt x="307" y="1019"/>
                </a:lnTo>
                <a:lnTo>
                  <a:pt x="307" y="1019"/>
                </a:lnTo>
                <a:lnTo>
                  <a:pt x="307" y="1019"/>
                </a:lnTo>
                <a:lnTo>
                  <a:pt x="307" y="1019"/>
                </a:lnTo>
                <a:lnTo>
                  <a:pt x="306" y="1019"/>
                </a:lnTo>
                <a:lnTo>
                  <a:pt x="305" y="1021"/>
                </a:lnTo>
                <a:lnTo>
                  <a:pt x="305" y="1021"/>
                </a:lnTo>
                <a:lnTo>
                  <a:pt x="305" y="1021"/>
                </a:lnTo>
                <a:lnTo>
                  <a:pt x="305" y="1021"/>
                </a:lnTo>
                <a:lnTo>
                  <a:pt x="304" y="1022"/>
                </a:lnTo>
                <a:lnTo>
                  <a:pt x="304" y="1022"/>
                </a:lnTo>
                <a:lnTo>
                  <a:pt x="303" y="1022"/>
                </a:lnTo>
                <a:lnTo>
                  <a:pt x="303" y="1022"/>
                </a:lnTo>
                <a:lnTo>
                  <a:pt x="303" y="1023"/>
                </a:lnTo>
                <a:lnTo>
                  <a:pt x="303" y="1023"/>
                </a:lnTo>
                <a:lnTo>
                  <a:pt x="302" y="1023"/>
                </a:lnTo>
                <a:lnTo>
                  <a:pt x="302" y="1023"/>
                </a:lnTo>
                <a:lnTo>
                  <a:pt x="301" y="1024"/>
                </a:lnTo>
                <a:lnTo>
                  <a:pt x="301" y="1024"/>
                </a:lnTo>
                <a:lnTo>
                  <a:pt x="301" y="1024"/>
                </a:lnTo>
                <a:lnTo>
                  <a:pt x="300" y="1024"/>
                </a:lnTo>
                <a:lnTo>
                  <a:pt x="300" y="1025"/>
                </a:lnTo>
                <a:lnTo>
                  <a:pt x="300" y="1025"/>
                </a:lnTo>
                <a:lnTo>
                  <a:pt x="299" y="1025"/>
                </a:lnTo>
                <a:lnTo>
                  <a:pt x="299" y="1025"/>
                </a:lnTo>
                <a:lnTo>
                  <a:pt x="299" y="1025"/>
                </a:lnTo>
                <a:lnTo>
                  <a:pt x="298" y="1026"/>
                </a:lnTo>
                <a:lnTo>
                  <a:pt x="297" y="1026"/>
                </a:lnTo>
                <a:lnTo>
                  <a:pt x="297" y="1026"/>
                </a:lnTo>
                <a:lnTo>
                  <a:pt x="297" y="1026"/>
                </a:lnTo>
                <a:lnTo>
                  <a:pt x="296" y="1027"/>
                </a:lnTo>
                <a:lnTo>
                  <a:pt x="295" y="1027"/>
                </a:lnTo>
                <a:lnTo>
                  <a:pt x="295" y="1027"/>
                </a:lnTo>
                <a:cubicBezTo>
                  <a:pt x="295" y="1027"/>
                  <a:pt x="294" y="1028"/>
                  <a:pt x="294" y="1028"/>
                </a:cubicBezTo>
                <a:lnTo>
                  <a:pt x="293" y="1028"/>
                </a:lnTo>
                <a:lnTo>
                  <a:pt x="293" y="1028"/>
                </a:lnTo>
                <a:cubicBezTo>
                  <a:pt x="289" y="1029"/>
                  <a:pt x="285" y="1030"/>
                  <a:pt x="281" y="1030"/>
                </a:cubicBezTo>
                <a:cubicBezTo>
                  <a:pt x="275" y="1030"/>
                  <a:pt x="269" y="1028"/>
                  <a:pt x="264" y="1025"/>
                </a:cubicBezTo>
                <a:cubicBezTo>
                  <a:pt x="251" y="1030"/>
                  <a:pt x="242" y="1042"/>
                  <a:pt x="242" y="1057"/>
                </a:cubicBezTo>
                <a:cubicBezTo>
                  <a:pt x="242" y="1076"/>
                  <a:pt x="257" y="1091"/>
                  <a:pt x="275" y="1091"/>
                </a:cubicBezTo>
                <a:cubicBezTo>
                  <a:pt x="310" y="1091"/>
                  <a:pt x="307" y="1095"/>
                  <a:pt x="307" y="1121"/>
                </a:cubicBezTo>
                <a:cubicBezTo>
                  <a:pt x="307" y="1140"/>
                  <a:pt x="322" y="1156"/>
                  <a:pt x="341" y="1156"/>
                </a:cubicBezTo>
                <a:cubicBezTo>
                  <a:pt x="343" y="1156"/>
                  <a:pt x="346" y="1155"/>
                  <a:pt x="348" y="1155"/>
                </a:cubicBezTo>
                <a:cubicBezTo>
                  <a:pt x="375" y="1156"/>
                  <a:pt x="372" y="1161"/>
                  <a:pt x="372" y="1186"/>
                </a:cubicBezTo>
                <a:cubicBezTo>
                  <a:pt x="372" y="1204"/>
                  <a:pt x="387" y="1220"/>
                  <a:pt x="406" y="1220"/>
                </a:cubicBezTo>
                <a:cubicBezTo>
                  <a:pt x="409" y="1220"/>
                  <a:pt x="411" y="1219"/>
                  <a:pt x="413" y="1219"/>
                </a:cubicBezTo>
                <a:cubicBezTo>
                  <a:pt x="440" y="1220"/>
                  <a:pt x="437" y="1225"/>
                  <a:pt x="437" y="1250"/>
                </a:cubicBezTo>
                <a:cubicBezTo>
                  <a:pt x="437" y="1259"/>
                  <a:pt x="441" y="1267"/>
                  <a:pt x="446" y="1273"/>
                </a:cubicBezTo>
                <a:cubicBezTo>
                  <a:pt x="453" y="1280"/>
                  <a:pt x="462" y="1284"/>
                  <a:pt x="472" y="1284"/>
                </a:cubicBezTo>
                <a:cubicBezTo>
                  <a:pt x="508" y="1284"/>
                  <a:pt x="504" y="1288"/>
                  <a:pt x="504" y="1316"/>
                </a:cubicBezTo>
                <a:cubicBezTo>
                  <a:pt x="504" y="1335"/>
                  <a:pt x="520" y="1351"/>
                  <a:pt x="539" y="1351"/>
                </a:cubicBezTo>
                <a:cubicBezTo>
                  <a:pt x="553" y="1351"/>
                  <a:pt x="565" y="1342"/>
                  <a:pt x="571" y="1330"/>
                </a:cubicBezTo>
                <a:cubicBezTo>
                  <a:pt x="568" y="1325"/>
                  <a:pt x="566" y="1319"/>
                  <a:pt x="566" y="1313"/>
                </a:cubicBezTo>
                <a:cubicBezTo>
                  <a:pt x="566" y="1308"/>
                  <a:pt x="567" y="1303"/>
                  <a:pt x="569" y="1298"/>
                </a:cubicBezTo>
                <a:lnTo>
                  <a:pt x="569" y="1298"/>
                </a:lnTo>
                <a:lnTo>
                  <a:pt x="569" y="1298"/>
                </a:lnTo>
                <a:lnTo>
                  <a:pt x="569" y="1298"/>
                </a:lnTo>
                <a:lnTo>
                  <a:pt x="570" y="1297"/>
                </a:lnTo>
                <a:lnTo>
                  <a:pt x="570" y="1297"/>
                </a:lnTo>
                <a:cubicBezTo>
                  <a:pt x="571" y="1295"/>
                  <a:pt x="571" y="1294"/>
                  <a:pt x="572" y="1293"/>
                </a:cubicBezTo>
                <a:lnTo>
                  <a:pt x="572" y="1293"/>
                </a:lnTo>
                <a:lnTo>
                  <a:pt x="572" y="1293"/>
                </a:lnTo>
                <a:lnTo>
                  <a:pt x="573" y="1292"/>
                </a:lnTo>
                <a:lnTo>
                  <a:pt x="573" y="1291"/>
                </a:lnTo>
                <a:lnTo>
                  <a:pt x="574" y="1291"/>
                </a:lnTo>
                <a:lnTo>
                  <a:pt x="574" y="1291"/>
                </a:lnTo>
                <a:lnTo>
                  <a:pt x="574" y="1290"/>
                </a:lnTo>
                <a:lnTo>
                  <a:pt x="574" y="1290"/>
                </a:lnTo>
                <a:lnTo>
                  <a:pt x="575" y="1290"/>
                </a:lnTo>
                <a:lnTo>
                  <a:pt x="575" y="1289"/>
                </a:lnTo>
                <a:lnTo>
                  <a:pt x="575" y="1289"/>
                </a:lnTo>
                <a:lnTo>
                  <a:pt x="575" y="1289"/>
                </a:lnTo>
                <a:lnTo>
                  <a:pt x="575" y="1289"/>
                </a:lnTo>
                <a:lnTo>
                  <a:pt x="576" y="1288"/>
                </a:lnTo>
                <a:lnTo>
                  <a:pt x="576" y="1288"/>
                </a:lnTo>
                <a:lnTo>
                  <a:pt x="576" y="1288"/>
                </a:lnTo>
                <a:lnTo>
                  <a:pt x="576" y="1288"/>
                </a:lnTo>
                <a:lnTo>
                  <a:pt x="577" y="1287"/>
                </a:lnTo>
                <a:lnTo>
                  <a:pt x="577" y="1287"/>
                </a:lnTo>
                <a:lnTo>
                  <a:pt x="577" y="1287"/>
                </a:lnTo>
                <a:lnTo>
                  <a:pt x="578" y="1286"/>
                </a:lnTo>
                <a:lnTo>
                  <a:pt x="578" y="1286"/>
                </a:lnTo>
                <a:lnTo>
                  <a:pt x="578" y="1286"/>
                </a:lnTo>
                <a:lnTo>
                  <a:pt x="579" y="1286"/>
                </a:lnTo>
                <a:lnTo>
                  <a:pt x="579" y="1286"/>
                </a:lnTo>
                <a:lnTo>
                  <a:pt x="579" y="1285"/>
                </a:lnTo>
                <a:lnTo>
                  <a:pt x="579" y="1285"/>
                </a:lnTo>
                <a:lnTo>
                  <a:pt x="580" y="1285"/>
                </a:lnTo>
                <a:lnTo>
                  <a:pt x="580" y="1285"/>
                </a:lnTo>
                <a:lnTo>
                  <a:pt x="580" y="1284"/>
                </a:lnTo>
                <a:lnTo>
                  <a:pt x="581" y="1284"/>
                </a:lnTo>
                <a:lnTo>
                  <a:pt x="581" y="1284"/>
                </a:lnTo>
                <a:lnTo>
                  <a:pt x="581" y="1284"/>
                </a:lnTo>
                <a:lnTo>
                  <a:pt x="581" y="1284"/>
                </a:lnTo>
                <a:lnTo>
                  <a:pt x="582" y="1283"/>
                </a:lnTo>
                <a:lnTo>
                  <a:pt x="582" y="1283"/>
                </a:lnTo>
                <a:lnTo>
                  <a:pt x="582" y="1283"/>
                </a:lnTo>
                <a:lnTo>
                  <a:pt x="583" y="1283"/>
                </a:lnTo>
                <a:lnTo>
                  <a:pt x="583" y="1283"/>
                </a:lnTo>
                <a:lnTo>
                  <a:pt x="583" y="1282"/>
                </a:lnTo>
                <a:lnTo>
                  <a:pt x="583" y="1282"/>
                </a:lnTo>
                <a:lnTo>
                  <a:pt x="584" y="1282"/>
                </a:lnTo>
                <a:lnTo>
                  <a:pt x="584" y="1282"/>
                </a:lnTo>
                <a:lnTo>
                  <a:pt x="584" y="1282"/>
                </a:lnTo>
                <a:lnTo>
                  <a:pt x="585" y="1281"/>
                </a:lnTo>
                <a:lnTo>
                  <a:pt x="585" y="1281"/>
                </a:lnTo>
                <a:lnTo>
                  <a:pt x="585" y="1281"/>
                </a:lnTo>
                <a:lnTo>
                  <a:pt x="586" y="1281"/>
                </a:lnTo>
                <a:lnTo>
                  <a:pt x="586" y="1281"/>
                </a:lnTo>
                <a:lnTo>
                  <a:pt x="586" y="1281"/>
                </a:lnTo>
                <a:lnTo>
                  <a:pt x="587" y="1280"/>
                </a:lnTo>
                <a:lnTo>
                  <a:pt x="587" y="1280"/>
                </a:lnTo>
                <a:lnTo>
                  <a:pt x="587" y="1280"/>
                </a:lnTo>
                <a:lnTo>
                  <a:pt x="588" y="1280"/>
                </a:lnTo>
                <a:lnTo>
                  <a:pt x="588" y="1280"/>
                </a:lnTo>
                <a:lnTo>
                  <a:pt x="588" y="1280"/>
                </a:lnTo>
                <a:lnTo>
                  <a:pt x="589" y="1279"/>
                </a:lnTo>
                <a:lnTo>
                  <a:pt x="589" y="1279"/>
                </a:lnTo>
                <a:lnTo>
                  <a:pt x="590" y="1279"/>
                </a:lnTo>
                <a:lnTo>
                  <a:pt x="590" y="1279"/>
                </a:lnTo>
                <a:lnTo>
                  <a:pt x="590" y="1279"/>
                </a:lnTo>
                <a:lnTo>
                  <a:pt x="590" y="1279"/>
                </a:lnTo>
                <a:lnTo>
                  <a:pt x="591" y="1279"/>
                </a:lnTo>
                <a:lnTo>
                  <a:pt x="591" y="1279"/>
                </a:lnTo>
                <a:lnTo>
                  <a:pt x="591" y="1279"/>
                </a:lnTo>
                <a:lnTo>
                  <a:pt x="592" y="1278"/>
                </a:lnTo>
                <a:lnTo>
                  <a:pt x="593" y="1278"/>
                </a:lnTo>
                <a:lnTo>
                  <a:pt x="593" y="1278"/>
                </a:lnTo>
                <a:lnTo>
                  <a:pt x="593" y="1278"/>
                </a:lnTo>
                <a:lnTo>
                  <a:pt x="594" y="1278"/>
                </a:lnTo>
                <a:lnTo>
                  <a:pt x="594" y="1278"/>
                </a:lnTo>
                <a:lnTo>
                  <a:pt x="595" y="1278"/>
                </a:lnTo>
                <a:lnTo>
                  <a:pt x="595" y="1278"/>
                </a:lnTo>
                <a:lnTo>
                  <a:pt x="595" y="1278"/>
                </a:lnTo>
                <a:lnTo>
                  <a:pt x="596" y="1278"/>
                </a:lnTo>
                <a:lnTo>
                  <a:pt x="596" y="1277"/>
                </a:lnTo>
                <a:lnTo>
                  <a:pt x="596" y="1277"/>
                </a:lnTo>
                <a:lnTo>
                  <a:pt x="597" y="1277"/>
                </a:lnTo>
                <a:lnTo>
                  <a:pt x="597" y="1277"/>
                </a:lnTo>
                <a:lnTo>
                  <a:pt x="597" y="1277"/>
                </a:lnTo>
                <a:lnTo>
                  <a:pt x="598" y="1277"/>
                </a:lnTo>
                <a:lnTo>
                  <a:pt x="598" y="1277"/>
                </a:lnTo>
                <a:lnTo>
                  <a:pt x="599" y="1277"/>
                </a:lnTo>
                <a:lnTo>
                  <a:pt x="599" y="1277"/>
                </a:lnTo>
                <a:lnTo>
                  <a:pt x="599" y="1277"/>
                </a:lnTo>
                <a:lnTo>
                  <a:pt x="600" y="1277"/>
                </a:lnTo>
                <a:lnTo>
                  <a:pt x="600" y="1277"/>
                </a:lnTo>
                <a:lnTo>
                  <a:pt x="601" y="1277"/>
                </a:lnTo>
                <a:lnTo>
                  <a:pt x="601" y="1277"/>
                </a:lnTo>
                <a:lnTo>
                  <a:pt x="601" y="1277"/>
                </a:lnTo>
                <a:lnTo>
                  <a:pt x="602" y="1277"/>
                </a:lnTo>
                <a:lnTo>
                  <a:pt x="603" y="1277"/>
                </a:lnTo>
                <a:lnTo>
                  <a:pt x="603" y="1277"/>
                </a:lnTo>
                <a:lnTo>
                  <a:pt x="603" y="1277"/>
                </a:lnTo>
                <a:lnTo>
                  <a:pt x="604" y="1277"/>
                </a:lnTo>
                <a:lnTo>
                  <a:pt x="604" y="1277"/>
                </a:lnTo>
                <a:lnTo>
                  <a:pt x="605" y="1277"/>
                </a:lnTo>
                <a:lnTo>
                  <a:pt x="605" y="1277"/>
                </a:lnTo>
                <a:lnTo>
                  <a:pt x="605" y="1277"/>
                </a:lnTo>
                <a:lnTo>
                  <a:pt x="606" y="1277"/>
                </a:lnTo>
                <a:lnTo>
                  <a:pt x="606" y="1277"/>
                </a:lnTo>
                <a:lnTo>
                  <a:pt x="606" y="1277"/>
                </a:lnTo>
                <a:lnTo>
                  <a:pt x="607" y="1277"/>
                </a:lnTo>
                <a:lnTo>
                  <a:pt x="607" y="1277"/>
                </a:lnTo>
                <a:lnTo>
                  <a:pt x="607" y="1277"/>
                </a:lnTo>
                <a:lnTo>
                  <a:pt x="608" y="1277"/>
                </a:lnTo>
                <a:lnTo>
                  <a:pt x="608" y="1278"/>
                </a:lnTo>
                <a:lnTo>
                  <a:pt x="609" y="1278"/>
                </a:lnTo>
                <a:lnTo>
                  <a:pt x="609" y="1278"/>
                </a:lnTo>
                <a:lnTo>
                  <a:pt x="609" y="1278"/>
                </a:lnTo>
                <a:lnTo>
                  <a:pt x="610" y="1278"/>
                </a:lnTo>
                <a:lnTo>
                  <a:pt x="610" y="1278"/>
                </a:lnTo>
                <a:lnTo>
                  <a:pt x="610" y="1278"/>
                </a:lnTo>
                <a:lnTo>
                  <a:pt x="611" y="1278"/>
                </a:lnTo>
                <a:lnTo>
                  <a:pt x="611" y="1278"/>
                </a:lnTo>
                <a:lnTo>
                  <a:pt x="612" y="1278"/>
                </a:lnTo>
                <a:lnTo>
                  <a:pt x="612" y="1278"/>
                </a:lnTo>
                <a:lnTo>
                  <a:pt x="612" y="1279"/>
                </a:lnTo>
                <a:lnTo>
                  <a:pt x="613" y="1279"/>
                </a:lnTo>
                <a:lnTo>
                  <a:pt x="613" y="1279"/>
                </a:lnTo>
                <a:lnTo>
                  <a:pt x="613" y="1279"/>
                </a:lnTo>
                <a:lnTo>
                  <a:pt x="614" y="1279"/>
                </a:lnTo>
                <a:lnTo>
                  <a:pt x="614" y="1279"/>
                </a:lnTo>
                <a:lnTo>
                  <a:pt x="615" y="1279"/>
                </a:lnTo>
                <a:lnTo>
                  <a:pt x="615" y="1279"/>
                </a:lnTo>
                <a:lnTo>
                  <a:pt x="615" y="1280"/>
                </a:lnTo>
                <a:lnTo>
                  <a:pt x="616" y="1280"/>
                </a:lnTo>
                <a:lnTo>
                  <a:pt x="616" y="1280"/>
                </a:lnTo>
                <a:lnTo>
                  <a:pt x="617" y="1280"/>
                </a:lnTo>
                <a:lnTo>
                  <a:pt x="617" y="1280"/>
                </a:lnTo>
                <a:lnTo>
                  <a:pt x="617" y="1280"/>
                </a:lnTo>
                <a:lnTo>
                  <a:pt x="617" y="1281"/>
                </a:lnTo>
                <a:lnTo>
                  <a:pt x="618" y="1281"/>
                </a:lnTo>
                <a:lnTo>
                  <a:pt x="618" y="1281"/>
                </a:lnTo>
                <a:lnTo>
                  <a:pt x="618" y="1281"/>
                </a:lnTo>
                <a:lnTo>
                  <a:pt x="619" y="1281"/>
                </a:lnTo>
                <a:lnTo>
                  <a:pt x="619" y="1281"/>
                </a:lnTo>
                <a:lnTo>
                  <a:pt x="619" y="1282"/>
                </a:lnTo>
                <a:lnTo>
                  <a:pt x="620" y="1282"/>
                </a:lnTo>
                <a:lnTo>
                  <a:pt x="620" y="1282"/>
                </a:lnTo>
                <a:lnTo>
                  <a:pt x="620" y="1282"/>
                </a:lnTo>
                <a:lnTo>
                  <a:pt x="621" y="1282"/>
                </a:lnTo>
                <a:lnTo>
                  <a:pt x="621" y="1283"/>
                </a:lnTo>
                <a:lnTo>
                  <a:pt x="621" y="1283"/>
                </a:lnTo>
                <a:lnTo>
                  <a:pt x="622" y="1283"/>
                </a:lnTo>
                <a:lnTo>
                  <a:pt x="622" y="1283"/>
                </a:lnTo>
                <a:lnTo>
                  <a:pt x="622" y="1283"/>
                </a:lnTo>
                <a:lnTo>
                  <a:pt x="623" y="1284"/>
                </a:lnTo>
                <a:lnTo>
                  <a:pt x="623" y="1284"/>
                </a:lnTo>
                <a:lnTo>
                  <a:pt x="623" y="1284"/>
                </a:lnTo>
                <a:lnTo>
                  <a:pt x="623" y="1284"/>
                </a:lnTo>
                <a:lnTo>
                  <a:pt x="624" y="1284"/>
                </a:lnTo>
                <a:lnTo>
                  <a:pt x="624" y="1285"/>
                </a:lnTo>
                <a:lnTo>
                  <a:pt x="624" y="1285"/>
                </a:lnTo>
                <a:lnTo>
                  <a:pt x="625" y="1285"/>
                </a:lnTo>
                <a:lnTo>
                  <a:pt x="625" y="1286"/>
                </a:lnTo>
                <a:lnTo>
                  <a:pt x="625" y="1286"/>
                </a:lnTo>
                <a:lnTo>
                  <a:pt x="626" y="1286"/>
                </a:lnTo>
                <a:lnTo>
                  <a:pt x="626" y="1286"/>
                </a:lnTo>
                <a:lnTo>
                  <a:pt x="626" y="1286"/>
                </a:lnTo>
                <a:lnTo>
                  <a:pt x="627" y="1287"/>
                </a:lnTo>
                <a:lnTo>
                  <a:pt x="627" y="1287"/>
                </a:lnTo>
                <a:lnTo>
                  <a:pt x="627" y="1287"/>
                </a:lnTo>
                <a:lnTo>
                  <a:pt x="627" y="1288"/>
                </a:lnTo>
                <a:lnTo>
                  <a:pt x="627" y="1288"/>
                </a:lnTo>
                <a:lnTo>
                  <a:pt x="628" y="1288"/>
                </a:lnTo>
                <a:lnTo>
                  <a:pt x="628" y="1288"/>
                </a:lnTo>
                <a:lnTo>
                  <a:pt x="628" y="1289"/>
                </a:lnTo>
                <a:lnTo>
                  <a:pt x="628" y="1289"/>
                </a:lnTo>
                <a:lnTo>
                  <a:pt x="629" y="1289"/>
                </a:lnTo>
                <a:lnTo>
                  <a:pt x="629" y="1289"/>
                </a:lnTo>
                <a:lnTo>
                  <a:pt x="629" y="1290"/>
                </a:lnTo>
                <a:lnTo>
                  <a:pt x="630" y="1290"/>
                </a:lnTo>
                <a:lnTo>
                  <a:pt x="630" y="1290"/>
                </a:lnTo>
                <a:lnTo>
                  <a:pt x="630" y="1291"/>
                </a:lnTo>
                <a:lnTo>
                  <a:pt x="630" y="1291"/>
                </a:lnTo>
                <a:lnTo>
                  <a:pt x="630" y="1291"/>
                </a:lnTo>
                <a:lnTo>
                  <a:pt x="631" y="1291"/>
                </a:lnTo>
                <a:lnTo>
                  <a:pt x="631" y="1292"/>
                </a:lnTo>
                <a:lnTo>
                  <a:pt x="631" y="1292"/>
                </a:lnTo>
                <a:lnTo>
                  <a:pt x="631" y="1293"/>
                </a:lnTo>
                <a:lnTo>
                  <a:pt x="632" y="1293"/>
                </a:lnTo>
                <a:lnTo>
                  <a:pt x="632" y="1293"/>
                </a:lnTo>
                <a:cubicBezTo>
                  <a:pt x="632" y="1294"/>
                  <a:pt x="633" y="1295"/>
                  <a:pt x="633" y="1296"/>
                </a:cubicBezTo>
                <a:lnTo>
                  <a:pt x="634" y="1296"/>
                </a:lnTo>
                <a:lnTo>
                  <a:pt x="634" y="1296"/>
                </a:lnTo>
                <a:lnTo>
                  <a:pt x="634" y="1297"/>
                </a:lnTo>
                <a:lnTo>
                  <a:pt x="634" y="1298"/>
                </a:lnTo>
                <a:lnTo>
                  <a:pt x="634" y="1298"/>
                </a:lnTo>
                <a:lnTo>
                  <a:pt x="635" y="1298"/>
                </a:lnTo>
                <a:lnTo>
                  <a:pt x="635" y="1298"/>
                </a:lnTo>
                <a:cubicBezTo>
                  <a:pt x="637" y="1303"/>
                  <a:pt x="638" y="1308"/>
                  <a:pt x="638" y="1313"/>
                </a:cubicBezTo>
                <a:cubicBezTo>
                  <a:pt x="638" y="1320"/>
                  <a:pt x="635" y="1328"/>
                  <a:pt x="631" y="1333"/>
                </a:cubicBezTo>
                <a:lnTo>
                  <a:pt x="631" y="1333"/>
                </a:lnTo>
                <a:cubicBezTo>
                  <a:pt x="625" y="1343"/>
                  <a:pt x="614" y="1348"/>
                  <a:pt x="602" y="1348"/>
                </a:cubicBezTo>
                <a:lnTo>
                  <a:pt x="602" y="1348"/>
                </a:lnTo>
                <a:lnTo>
                  <a:pt x="602" y="1349"/>
                </a:lnTo>
                <a:cubicBezTo>
                  <a:pt x="583" y="1349"/>
                  <a:pt x="568" y="1364"/>
                  <a:pt x="568" y="1383"/>
                </a:cubicBezTo>
                <a:cubicBezTo>
                  <a:pt x="568" y="1402"/>
                  <a:pt x="583" y="1417"/>
                  <a:pt x="602" y="1417"/>
                </a:cubicBezTo>
                <a:cubicBezTo>
                  <a:pt x="621" y="1417"/>
                  <a:pt x="637" y="1402"/>
                  <a:pt x="637" y="1383"/>
                </a:cubicBezTo>
                <a:cubicBezTo>
                  <a:pt x="637" y="1357"/>
                  <a:pt x="633" y="1353"/>
                  <a:pt x="665" y="1352"/>
                </a:cubicBezTo>
                <a:cubicBezTo>
                  <a:pt x="696" y="1353"/>
                  <a:pt x="693" y="1357"/>
                  <a:pt x="693" y="1383"/>
                </a:cubicBezTo>
                <a:lnTo>
                  <a:pt x="693" y="1383"/>
                </a:lnTo>
                <a:lnTo>
                  <a:pt x="693" y="1384"/>
                </a:lnTo>
                <a:lnTo>
                  <a:pt x="693" y="1384"/>
                </a:lnTo>
                <a:lnTo>
                  <a:pt x="693" y="1385"/>
                </a:lnTo>
                <a:lnTo>
                  <a:pt x="693" y="1385"/>
                </a:lnTo>
                <a:lnTo>
                  <a:pt x="693" y="1386"/>
                </a:lnTo>
                <a:lnTo>
                  <a:pt x="693" y="1386"/>
                </a:lnTo>
                <a:lnTo>
                  <a:pt x="693" y="1387"/>
                </a:lnTo>
                <a:lnTo>
                  <a:pt x="693" y="1387"/>
                </a:lnTo>
                <a:lnTo>
                  <a:pt x="693" y="1387"/>
                </a:lnTo>
                <a:lnTo>
                  <a:pt x="693" y="1387"/>
                </a:lnTo>
                <a:lnTo>
                  <a:pt x="693" y="1388"/>
                </a:lnTo>
                <a:lnTo>
                  <a:pt x="693" y="1388"/>
                </a:lnTo>
                <a:lnTo>
                  <a:pt x="693" y="1389"/>
                </a:lnTo>
                <a:lnTo>
                  <a:pt x="693" y="1389"/>
                </a:lnTo>
                <a:lnTo>
                  <a:pt x="693" y="1390"/>
                </a:lnTo>
                <a:lnTo>
                  <a:pt x="693" y="1390"/>
                </a:lnTo>
                <a:lnTo>
                  <a:pt x="694" y="1391"/>
                </a:lnTo>
                <a:lnTo>
                  <a:pt x="694" y="1391"/>
                </a:lnTo>
                <a:lnTo>
                  <a:pt x="694" y="1392"/>
                </a:lnTo>
                <a:lnTo>
                  <a:pt x="694" y="1392"/>
                </a:lnTo>
                <a:lnTo>
                  <a:pt x="694" y="1392"/>
                </a:lnTo>
                <a:lnTo>
                  <a:pt x="694" y="1392"/>
                </a:lnTo>
                <a:lnTo>
                  <a:pt x="694" y="1393"/>
                </a:lnTo>
                <a:lnTo>
                  <a:pt x="694" y="1393"/>
                </a:lnTo>
                <a:lnTo>
                  <a:pt x="694" y="1394"/>
                </a:lnTo>
                <a:lnTo>
                  <a:pt x="694" y="1394"/>
                </a:lnTo>
                <a:lnTo>
                  <a:pt x="695" y="1395"/>
                </a:lnTo>
                <a:lnTo>
                  <a:pt x="695" y="1395"/>
                </a:lnTo>
                <a:lnTo>
                  <a:pt x="695" y="1396"/>
                </a:lnTo>
                <a:lnTo>
                  <a:pt x="695" y="1396"/>
                </a:lnTo>
                <a:lnTo>
                  <a:pt x="695" y="1396"/>
                </a:lnTo>
                <a:lnTo>
                  <a:pt x="695" y="1396"/>
                </a:lnTo>
                <a:lnTo>
                  <a:pt x="696" y="1397"/>
                </a:lnTo>
                <a:lnTo>
                  <a:pt x="696" y="1397"/>
                </a:lnTo>
                <a:lnTo>
                  <a:pt x="696" y="1398"/>
                </a:lnTo>
                <a:lnTo>
                  <a:pt x="696" y="1398"/>
                </a:lnTo>
                <a:lnTo>
                  <a:pt x="696" y="1399"/>
                </a:lnTo>
                <a:lnTo>
                  <a:pt x="696" y="1399"/>
                </a:lnTo>
                <a:lnTo>
                  <a:pt x="697" y="1399"/>
                </a:lnTo>
                <a:lnTo>
                  <a:pt x="697" y="1399"/>
                </a:lnTo>
                <a:lnTo>
                  <a:pt x="697" y="1400"/>
                </a:lnTo>
                <a:cubicBezTo>
                  <a:pt x="703" y="1410"/>
                  <a:pt x="714" y="1417"/>
                  <a:pt x="727" y="1417"/>
                </a:cubicBezTo>
                <a:cubicBezTo>
                  <a:pt x="740" y="1417"/>
                  <a:pt x="751" y="1410"/>
                  <a:pt x="757" y="1400"/>
                </a:cubicBezTo>
                <a:lnTo>
                  <a:pt x="757" y="1399"/>
                </a:lnTo>
                <a:lnTo>
                  <a:pt x="757" y="1399"/>
                </a:lnTo>
                <a:lnTo>
                  <a:pt x="757" y="1399"/>
                </a:lnTo>
                <a:lnTo>
                  <a:pt x="757" y="1399"/>
                </a:lnTo>
                <a:lnTo>
                  <a:pt x="758" y="1398"/>
                </a:lnTo>
                <a:lnTo>
                  <a:pt x="758" y="1398"/>
                </a:lnTo>
                <a:lnTo>
                  <a:pt x="758" y="1397"/>
                </a:lnTo>
                <a:lnTo>
                  <a:pt x="758" y="1397"/>
                </a:lnTo>
                <a:lnTo>
                  <a:pt x="758" y="1396"/>
                </a:lnTo>
                <a:lnTo>
                  <a:pt x="758" y="1396"/>
                </a:lnTo>
                <a:lnTo>
                  <a:pt x="759" y="1396"/>
                </a:lnTo>
                <a:lnTo>
                  <a:pt x="759" y="1396"/>
                </a:lnTo>
                <a:lnTo>
                  <a:pt x="759" y="1395"/>
                </a:lnTo>
                <a:lnTo>
                  <a:pt x="759" y="1395"/>
                </a:lnTo>
                <a:lnTo>
                  <a:pt x="759" y="1394"/>
                </a:lnTo>
                <a:lnTo>
                  <a:pt x="759" y="1394"/>
                </a:lnTo>
                <a:lnTo>
                  <a:pt x="760" y="1393"/>
                </a:lnTo>
                <a:lnTo>
                  <a:pt x="760" y="1393"/>
                </a:lnTo>
                <a:lnTo>
                  <a:pt x="760" y="1392"/>
                </a:lnTo>
                <a:lnTo>
                  <a:pt x="760" y="1392"/>
                </a:lnTo>
                <a:lnTo>
                  <a:pt x="760" y="1392"/>
                </a:lnTo>
                <a:lnTo>
                  <a:pt x="760" y="1392"/>
                </a:lnTo>
                <a:lnTo>
                  <a:pt x="760" y="1391"/>
                </a:lnTo>
                <a:lnTo>
                  <a:pt x="760" y="1391"/>
                </a:lnTo>
                <a:lnTo>
                  <a:pt x="760" y="1390"/>
                </a:lnTo>
                <a:lnTo>
                  <a:pt x="760" y="1390"/>
                </a:lnTo>
                <a:lnTo>
                  <a:pt x="761" y="1389"/>
                </a:lnTo>
                <a:lnTo>
                  <a:pt x="761" y="1389"/>
                </a:lnTo>
                <a:lnTo>
                  <a:pt x="761" y="1388"/>
                </a:lnTo>
                <a:lnTo>
                  <a:pt x="761" y="1388"/>
                </a:lnTo>
                <a:lnTo>
                  <a:pt x="761" y="1387"/>
                </a:lnTo>
                <a:lnTo>
                  <a:pt x="761" y="1387"/>
                </a:lnTo>
                <a:lnTo>
                  <a:pt x="761" y="1387"/>
                </a:lnTo>
                <a:lnTo>
                  <a:pt x="761" y="1387"/>
                </a:lnTo>
                <a:lnTo>
                  <a:pt x="761" y="1386"/>
                </a:lnTo>
                <a:lnTo>
                  <a:pt x="761" y="1386"/>
                </a:lnTo>
                <a:lnTo>
                  <a:pt x="761" y="1385"/>
                </a:lnTo>
                <a:lnTo>
                  <a:pt x="761" y="1385"/>
                </a:lnTo>
                <a:lnTo>
                  <a:pt x="761" y="1384"/>
                </a:lnTo>
                <a:lnTo>
                  <a:pt x="761" y="1384"/>
                </a:lnTo>
                <a:lnTo>
                  <a:pt x="761" y="1383"/>
                </a:lnTo>
                <a:lnTo>
                  <a:pt x="761" y="1383"/>
                </a:lnTo>
                <a:lnTo>
                  <a:pt x="761" y="1383"/>
                </a:lnTo>
                <a:cubicBezTo>
                  <a:pt x="761" y="1356"/>
                  <a:pt x="757" y="1352"/>
                  <a:pt x="792" y="1352"/>
                </a:cubicBezTo>
                <a:cubicBezTo>
                  <a:pt x="793" y="1352"/>
                  <a:pt x="794" y="1352"/>
                  <a:pt x="794" y="1352"/>
                </a:cubicBezTo>
                <a:cubicBezTo>
                  <a:pt x="795" y="1352"/>
                  <a:pt x="795" y="1352"/>
                  <a:pt x="796" y="1352"/>
                </a:cubicBezTo>
                <a:cubicBezTo>
                  <a:pt x="831" y="1352"/>
                  <a:pt x="827" y="1356"/>
                  <a:pt x="827" y="1383"/>
                </a:cubicBezTo>
                <a:lnTo>
                  <a:pt x="827" y="1383"/>
                </a:lnTo>
                <a:lnTo>
                  <a:pt x="827" y="1384"/>
                </a:lnTo>
                <a:lnTo>
                  <a:pt x="827" y="1384"/>
                </a:lnTo>
                <a:lnTo>
                  <a:pt x="827" y="1385"/>
                </a:lnTo>
                <a:lnTo>
                  <a:pt x="827" y="1385"/>
                </a:lnTo>
                <a:lnTo>
                  <a:pt x="827" y="1386"/>
                </a:lnTo>
                <a:lnTo>
                  <a:pt x="827" y="1386"/>
                </a:lnTo>
                <a:lnTo>
                  <a:pt x="827" y="1387"/>
                </a:lnTo>
                <a:lnTo>
                  <a:pt x="827" y="1387"/>
                </a:lnTo>
                <a:lnTo>
                  <a:pt x="827" y="1387"/>
                </a:lnTo>
                <a:lnTo>
                  <a:pt x="827" y="1387"/>
                </a:lnTo>
                <a:lnTo>
                  <a:pt x="828" y="1388"/>
                </a:lnTo>
                <a:lnTo>
                  <a:pt x="828" y="1388"/>
                </a:lnTo>
                <a:lnTo>
                  <a:pt x="828" y="1389"/>
                </a:lnTo>
                <a:lnTo>
                  <a:pt x="828" y="1389"/>
                </a:lnTo>
                <a:lnTo>
                  <a:pt x="828" y="1390"/>
                </a:lnTo>
                <a:lnTo>
                  <a:pt x="828" y="1390"/>
                </a:lnTo>
                <a:lnTo>
                  <a:pt x="828" y="1391"/>
                </a:lnTo>
                <a:lnTo>
                  <a:pt x="828" y="1391"/>
                </a:lnTo>
                <a:lnTo>
                  <a:pt x="828" y="1392"/>
                </a:lnTo>
                <a:lnTo>
                  <a:pt x="828" y="1392"/>
                </a:lnTo>
                <a:lnTo>
                  <a:pt x="828" y="1392"/>
                </a:lnTo>
                <a:lnTo>
                  <a:pt x="828" y="1392"/>
                </a:lnTo>
                <a:lnTo>
                  <a:pt x="829" y="1393"/>
                </a:lnTo>
                <a:lnTo>
                  <a:pt x="829" y="1393"/>
                </a:lnTo>
                <a:lnTo>
                  <a:pt x="829" y="1394"/>
                </a:lnTo>
                <a:lnTo>
                  <a:pt x="829" y="1394"/>
                </a:lnTo>
                <a:lnTo>
                  <a:pt x="829" y="1395"/>
                </a:lnTo>
                <a:lnTo>
                  <a:pt x="829" y="1395"/>
                </a:lnTo>
                <a:lnTo>
                  <a:pt x="830" y="1396"/>
                </a:lnTo>
                <a:lnTo>
                  <a:pt x="830" y="1396"/>
                </a:lnTo>
                <a:lnTo>
                  <a:pt x="830" y="1396"/>
                </a:lnTo>
                <a:lnTo>
                  <a:pt x="830" y="1396"/>
                </a:lnTo>
                <a:lnTo>
                  <a:pt x="830" y="1397"/>
                </a:lnTo>
                <a:lnTo>
                  <a:pt x="830" y="1397"/>
                </a:lnTo>
                <a:lnTo>
                  <a:pt x="831" y="1398"/>
                </a:lnTo>
                <a:lnTo>
                  <a:pt x="831" y="1398"/>
                </a:lnTo>
                <a:lnTo>
                  <a:pt x="831" y="1399"/>
                </a:lnTo>
                <a:lnTo>
                  <a:pt x="831" y="1399"/>
                </a:lnTo>
                <a:lnTo>
                  <a:pt x="831" y="1399"/>
                </a:lnTo>
                <a:lnTo>
                  <a:pt x="831" y="1399"/>
                </a:lnTo>
                <a:lnTo>
                  <a:pt x="832" y="1400"/>
                </a:lnTo>
                <a:cubicBezTo>
                  <a:pt x="838" y="1410"/>
                  <a:pt x="849" y="1417"/>
                  <a:pt x="861" y="1417"/>
                </a:cubicBezTo>
                <a:cubicBezTo>
                  <a:pt x="874" y="1417"/>
                  <a:pt x="885" y="1410"/>
                  <a:pt x="891" y="1400"/>
                </a:cubicBezTo>
                <a:lnTo>
                  <a:pt x="891" y="1399"/>
                </a:lnTo>
                <a:lnTo>
                  <a:pt x="891" y="1399"/>
                </a:lnTo>
                <a:lnTo>
                  <a:pt x="892" y="1399"/>
                </a:lnTo>
                <a:lnTo>
                  <a:pt x="892" y="1399"/>
                </a:lnTo>
                <a:lnTo>
                  <a:pt x="892" y="1398"/>
                </a:lnTo>
                <a:lnTo>
                  <a:pt x="892" y="1398"/>
                </a:lnTo>
                <a:lnTo>
                  <a:pt x="893" y="1397"/>
                </a:lnTo>
                <a:lnTo>
                  <a:pt x="893" y="1397"/>
                </a:lnTo>
                <a:lnTo>
                  <a:pt x="893" y="1396"/>
                </a:lnTo>
                <a:lnTo>
                  <a:pt x="893" y="1396"/>
                </a:lnTo>
                <a:lnTo>
                  <a:pt x="893" y="1396"/>
                </a:lnTo>
                <a:lnTo>
                  <a:pt x="893" y="1396"/>
                </a:lnTo>
                <a:lnTo>
                  <a:pt x="894" y="1395"/>
                </a:lnTo>
                <a:lnTo>
                  <a:pt x="894" y="1395"/>
                </a:lnTo>
                <a:lnTo>
                  <a:pt x="894" y="1394"/>
                </a:lnTo>
                <a:lnTo>
                  <a:pt x="894" y="1394"/>
                </a:lnTo>
                <a:lnTo>
                  <a:pt x="894" y="1393"/>
                </a:lnTo>
                <a:lnTo>
                  <a:pt x="894" y="1393"/>
                </a:lnTo>
                <a:lnTo>
                  <a:pt x="894" y="1392"/>
                </a:lnTo>
                <a:lnTo>
                  <a:pt x="894" y="1392"/>
                </a:lnTo>
                <a:lnTo>
                  <a:pt x="895" y="1392"/>
                </a:lnTo>
                <a:lnTo>
                  <a:pt x="895" y="1392"/>
                </a:lnTo>
                <a:lnTo>
                  <a:pt x="895" y="1391"/>
                </a:lnTo>
                <a:lnTo>
                  <a:pt x="895" y="1391"/>
                </a:lnTo>
                <a:lnTo>
                  <a:pt x="895" y="1390"/>
                </a:lnTo>
                <a:lnTo>
                  <a:pt x="895" y="1390"/>
                </a:lnTo>
                <a:lnTo>
                  <a:pt x="895" y="1389"/>
                </a:lnTo>
                <a:lnTo>
                  <a:pt x="895" y="1389"/>
                </a:lnTo>
                <a:lnTo>
                  <a:pt x="895" y="1388"/>
                </a:lnTo>
                <a:lnTo>
                  <a:pt x="895" y="1388"/>
                </a:lnTo>
                <a:lnTo>
                  <a:pt x="895" y="1387"/>
                </a:lnTo>
                <a:lnTo>
                  <a:pt x="895" y="1387"/>
                </a:lnTo>
                <a:lnTo>
                  <a:pt x="895" y="1387"/>
                </a:lnTo>
                <a:lnTo>
                  <a:pt x="895" y="1387"/>
                </a:lnTo>
                <a:lnTo>
                  <a:pt x="896" y="1386"/>
                </a:lnTo>
                <a:lnTo>
                  <a:pt x="896" y="1386"/>
                </a:lnTo>
                <a:lnTo>
                  <a:pt x="896" y="1385"/>
                </a:lnTo>
                <a:lnTo>
                  <a:pt x="896" y="1385"/>
                </a:lnTo>
                <a:lnTo>
                  <a:pt x="896" y="1384"/>
                </a:lnTo>
                <a:lnTo>
                  <a:pt x="896" y="1384"/>
                </a:lnTo>
                <a:lnTo>
                  <a:pt x="896" y="1383"/>
                </a:lnTo>
                <a:lnTo>
                  <a:pt x="896" y="1383"/>
                </a:lnTo>
                <a:lnTo>
                  <a:pt x="896" y="1383"/>
                </a:lnTo>
                <a:cubicBezTo>
                  <a:pt x="896" y="1356"/>
                  <a:pt x="892" y="1352"/>
                  <a:pt x="927" y="1352"/>
                </a:cubicBezTo>
                <a:lnTo>
                  <a:pt x="928" y="1352"/>
                </a:lnTo>
                <a:lnTo>
                  <a:pt x="929" y="1352"/>
                </a:lnTo>
                <a:cubicBezTo>
                  <a:pt x="964" y="1352"/>
                  <a:pt x="960" y="1356"/>
                  <a:pt x="960" y="1383"/>
                </a:cubicBezTo>
                <a:cubicBezTo>
                  <a:pt x="960" y="1402"/>
                  <a:pt x="975" y="1417"/>
                  <a:pt x="994" y="1417"/>
                </a:cubicBezTo>
                <a:cubicBezTo>
                  <a:pt x="1013" y="1417"/>
                  <a:pt x="1028" y="1402"/>
                  <a:pt x="1028" y="1383"/>
                </a:cubicBezTo>
                <a:cubicBezTo>
                  <a:pt x="1028" y="1364"/>
                  <a:pt x="1013" y="1349"/>
                  <a:pt x="994" y="1349"/>
                </a:cubicBezTo>
                <a:lnTo>
                  <a:pt x="994" y="1349"/>
                </a:lnTo>
                <a:lnTo>
                  <a:pt x="994" y="1348"/>
                </a:lnTo>
                <a:lnTo>
                  <a:pt x="994" y="1348"/>
                </a:lnTo>
                <a:cubicBezTo>
                  <a:pt x="981" y="1348"/>
                  <a:pt x="969" y="1342"/>
                  <a:pt x="963" y="1331"/>
                </a:cubicBezTo>
                <a:lnTo>
                  <a:pt x="963" y="1331"/>
                </a:lnTo>
                <a:lnTo>
                  <a:pt x="962" y="1330"/>
                </a:lnTo>
                <a:lnTo>
                  <a:pt x="962" y="1330"/>
                </a:lnTo>
                <a:lnTo>
                  <a:pt x="962" y="1330"/>
                </a:lnTo>
                <a:lnTo>
                  <a:pt x="962" y="1330"/>
                </a:lnTo>
                <a:lnTo>
                  <a:pt x="962" y="1330"/>
                </a:lnTo>
                <a:lnTo>
                  <a:pt x="962" y="1329"/>
                </a:lnTo>
                <a:lnTo>
                  <a:pt x="962" y="1329"/>
                </a:lnTo>
                <a:lnTo>
                  <a:pt x="961" y="1329"/>
                </a:lnTo>
                <a:lnTo>
                  <a:pt x="961" y="1328"/>
                </a:lnTo>
                <a:lnTo>
                  <a:pt x="961" y="1328"/>
                </a:lnTo>
                <a:lnTo>
                  <a:pt x="961" y="1328"/>
                </a:lnTo>
                <a:lnTo>
                  <a:pt x="960" y="1326"/>
                </a:lnTo>
                <a:lnTo>
                  <a:pt x="960" y="1326"/>
                </a:lnTo>
                <a:lnTo>
                  <a:pt x="960" y="1326"/>
                </a:lnTo>
                <a:lnTo>
                  <a:pt x="960" y="1326"/>
                </a:lnTo>
                <a:lnTo>
                  <a:pt x="960" y="1326"/>
                </a:lnTo>
                <a:lnTo>
                  <a:pt x="960" y="1325"/>
                </a:lnTo>
                <a:lnTo>
                  <a:pt x="960" y="1325"/>
                </a:lnTo>
                <a:lnTo>
                  <a:pt x="960" y="1325"/>
                </a:lnTo>
                <a:lnTo>
                  <a:pt x="960" y="1325"/>
                </a:lnTo>
                <a:lnTo>
                  <a:pt x="960" y="1324"/>
                </a:lnTo>
                <a:lnTo>
                  <a:pt x="960" y="1324"/>
                </a:lnTo>
                <a:lnTo>
                  <a:pt x="960" y="1324"/>
                </a:lnTo>
                <a:lnTo>
                  <a:pt x="960" y="1324"/>
                </a:lnTo>
                <a:lnTo>
                  <a:pt x="959" y="1324"/>
                </a:lnTo>
                <a:lnTo>
                  <a:pt x="959" y="1323"/>
                </a:lnTo>
                <a:lnTo>
                  <a:pt x="959" y="1323"/>
                </a:lnTo>
                <a:lnTo>
                  <a:pt x="959" y="1323"/>
                </a:lnTo>
                <a:lnTo>
                  <a:pt x="959" y="1323"/>
                </a:lnTo>
                <a:lnTo>
                  <a:pt x="959" y="1322"/>
                </a:lnTo>
                <a:lnTo>
                  <a:pt x="959" y="1322"/>
                </a:lnTo>
                <a:lnTo>
                  <a:pt x="959" y="1322"/>
                </a:lnTo>
                <a:lnTo>
                  <a:pt x="959" y="1322"/>
                </a:lnTo>
                <a:lnTo>
                  <a:pt x="959" y="1322"/>
                </a:lnTo>
                <a:lnTo>
                  <a:pt x="959" y="1322"/>
                </a:lnTo>
                <a:lnTo>
                  <a:pt x="959" y="1321"/>
                </a:lnTo>
                <a:lnTo>
                  <a:pt x="959" y="1321"/>
                </a:lnTo>
                <a:lnTo>
                  <a:pt x="959" y="1321"/>
                </a:lnTo>
                <a:lnTo>
                  <a:pt x="959" y="1321"/>
                </a:lnTo>
                <a:lnTo>
                  <a:pt x="959" y="1320"/>
                </a:lnTo>
                <a:lnTo>
                  <a:pt x="959" y="1320"/>
                </a:lnTo>
                <a:lnTo>
                  <a:pt x="958" y="1320"/>
                </a:lnTo>
                <a:lnTo>
                  <a:pt x="958" y="1320"/>
                </a:lnTo>
                <a:lnTo>
                  <a:pt x="958" y="1319"/>
                </a:lnTo>
                <a:lnTo>
                  <a:pt x="958" y="1319"/>
                </a:lnTo>
                <a:lnTo>
                  <a:pt x="958" y="1319"/>
                </a:lnTo>
                <a:lnTo>
                  <a:pt x="958" y="1319"/>
                </a:lnTo>
                <a:lnTo>
                  <a:pt x="958" y="1319"/>
                </a:lnTo>
                <a:lnTo>
                  <a:pt x="958" y="1318"/>
                </a:lnTo>
                <a:lnTo>
                  <a:pt x="958" y="1318"/>
                </a:lnTo>
                <a:lnTo>
                  <a:pt x="958" y="1318"/>
                </a:lnTo>
                <a:lnTo>
                  <a:pt x="958" y="1318"/>
                </a:lnTo>
                <a:lnTo>
                  <a:pt x="958" y="1317"/>
                </a:lnTo>
                <a:lnTo>
                  <a:pt x="958" y="1317"/>
                </a:lnTo>
                <a:lnTo>
                  <a:pt x="958" y="1317"/>
                </a:lnTo>
                <a:lnTo>
                  <a:pt x="958" y="1317"/>
                </a:lnTo>
                <a:lnTo>
                  <a:pt x="958" y="1316"/>
                </a:lnTo>
                <a:lnTo>
                  <a:pt x="958" y="1316"/>
                </a:lnTo>
                <a:lnTo>
                  <a:pt x="958" y="1316"/>
                </a:lnTo>
                <a:lnTo>
                  <a:pt x="958" y="1316"/>
                </a:lnTo>
                <a:lnTo>
                  <a:pt x="958" y="1315"/>
                </a:lnTo>
                <a:lnTo>
                  <a:pt x="958" y="1315"/>
                </a:lnTo>
                <a:lnTo>
                  <a:pt x="958" y="1315"/>
                </a:lnTo>
                <a:lnTo>
                  <a:pt x="958" y="1315"/>
                </a:lnTo>
                <a:lnTo>
                  <a:pt x="958" y="1315"/>
                </a:lnTo>
                <a:lnTo>
                  <a:pt x="958" y="1315"/>
                </a:lnTo>
                <a:lnTo>
                  <a:pt x="958" y="1314"/>
                </a:lnTo>
                <a:lnTo>
                  <a:pt x="958" y="1314"/>
                </a:lnTo>
                <a:lnTo>
                  <a:pt x="958" y="1314"/>
                </a:lnTo>
                <a:lnTo>
                  <a:pt x="958" y="1314"/>
                </a:lnTo>
                <a:lnTo>
                  <a:pt x="958" y="1313"/>
                </a:lnTo>
                <a:lnTo>
                  <a:pt x="958" y="1313"/>
                </a:lnTo>
                <a:lnTo>
                  <a:pt x="958" y="1313"/>
                </a:lnTo>
                <a:lnTo>
                  <a:pt x="958" y="1312"/>
                </a:lnTo>
                <a:lnTo>
                  <a:pt x="958" y="1312"/>
                </a:lnTo>
                <a:lnTo>
                  <a:pt x="958" y="1312"/>
                </a:lnTo>
                <a:lnTo>
                  <a:pt x="958" y="1312"/>
                </a:lnTo>
                <a:lnTo>
                  <a:pt x="958" y="1312"/>
                </a:lnTo>
                <a:cubicBezTo>
                  <a:pt x="958" y="1308"/>
                  <a:pt x="959" y="1304"/>
                  <a:pt x="960" y="1300"/>
                </a:cubicBezTo>
                <a:lnTo>
                  <a:pt x="960" y="1300"/>
                </a:lnTo>
                <a:lnTo>
                  <a:pt x="960" y="1300"/>
                </a:lnTo>
                <a:cubicBezTo>
                  <a:pt x="961" y="1299"/>
                  <a:pt x="961" y="1298"/>
                  <a:pt x="961" y="1297"/>
                </a:cubicBezTo>
                <a:lnTo>
                  <a:pt x="962" y="1296"/>
                </a:lnTo>
                <a:cubicBezTo>
                  <a:pt x="962" y="1296"/>
                  <a:pt x="963" y="1295"/>
                  <a:pt x="963" y="1294"/>
                </a:cubicBezTo>
                <a:lnTo>
                  <a:pt x="963" y="1293"/>
                </a:lnTo>
                <a:lnTo>
                  <a:pt x="963" y="1293"/>
                </a:lnTo>
                <a:lnTo>
                  <a:pt x="964" y="1293"/>
                </a:lnTo>
                <a:lnTo>
                  <a:pt x="964" y="1293"/>
                </a:lnTo>
                <a:lnTo>
                  <a:pt x="964" y="1292"/>
                </a:lnTo>
                <a:lnTo>
                  <a:pt x="965" y="1291"/>
                </a:lnTo>
                <a:lnTo>
                  <a:pt x="965" y="1291"/>
                </a:lnTo>
                <a:lnTo>
                  <a:pt x="966" y="1290"/>
                </a:lnTo>
                <a:lnTo>
                  <a:pt x="966" y="1290"/>
                </a:lnTo>
                <a:lnTo>
                  <a:pt x="966" y="1290"/>
                </a:lnTo>
                <a:lnTo>
                  <a:pt x="966" y="1289"/>
                </a:lnTo>
                <a:lnTo>
                  <a:pt x="967" y="1289"/>
                </a:lnTo>
                <a:lnTo>
                  <a:pt x="967" y="1289"/>
                </a:lnTo>
                <a:lnTo>
                  <a:pt x="967" y="1288"/>
                </a:lnTo>
                <a:lnTo>
                  <a:pt x="968" y="1288"/>
                </a:lnTo>
                <a:lnTo>
                  <a:pt x="968" y="1288"/>
                </a:lnTo>
                <a:lnTo>
                  <a:pt x="968" y="1287"/>
                </a:lnTo>
                <a:lnTo>
                  <a:pt x="968" y="1287"/>
                </a:lnTo>
                <a:lnTo>
                  <a:pt x="969" y="1287"/>
                </a:lnTo>
                <a:lnTo>
                  <a:pt x="969" y="1287"/>
                </a:lnTo>
                <a:lnTo>
                  <a:pt x="969" y="1286"/>
                </a:lnTo>
                <a:lnTo>
                  <a:pt x="969" y="1286"/>
                </a:lnTo>
                <a:lnTo>
                  <a:pt x="970" y="1286"/>
                </a:lnTo>
                <a:lnTo>
                  <a:pt x="970" y="1286"/>
                </a:lnTo>
                <a:lnTo>
                  <a:pt x="971" y="1285"/>
                </a:lnTo>
                <a:lnTo>
                  <a:pt x="971" y="1285"/>
                </a:lnTo>
                <a:lnTo>
                  <a:pt x="971" y="1285"/>
                </a:lnTo>
                <a:lnTo>
                  <a:pt x="971" y="1285"/>
                </a:lnTo>
                <a:lnTo>
                  <a:pt x="972" y="1284"/>
                </a:lnTo>
                <a:lnTo>
                  <a:pt x="972" y="1284"/>
                </a:lnTo>
                <a:lnTo>
                  <a:pt x="972" y="1284"/>
                </a:lnTo>
                <a:lnTo>
                  <a:pt x="973" y="1284"/>
                </a:lnTo>
                <a:lnTo>
                  <a:pt x="973" y="1284"/>
                </a:lnTo>
                <a:lnTo>
                  <a:pt x="973" y="1283"/>
                </a:lnTo>
                <a:lnTo>
                  <a:pt x="974" y="1283"/>
                </a:lnTo>
                <a:lnTo>
                  <a:pt x="974" y="1283"/>
                </a:lnTo>
                <a:lnTo>
                  <a:pt x="974" y="1283"/>
                </a:lnTo>
                <a:lnTo>
                  <a:pt x="975" y="1282"/>
                </a:lnTo>
                <a:lnTo>
                  <a:pt x="975" y="1282"/>
                </a:lnTo>
                <a:lnTo>
                  <a:pt x="975" y="1282"/>
                </a:lnTo>
                <a:lnTo>
                  <a:pt x="976" y="1282"/>
                </a:lnTo>
                <a:lnTo>
                  <a:pt x="976" y="1282"/>
                </a:lnTo>
                <a:lnTo>
                  <a:pt x="976" y="1281"/>
                </a:lnTo>
                <a:lnTo>
                  <a:pt x="976" y="1281"/>
                </a:lnTo>
                <a:lnTo>
                  <a:pt x="977" y="1281"/>
                </a:lnTo>
                <a:lnTo>
                  <a:pt x="977" y="1281"/>
                </a:lnTo>
                <a:lnTo>
                  <a:pt x="978" y="1281"/>
                </a:lnTo>
                <a:lnTo>
                  <a:pt x="978" y="1280"/>
                </a:lnTo>
                <a:lnTo>
                  <a:pt x="978" y="1280"/>
                </a:lnTo>
                <a:lnTo>
                  <a:pt x="979" y="1280"/>
                </a:lnTo>
                <a:lnTo>
                  <a:pt x="979" y="1280"/>
                </a:lnTo>
                <a:lnTo>
                  <a:pt x="980" y="1280"/>
                </a:lnTo>
                <a:lnTo>
                  <a:pt x="980" y="1280"/>
                </a:lnTo>
                <a:lnTo>
                  <a:pt x="980" y="1279"/>
                </a:lnTo>
                <a:lnTo>
                  <a:pt x="980" y="1279"/>
                </a:lnTo>
                <a:lnTo>
                  <a:pt x="981" y="1279"/>
                </a:lnTo>
                <a:lnTo>
                  <a:pt x="981" y="1279"/>
                </a:lnTo>
                <a:lnTo>
                  <a:pt x="982" y="1279"/>
                </a:lnTo>
                <a:lnTo>
                  <a:pt x="982" y="1279"/>
                </a:lnTo>
                <a:lnTo>
                  <a:pt x="982" y="1279"/>
                </a:lnTo>
                <a:lnTo>
                  <a:pt x="983" y="1279"/>
                </a:lnTo>
                <a:lnTo>
                  <a:pt x="983" y="1278"/>
                </a:lnTo>
                <a:lnTo>
                  <a:pt x="984" y="1278"/>
                </a:lnTo>
                <a:lnTo>
                  <a:pt x="985" y="1278"/>
                </a:lnTo>
                <a:lnTo>
                  <a:pt x="985" y="1278"/>
                </a:lnTo>
                <a:lnTo>
                  <a:pt x="985" y="1278"/>
                </a:lnTo>
                <a:lnTo>
                  <a:pt x="985" y="1278"/>
                </a:lnTo>
                <a:lnTo>
                  <a:pt x="986" y="1278"/>
                </a:lnTo>
                <a:lnTo>
                  <a:pt x="986" y="1278"/>
                </a:lnTo>
                <a:lnTo>
                  <a:pt x="987" y="1278"/>
                </a:lnTo>
                <a:lnTo>
                  <a:pt x="987" y="1277"/>
                </a:lnTo>
                <a:lnTo>
                  <a:pt x="987" y="1277"/>
                </a:lnTo>
                <a:lnTo>
                  <a:pt x="988" y="1277"/>
                </a:lnTo>
                <a:lnTo>
                  <a:pt x="988" y="1277"/>
                </a:lnTo>
                <a:lnTo>
                  <a:pt x="989" y="1277"/>
                </a:lnTo>
                <a:lnTo>
                  <a:pt x="989" y="1277"/>
                </a:lnTo>
                <a:lnTo>
                  <a:pt x="990" y="1277"/>
                </a:lnTo>
                <a:lnTo>
                  <a:pt x="990" y="1277"/>
                </a:lnTo>
                <a:lnTo>
                  <a:pt x="990" y="1277"/>
                </a:lnTo>
                <a:lnTo>
                  <a:pt x="991" y="1277"/>
                </a:lnTo>
                <a:lnTo>
                  <a:pt x="991" y="1277"/>
                </a:lnTo>
                <a:lnTo>
                  <a:pt x="992" y="1277"/>
                </a:lnTo>
                <a:lnTo>
                  <a:pt x="992" y="1277"/>
                </a:lnTo>
                <a:lnTo>
                  <a:pt x="992" y="1277"/>
                </a:lnTo>
                <a:lnTo>
                  <a:pt x="993" y="1277"/>
                </a:lnTo>
                <a:lnTo>
                  <a:pt x="993" y="1277"/>
                </a:lnTo>
                <a:lnTo>
                  <a:pt x="993" y="1277"/>
                </a:lnTo>
                <a:lnTo>
                  <a:pt x="994" y="1277"/>
                </a:lnTo>
                <a:lnTo>
                  <a:pt x="994" y="1277"/>
                </a:lnTo>
                <a:lnTo>
                  <a:pt x="995" y="1277"/>
                </a:lnTo>
                <a:lnTo>
                  <a:pt x="995" y="1277"/>
                </a:lnTo>
                <a:lnTo>
                  <a:pt x="996" y="1277"/>
                </a:lnTo>
                <a:lnTo>
                  <a:pt x="996" y="1277"/>
                </a:lnTo>
                <a:lnTo>
                  <a:pt x="996" y="1277"/>
                </a:lnTo>
                <a:lnTo>
                  <a:pt x="997" y="1277"/>
                </a:lnTo>
                <a:lnTo>
                  <a:pt x="997" y="1277"/>
                </a:lnTo>
                <a:lnTo>
                  <a:pt x="998" y="1277"/>
                </a:lnTo>
                <a:lnTo>
                  <a:pt x="998" y="1277"/>
                </a:lnTo>
                <a:lnTo>
                  <a:pt x="998" y="1277"/>
                </a:lnTo>
                <a:lnTo>
                  <a:pt x="999" y="1277"/>
                </a:lnTo>
                <a:lnTo>
                  <a:pt x="999" y="1277"/>
                </a:lnTo>
                <a:lnTo>
                  <a:pt x="1000" y="1277"/>
                </a:lnTo>
                <a:lnTo>
                  <a:pt x="1000" y="1277"/>
                </a:lnTo>
                <a:lnTo>
                  <a:pt x="1000" y="1278"/>
                </a:lnTo>
                <a:lnTo>
                  <a:pt x="1001" y="1278"/>
                </a:lnTo>
                <a:lnTo>
                  <a:pt x="1001" y="1278"/>
                </a:lnTo>
                <a:lnTo>
                  <a:pt x="1002" y="1278"/>
                </a:lnTo>
                <a:lnTo>
                  <a:pt x="1002" y="1278"/>
                </a:lnTo>
                <a:lnTo>
                  <a:pt x="1002" y="1278"/>
                </a:lnTo>
                <a:lnTo>
                  <a:pt x="1002" y="1278"/>
                </a:lnTo>
                <a:lnTo>
                  <a:pt x="1003" y="1278"/>
                </a:lnTo>
                <a:lnTo>
                  <a:pt x="1003" y="1278"/>
                </a:lnTo>
                <a:lnTo>
                  <a:pt x="1004" y="1278"/>
                </a:lnTo>
                <a:lnTo>
                  <a:pt x="1004" y="1279"/>
                </a:lnTo>
                <a:lnTo>
                  <a:pt x="1004" y="1279"/>
                </a:lnTo>
                <a:lnTo>
                  <a:pt x="1005" y="1279"/>
                </a:lnTo>
                <a:lnTo>
                  <a:pt x="1005" y="1279"/>
                </a:lnTo>
                <a:lnTo>
                  <a:pt x="1006" y="1279"/>
                </a:lnTo>
                <a:lnTo>
                  <a:pt x="1006" y="1279"/>
                </a:lnTo>
                <a:lnTo>
                  <a:pt x="1006" y="1279"/>
                </a:lnTo>
                <a:lnTo>
                  <a:pt x="1007" y="1279"/>
                </a:lnTo>
                <a:lnTo>
                  <a:pt x="1007" y="1279"/>
                </a:lnTo>
                <a:lnTo>
                  <a:pt x="1007" y="1280"/>
                </a:lnTo>
                <a:lnTo>
                  <a:pt x="1008" y="1280"/>
                </a:lnTo>
                <a:lnTo>
                  <a:pt x="1008" y="1280"/>
                </a:lnTo>
                <a:lnTo>
                  <a:pt x="1009" y="1280"/>
                </a:lnTo>
                <a:lnTo>
                  <a:pt x="1009" y="1280"/>
                </a:lnTo>
                <a:lnTo>
                  <a:pt x="1009" y="1281"/>
                </a:lnTo>
                <a:lnTo>
                  <a:pt x="1010" y="1281"/>
                </a:lnTo>
                <a:lnTo>
                  <a:pt x="1010" y="1281"/>
                </a:lnTo>
                <a:lnTo>
                  <a:pt x="1010" y="1281"/>
                </a:lnTo>
                <a:lnTo>
                  <a:pt x="1011" y="1281"/>
                </a:lnTo>
                <a:lnTo>
                  <a:pt x="1011" y="1281"/>
                </a:lnTo>
                <a:lnTo>
                  <a:pt x="1011" y="1282"/>
                </a:lnTo>
                <a:lnTo>
                  <a:pt x="1012" y="1282"/>
                </a:lnTo>
                <a:lnTo>
                  <a:pt x="1012" y="1282"/>
                </a:lnTo>
                <a:lnTo>
                  <a:pt x="1012" y="1282"/>
                </a:lnTo>
                <a:lnTo>
                  <a:pt x="1013" y="1283"/>
                </a:lnTo>
                <a:lnTo>
                  <a:pt x="1013" y="1283"/>
                </a:lnTo>
                <a:lnTo>
                  <a:pt x="1013" y="1283"/>
                </a:lnTo>
                <a:lnTo>
                  <a:pt x="1013" y="1283"/>
                </a:lnTo>
                <a:lnTo>
                  <a:pt x="1014" y="1283"/>
                </a:lnTo>
                <a:lnTo>
                  <a:pt x="1014" y="1284"/>
                </a:lnTo>
                <a:lnTo>
                  <a:pt x="1014" y="1284"/>
                </a:lnTo>
                <a:lnTo>
                  <a:pt x="1015" y="1284"/>
                </a:lnTo>
                <a:lnTo>
                  <a:pt x="1015" y="1284"/>
                </a:lnTo>
                <a:lnTo>
                  <a:pt x="1015" y="1284"/>
                </a:lnTo>
                <a:lnTo>
                  <a:pt x="1016" y="1285"/>
                </a:lnTo>
                <a:lnTo>
                  <a:pt x="1016" y="1285"/>
                </a:lnTo>
                <a:lnTo>
                  <a:pt x="1016" y="1285"/>
                </a:lnTo>
                <a:lnTo>
                  <a:pt x="1016" y="1285"/>
                </a:lnTo>
                <a:lnTo>
                  <a:pt x="1017" y="1286"/>
                </a:lnTo>
                <a:lnTo>
                  <a:pt x="1017" y="1286"/>
                </a:lnTo>
                <a:lnTo>
                  <a:pt x="1017" y="1286"/>
                </a:lnTo>
                <a:lnTo>
                  <a:pt x="1018" y="1286"/>
                </a:lnTo>
                <a:lnTo>
                  <a:pt x="1018" y="1287"/>
                </a:lnTo>
                <a:lnTo>
                  <a:pt x="1018" y="1287"/>
                </a:lnTo>
                <a:lnTo>
                  <a:pt x="1018" y="1287"/>
                </a:lnTo>
                <a:lnTo>
                  <a:pt x="1018" y="1287"/>
                </a:lnTo>
                <a:lnTo>
                  <a:pt x="1019" y="1288"/>
                </a:lnTo>
                <a:lnTo>
                  <a:pt x="1019" y="1288"/>
                </a:lnTo>
                <a:lnTo>
                  <a:pt x="1019" y="1288"/>
                </a:lnTo>
                <a:lnTo>
                  <a:pt x="1020" y="1288"/>
                </a:lnTo>
                <a:lnTo>
                  <a:pt x="1020" y="1289"/>
                </a:lnTo>
                <a:lnTo>
                  <a:pt x="1021" y="1289"/>
                </a:lnTo>
                <a:lnTo>
                  <a:pt x="1021" y="1289"/>
                </a:lnTo>
                <a:lnTo>
                  <a:pt x="1021" y="1290"/>
                </a:lnTo>
                <a:lnTo>
                  <a:pt x="1021" y="1290"/>
                </a:lnTo>
                <a:lnTo>
                  <a:pt x="1021" y="1290"/>
                </a:lnTo>
                <a:lnTo>
                  <a:pt x="1022" y="1291"/>
                </a:lnTo>
                <a:lnTo>
                  <a:pt x="1022" y="1291"/>
                </a:lnTo>
                <a:lnTo>
                  <a:pt x="1022" y="1291"/>
                </a:lnTo>
                <a:lnTo>
                  <a:pt x="1022" y="1291"/>
                </a:lnTo>
                <a:lnTo>
                  <a:pt x="1023" y="1292"/>
                </a:lnTo>
                <a:lnTo>
                  <a:pt x="1023" y="1292"/>
                </a:lnTo>
                <a:lnTo>
                  <a:pt x="1023" y="1292"/>
                </a:lnTo>
                <a:lnTo>
                  <a:pt x="1023" y="1293"/>
                </a:lnTo>
                <a:lnTo>
                  <a:pt x="1023" y="1293"/>
                </a:lnTo>
                <a:lnTo>
                  <a:pt x="1023" y="1293"/>
                </a:lnTo>
                <a:lnTo>
                  <a:pt x="1024" y="1294"/>
                </a:lnTo>
                <a:lnTo>
                  <a:pt x="1024" y="1294"/>
                </a:lnTo>
                <a:lnTo>
                  <a:pt x="1024" y="1294"/>
                </a:lnTo>
                <a:lnTo>
                  <a:pt x="1024" y="1295"/>
                </a:lnTo>
                <a:lnTo>
                  <a:pt x="1025" y="1295"/>
                </a:lnTo>
                <a:lnTo>
                  <a:pt x="1025" y="1296"/>
                </a:lnTo>
                <a:lnTo>
                  <a:pt x="1025" y="1296"/>
                </a:lnTo>
                <a:lnTo>
                  <a:pt x="1025" y="1296"/>
                </a:lnTo>
                <a:lnTo>
                  <a:pt x="1025" y="1296"/>
                </a:lnTo>
                <a:lnTo>
                  <a:pt x="1026" y="1297"/>
                </a:lnTo>
                <a:lnTo>
                  <a:pt x="1026" y="1297"/>
                </a:lnTo>
                <a:lnTo>
                  <a:pt x="1026" y="1298"/>
                </a:lnTo>
                <a:lnTo>
                  <a:pt x="1026" y="1298"/>
                </a:lnTo>
                <a:lnTo>
                  <a:pt x="1026" y="1298"/>
                </a:lnTo>
                <a:lnTo>
                  <a:pt x="1026" y="1299"/>
                </a:lnTo>
                <a:lnTo>
                  <a:pt x="1026" y="1299"/>
                </a:lnTo>
                <a:lnTo>
                  <a:pt x="1027" y="1299"/>
                </a:lnTo>
                <a:cubicBezTo>
                  <a:pt x="1028" y="1304"/>
                  <a:pt x="1029" y="1308"/>
                  <a:pt x="1029" y="1313"/>
                </a:cubicBezTo>
                <a:cubicBezTo>
                  <a:pt x="1029" y="1319"/>
                  <a:pt x="1028" y="1324"/>
                  <a:pt x="1025" y="1329"/>
                </a:cubicBezTo>
                <a:cubicBezTo>
                  <a:pt x="1030" y="1342"/>
                  <a:pt x="1043" y="1351"/>
                  <a:pt x="1058" y="1351"/>
                </a:cubicBezTo>
                <a:cubicBezTo>
                  <a:pt x="1077" y="1351"/>
                  <a:pt x="1093" y="1335"/>
                  <a:pt x="1093" y="1316"/>
                </a:cubicBezTo>
                <a:cubicBezTo>
                  <a:pt x="1093" y="1288"/>
                  <a:pt x="1089" y="1284"/>
                  <a:pt x="1124" y="1284"/>
                </a:cubicBezTo>
                <a:cubicBezTo>
                  <a:pt x="1135" y="1284"/>
                  <a:pt x="1144" y="1280"/>
                  <a:pt x="1150" y="1273"/>
                </a:cubicBezTo>
                <a:cubicBezTo>
                  <a:pt x="1156" y="1267"/>
                  <a:pt x="1159" y="1259"/>
                  <a:pt x="1159" y="1250"/>
                </a:cubicBezTo>
                <a:cubicBezTo>
                  <a:pt x="1159" y="1225"/>
                  <a:pt x="1156" y="1220"/>
                  <a:pt x="1183" y="1219"/>
                </a:cubicBezTo>
                <a:cubicBezTo>
                  <a:pt x="1186" y="1219"/>
                  <a:pt x="1188" y="1220"/>
                  <a:pt x="1190" y="1220"/>
                </a:cubicBezTo>
                <a:cubicBezTo>
                  <a:pt x="1209" y="1220"/>
                  <a:pt x="1225" y="1204"/>
                  <a:pt x="1225" y="1185"/>
                </a:cubicBezTo>
                <a:cubicBezTo>
                  <a:pt x="1225" y="1161"/>
                  <a:pt x="1222" y="1155"/>
                  <a:pt x="1249" y="1155"/>
                </a:cubicBezTo>
                <a:cubicBezTo>
                  <a:pt x="1251" y="1155"/>
                  <a:pt x="1253" y="1156"/>
                  <a:pt x="1256" y="1156"/>
                </a:cubicBezTo>
                <a:cubicBezTo>
                  <a:pt x="1275" y="1156"/>
                  <a:pt x="1290" y="1140"/>
                  <a:pt x="1290" y="1121"/>
                </a:cubicBezTo>
                <a:cubicBezTo>
                  <a:pt x="1290" y="1095"/>
                  <a:pt x="1286" y="1091"/>
                  <a:pt x="1321" y="1091"/>
                </a:cubicBezTo>
                <a:cubicBezTo>
                  <a:pt x="1340" y="1091"/>
                  <a:pt x="1355" y="1076"/>
                  <a:pt x="1355" y="1057"/>
                </a:cubicBezTo>
                <a:cubicBezTo>
                  <a:pt x="1355" y="1043"/>
                  <a:pt x="1347" y="1031"/>
                  <a:pt x="1335" y="1026"/>
                </a:cubicBezTo>
                <a:cubicBezTo>
                  <a:pt x="1330" y="1028"/>
                  <a:pt x="1325" y="1030"/>
                  <a:pt x="1319" y="1030"/>
                </a:cubicBezTo>
                <a:cubicBezTo>
                  <a:pt x="1314" y="1030"/>
                  <a:pt x="1309" y="1029"/>
                  <a:pt x="1305" y="1027"/>
                </a:cubicBezTo>
                <a:lnTo>
                  <a:pt x="1305" y="1027"/>
                </a:lnTo>
                <a:lnTo>
                  <a:pt x="1305" y="1027"/>
                </a:lnTo>
                <a:lnTo>
                  <a:pt x="1304" y="1027"/>
                </a:lnTo>
                <a:lnTo>
                  <a:pt x="1304" y="1027"/>
                </a:lnTo>
                <a:lnTo>
                  <a:pt x="1303" y="1026"/>
                </a:lnTo>
                <a:lnTo>
                  <a:pt x="1303" y="1026"/>
                </a:lnTo>
                <a:lnTo>
                  <a:pt x="1303" y="1026"/>
                </a:lnTo>
                <a:lnTo>
                  <a:pt x="1302" y="1026"/>
                </a:lnTo>
                <a:lnTo>
                  <a:pt x="1302" y="1025"/>
                </a:lnTo>
                <a:lnTo>
                  <a:pt x="1302" y="1025"/>
                </a:lnTo>
                <a:lnTo>
                  <a:pt x="1301" y="1025"/>
                </a:lnTo>
                <a:lnTo>
                  <a:pt x="1301" y="1025"/>
                </a:lnTo>
                <a:lnTo>
                  <a:pt x="1301" y="1025"/>
                </a:lnTo>
                <a:lnTo>
                  <a:pt x="1299" y="1024"/>
                </a:lnTo>
                <a:lnTo>
                  <a:pt x="1299" y="1024"/>
                </a:lnTo>
                <a:lnTo>
                  <a:pt x="1299" y="1024"/>
                </a:lnTo>
                <a:lnTo>
                  <a:pt x="1298" y="1023"/>
                </a:lnTo>
                <a:lnTo>
                  <a:pt x="1298" y="1023"/>
                </a:lnTo>
                <a:lnTo>
                  <a:pt x="1298" y="1023"/>
                </a:lnTo>
                <a:lnTo>
                  <a:pt x="1298" y="1023"/>
                </a:lnTo>
                <a:lnTo>
                  <a:pt x="1297" y="1023"/>
                </a:lnTo>
                <a:lnTo>
                  <a:pt x="1297" y="1022"/>
                </a:lnTo>
                <a:lnTo>
                  <a:pt x="1297" y="1022"/>
                </a:lnTo>
                <a:lnTo>
                  <a:pt x="1296" y="1022"/>
                </a:lnTo>
                <a:lnTo>
                  <a:pt x="1296" y="1022"/>
                </a:lnTo>
                <a:lnTo>
                  <a:pt x="1296" y="1021"/>
                </a:lnTo>
                <a:lnTo>
                  <a:pt x="1296" y="1021"/>
                </a:lnTo>
                <a:lnTo>
                  <a:pt x="1295" y="1021"/>
                </a:lnTo>
                <a:lnTo>
                  <a:pt x="1295" y="1021"/>
                </a:lnTo>
                <a:lnTo>
                  <a:pt x="1295" y="1020"/>
                </a:lnTo>
                <a:lnTo>
                  <a:pt x="1294" y="1020"/>
                </a:lnTo>
                <a:lnTo>
                  <a:pt x="1294" y="1020"/>
                </a:lnTo>
                <a:lnTo>
                  <a:pt x="1294" y="1020"/>
                </a:lnTo>
                <a:lnTo>
                  <a:pt x="1294" y="1019"/>
                </a:lnTo>
                <a:lnTo>
                  <a:pt x="1293" y="1019"/>
                </a:lnTo>
                <a:lnTo>
                  <a:pt x="1293" y="1019"/>
                </a:lnTo>
                <a:lnTo>
                  <a:pt x="1293" y="1019"/>
                </a:lnTo>
                <a:lnTo>
                  <a:pt x="1293" y="1018"/>
                </a:lnTo>
                <a:lnTo>
                  <a:pt x="1293" y="1018"/>
                </a:lnTo>
                <a:lnTo>
                  <a:pt x="1292" y="1018"/>
                </a:lnTo>
                <a:lnTo>
                  <a:pt x="1292" y="1017"/>
                </a:lnTo>
                <a:lnTo>
                  <a:pt x="1292" y="1017"/>
                </a:lnTo>
                <a:lnTo>
                  <a:pt x="1291" y="1017"/>
                </a:lnTo>
                <a:lnTo>
                  <a:pt x="1291" y="1017"/>
                </a:lnTo>
                <a:lnTo>
                  <a:pt x="1291" y="1016"/>
                </a:lnTo>
                <a:lnTo>
                  <a:pt x="1291" y="1016"/>
                </a:lnTo>
                <a:lnTo>
                  <a:pt x="1291" y="1016"/>
                </a:lnTo>
                <a:lnTo>
                  <a:pt x="1290" y="1015"/>
                </a:lnTo>
                <a:lnTo>
                  <a:pt x="1290" y="1015"/>
                </a:lnTo>
                <a:lnTo>
                  <a:pt x="1290" y="1015"/>
                </a:lnTo>
                <a:lnTo>
                  <a:pt x="1290" y="1015"/>
                </a:lnTo>
                <a:lnTo>
                  <a:pt x="1289" y="1014"/>
                </a:lnTo>
                <a:lnTo>
                  <a:pt x="1289" y="1014"/>
                </a:lnTo>
                <a:lnTo>
                  <a:pt x="1289" y="1014"/>
                </a:lnTo>
                <a:lnTo>
                  <a:pt x="1289" y="1013"/>
                </a:lnTo>
                <a:lnTo>
                  <a:pt x="1289" y="1013"/>
                </a:lnTo>
                <a:lnTo>
                  <a:pt x="1288" y="1013"/>
                </a:lnTo>
                <a:lnTo>
                  <a:pt x="1288" y="1012"/>
                </a:lnTo>
                <a:lnTo>
                  <a:pt x="1288" y="1012"/>
                </a:lnTo>
                <a:lnTo>
                  <a:pt x="1288" y="1012"/>
                </a:lnTo>
                <a:lnTo>
                  <a:pt x="1288" y="1011"/>
                </a:lnTo>
                <a:lnTo>
                  <a:pt x="1288" y="1011"/>
                </a:lnTo>
                <a:lnTo>
                  <a:pt x="1287" y="1010"/>
                </a:lnTo>
                <a:lnTo>
                  <a:pt x="1287" y="1010"/>
                </a:lnTo>
                <a:lnTo>
                  <a:pt x="1287" y="1010"/>
                </a:lnTo>
                <a:lnTo>
                  <a:pt x="1287" y="1010"/>
                </a:lnTo>
                <a:lnTo>
                  <a:pt x="1287" y="1010"/>
                </a:lnTo>
                <a:lnTo>
                  <a:pt x="1287" y="1009"/>
                </a:lnTo>
                <a:lnTo>
                  <a:pt x="1286" y="1009"/>
                </a:lnTo>
                <a:lnTo>
                  <a:pt x="1286" y="1008"/>
                </a:lnTo>
                <a:lnTo>
                  <a:pt x="1286" y="1008"/>
                </a:lnTo>
                <a:lnTo>
                  <a:pt x="1286" y="1008"/>
                </a:lnTo>
                <a:lnTo>
                  <a:pt x="1286" y="1007"/>
                </a:lnTo>
                <a:lnTo>
                  <a:pt x="1286" y="1007"/>
                </a:lnTo>
                <a:lnTo>
                  <a:pt x="1285" y="1007"/>
                </a:lnTo>
                <a:lnTo>
                  <a:pt x="1285" y="1006"/>
                </a:lnTo>
                <a:lnTo>
                  <a:pt x="1285" y="1006"/>
                </a:lnTo>
                <a:lnTo>
                  <a:pt x="1285" y="1006"/>
                </a:lnTo>
                <a:lnTo>
                  <a:pt x="1285" y="1005"/>
                </a:lnTo>
                <a:lnTo>
                  <a:pt x="1285" y="1005"/>
                </a:lnTo>
                <a:lnTo>
                  <a:pt x="1285" y="1005"/>
                </a:lnTo>
                <a:lnTo>
                  <a:pt x="1285" y="1004"/>
                </a:lnTo>
                <a:lnTo>
                  <a:pt x="1284" y="1003"/>
                </a:lnTo>
                <a:lnTo>
                  <a:pt x="1284" y="1003"/>
                </a:lnTo>
                <a:lnTo>
                  <a:pt x="1284" y="1003"/>
                </a:lnTo>
                <a:lnTo>
                  <a:pt x="1284" y="1002"/>
                </a:lnTo>
                <a:lnTo>
                  <a:pt x="1284" y="1002"/>
                </a:lnTo>
                <a:lnTo>
                  <a:pt x="1284" y="1001"/>
                </a:lnTo>
                <a:lnTo>
                  <a:pt x="1284" y="1001"/>
                </a:lnTo>
                <a:lnTo>
                  <a:pt x="1284" y="1000"/>
                </a:lnTo>
                <a:lnTo>
                  <a:pt x="1284" y="1000"/>
                </a:lnTo>
                <a:lnTo>
                  <a:pt x="1284" y="1000"/>
                </a:lnTo>
                <a:lnTo>
                  <a:pt x="1284" y="1000"/>
                </a:lnTo>
                <a:lnTo>
                  <a:pt x="1284" y="999"/>
                </a:lnTo>
                <a:lnTo>
                  <a:pt x="1284" y="999"/>
                </a:lnTo>
                <a:lnTo>
                  <a:pt x="1283" y="999"/>
                </a:lnTo>
                <a:lnTo>
                  <a:pt x="1283" y="998"/>
                </a:lnTo>
                <a:lnTo>
                  <a:pt x="1283" y="998"/>
                </a:lnTo>
                <a:lnTo>
                  <a:pt x="1283" y="997"/>
                </a:lnTo>
                <a:lnTo>
                  <a:pt x="1283" y="997"/>
                </a:lnTo>
                <a:lnTo>
                  <a:pt x="1283" y="997"/>
                </a:lnTo>
                <a:lnTo>
                  <a:pt x="1283" y="996"/>
                </a:lnTo>
                <a:lnTo>
                  <a:pt x="1283" y="996"/>
                </a:lnTo>
                <a:lnTo>
                  <a:pt x="1283" y="995"/>
                </a:lnTo>
                <a:lnTo>
                  <a:pt x="1283" y="995"/>
                </a:lnTo>
                <a:lnTo>
                  <a:pt x="1283" y="995"/>
                </a:lnTo>
                <a:lnTo>
                  <a:pt x="1283" y="994"/>
                </a:lnTo>
                <a:lnTo>
                  <a:pt x="1283" y="993"/>
                </a:lnTo>
                <a:lnTo>
                  <a:pt x="1283" y="993"/>
                </a:lnTo>
                <a:lnTo>
                  <a:pt x="1283" y="992"/>
                </a:lnTo>
                <a:lnTo>
                  <a:pt x="1283" y="992"/>
                </a:lnTo>
                <a:lnTo>
                  <a:pt x="1283" y="991"/>
                </a:lnTo>
                <a:lnTo>
                  <a:pt x="1283" y="991"/>
                </a:lnTo>
                <a:lnTo>
                  <a:pt x="1283" y="990"/>
                </a:lnTo>
                <a:lnTo>
                  <a:pt x="1283" y="990"/>
                </a:lnTo>
                <a:lnTo>
                  <a:pt x="1283" y="990"/>
                </a:lnTo>
                <a:lnTo>
                  <a:pt x="1283" y="989"/>
                </a:lnTo>
                <a:lnTo>
                  <a:pt x="1284" y="989"/>
                </a:lnTo>
                <a:lnTo>
                  <a:pt x="1284" y="989"/>
                </a:lnTo>
                <a:lnTo>
                  <a:pt x="1284" y="988"/>
                </a:lnTo>
                <a:lnTo>
                  <a:pt x="1284" y="988"/>
                </a:lnTo>
                <a:lnTo>
                  <a:pt x="1284" y="988"/>
                </a:lnTo>
                <a:lnTo>
                  <a:pt x="1284" y="987"/>
                </a:lnTo>
                <a:lnTo>
                  <a:pt x="1284" y="986"/>
                </a:lnTo>
                <a:lnTo>
                  <a:pt x="1284" y="986"/>
                </a:lnTo>
                <a:lnTo>
                  <a:pt x="1284" y="985"/>
                </a:lnTo>
                <a:lnTo>
                  <a:pt x="1284" y="985"/>
                </a:lnTo>
                <a:lnTo>
                  <a:pt x="1285" y="984"/>
                </a:lnTo>
                <a:lnTo>
                  <a:pt x="1285" y="984"/>
                </a:lnTo>
                <a:lnTo>
                  <a:pt x="1285" y="983"/>
                </a:lnTo>
                <a:lnTo>
                  <a:pt x="1285" y="983"/>
                </a:lnTo>
                <a:lnTo>
                  <a:pt x="1285" y="983"/>
                </a:lnTo>
                <a:lnTo>
                  <a:pt x="1285" y="983"/>
                </a:lnTo>
                <a:lnTo>
                  <a:pt x="1285" y="982"/>
                </a:lnTo>
                <a:lnTo>
                  <a:pt x="1285" y="982"/>
                </a:lnTo>
                <a:lnTo>
                  <a:pt x="1285" y="982"/>
                </a:lnTo>
                <a:lnTo>
                  <a:pt x="1286" y="981"/>
                </a:lnTo>
                <a:lnTo>
                  <a:pt x="1286" y="981"/>
                </a:lnTo>
                <a:lnTo>
                  <a:pt x="1286" y="980"/>
                </a:lnTo>
                <a:lnTo>
                  <a:pt x="1286" y="980"/>
                </a:lnTo>
                <a:lnTo>
                  <a:pt x="1286" y="980"/>
                </a:lnTo>
                <a:lnTo>
                  <a:pt x="1286" y="979"/>
                </a:lnTo>
                <a:lnTo>
                  <a:pt x="1287" y="979"/>
                </a:lnTo>
                <a:lnTo>
                  <a:pt x="1287" y="979"/>
                </a:lnTo>
                <a:lnTo>
                  <a:pt x="1287" y="978"/>
                </a:lnTo>
                <a:lnTo>
                  <a:pt x="1287" y="978"/>
                </a:lnTo>
                <a:lnTo>
                  <a:pt x="1287" y="978"/>
                </a:lnTo>
                <a:lnTo>
                  <a:pt x="1287" y="977"/>
                </a:lnTo>
                <a:lnTo>
                  <a:pt x="1288" y="977"/>
                </a:lnTo>
                <a:lnTo>
                  <a:pt x="1288" y="977"/>
                </a:lnTo>
                <a:lnTo>
                  <a:pt x="1288" y="976"/>
                </a:lnTo>
                <a:lnTo>
                  <a:pt x="1288" y="976"/>
                </a:lnTo>
                <a:lnTo>
                  <a:pt x="1288" y="976"/>
                </a:lnTo>
                <a:lnTo>
                  <a:pt x="1288" y="975"/>
                </a:lnTo>
                <a:lnTo>
                  <a:pt x="1289" y="975"/>
                </a:lnTo>
                <a:lnTo>
                  <a:pt x="1289" y="975"/>
                </a:lnTo>
                <a:lnTo>
                  <a:pt x="1289" y="975"/>
                </a:lnTo>
                <a:lnTo>
                  <a:pt x="1289" y="974"/>
                </a:lnTo>
                <a:lnTo>
                  <a:pt x="1290" y="974"/>
                </a:lnTo>
                <a:lnTo>
                  <a:pt x="1290" y="973"/>
                </a:lnTo>
                <a:lnTo>
                  <a:pt x="1290" y="973"/>
                </a:lnTo>
                <a:lnTo>
                  <a:pt x="1290" y="973"/>
                </a:lnTo>
                <a:lnTo>
                  <a:pt x="1290" y="973"/>
                </a:lnTo>
                <a:lnTo>
                  <a:pt x="1291" y="972"/>
                </a:lnTo>
                <a:lnTo>
                  <a:pt x="1291" y="972"/>
                </a:lnTo>
                <a:lnTo>
                  <a:pt x="1291" y="971"/>
                </a:lnTo>
                <a:lnTo>
                  <a:pt x="1291" y="971"/>
                </a:lnTo>
                <a:lnTo>
                  <a:pt x="1292" y="971"/>
                </a:lnTo>
                <a:lnTo>
                  <a:pt x="1292" y="971"/>
                </a:lnTo>
                <a:lnTo>
                  <a:pt x="1292" y="970"/>
                </a:lnTo>
                <a:lnTo>
                  <a:pt x="1293" y="970"/>
                </a:lnTo>
                <a:lnTo>
                  <a:pt x="1293" y="970"/>
                </a:lnTo>
                <a:lnTo>
                  <a:pt x="1293" y="969"/>
                </a:lnTo>
                <a:lnTo>
                  <a:pt x="1293" y="969"/>
                </a:lnTo>
                <a:lnTo>
                  <a:pt x="1294" y="969"/>
                </a:lnTo>
                <a:lnTo>
                  <a:pt x="1294" y="969"/>
                </a:lnTo>
                <a:lnTo>
                  <a:pt x="1294" y="968"/>
                </a:lnTo>
                <a:lnTo>
                  <a:pt x="1294" y="968"/>
                </a:lnTo>
                <a:lnTo>
                  <a:pt x="1295" y="968"/>
                </a:lnTo>
                <a:lnTo>
                  <a:pt x="1295" y="968"/>
                </a:lnTo>
                <a:lnTo>
                  <a:pt x="1295" y="968"/>
                </a:lnTo>
                <a:lnTo>
                  <a:pt x="1296" y="967"/>
                </a:lnTo>
                <a:lnTo>
                  <a:pt x="1296" y="967"/>
                </a:lnTo>
                <a:lnTo>
                  <a:pt x="1296" y="967"/>
                </a:lnTo>
                <a:lnTo>
                  <a:pt x="1296" y="966"/>
                </a:lnTo>
                <a:lnTo>
                  <a:pt x="1297" y="966"/>
                </a:lnTo>
                <a:lnTo>
                  <a:pt x="1297" y="966"/>
                </a:lnTo>
                <a:lnTo>
                  <a:pt x="1297" y="966"/>
                </a:lnTo>
                <a:lnTo>
                  <a:pt x="1298" y="965"/>
                </a:lnTo>
                <a:lnTo>
                  <a:pt x="1298" y="965"/>
                </a:lnTo>
                <a:lnTo>
                  <a:pt x="1298" y="965"/>
                </a:lnTo>
                <a:lnTo>
                  <a:pt x="1298" y="965"/>
                </a:lnTo>
                <a:lnTo>
                  <a:pt x="1299" y="965"/>
                </a:lnTo>
                <a:lnTo>
                  <a:pt x="1299" y="964"/>
                </a:lnTo>
                <a:lnTo>
                  <a:pt x="1299" y="964"/>
                </a:lnTo>
                <a:lnTo>
                  <a:pt x="1300" y="964"/>
                </a:lnTo>
                <a:lnTo>
                  <a:pt x="1300" y="964"/>
                </a:lnTo>
                <a:lnTo>
                  <a:pt x="1300" y="963"/>
                </a:lnTo>
                <a:lnTo>
                  <a:pt x="1301" y="963"/>
                </a:lnTo>
                <a:lnTo>
                  <a:pt x="1301" y="963"/>
                </a:lnTo>
                <a:lnTo>
                  <a:pt x="1301" y="963"/>
                </a:lnTo>
                <a:lnTo>
                  <a:pt x="1302" y="963"/>
                </a:lnTo>
                <a:lnTo>
                  <a:pt x="1302" y="963"/>
                </a:lnTo>
                <a:lnTo>
                  <a:pt x="1302" y="962"/>
                </a:lnTo>
                <a:lnTo>
                  <a:pt x="1303" y="962"/>
                </a:lnTo>
                <a:lnTo>
                  <a:pt x="1303" y="962"/>
                </a:lnTo>
                <a:lnTo>
                  <a:pt x="1303" y="962"/>
                </a:lnTo>
                <a:lnTo>
                  <a:pt x="1304" y="962"/>
                </a:lnTo>
                <a:lnTo>
                  <a:pt x="1304" y="961"/>
                </a:lnTo>
                <a:lnTo>
                  <a:pt x="1304" y="961"/>
                </a:lnTo>
                <a:lnTo>
                  <a:pt x="1305" y="961"/>
                </a:lnTo>
                <a:lnTo>
                  <a:pt x="1305" y="961"/>
                </a:lnTo>
                <a:lnTo>
                  <a:pt x="1305" y="961"/>
                </a:lnTo>
                <a:lnTo>
                  <a:pt x="1306" y="961"/>
                </a:lnTo>
                <a:lnTo>
                  <a:pt x="1306" y="961"/>
                </a:lnTo>
                <a:lnTo>
                  <a:pt x="1307" y="960"/>
                </a:lnTo>
                <a:lnTo>
                  <a:pt x="1307" y="960"/>
                </a:lnTo>
                <a:lnTo>
                  <a:pt x="1307" y="960"/>
                </a:lnTo>
                <a:cubicBezTo>
                  <a:pt x="1311" y="959"/>
                  <a:pt x="1315" y="958"/>
                  <a:pt x="1319" y="958"/>
                </a:cubicBezTo>
                <a:lnTo>
                  <a:pt x="1319" y="958"/>
                </a:lnTo>
                <a:lnTo>
                  <a:pt x="1319" y="958"/>
                </a:lnTo>
                <a:lnTo>
                  <a:pt x="1320" y="958"/>
                </a:lnTo>
                <a:lnTo>
                  <a:pt x="1320" y="958"/>
                </a:lnTo>
                <a:lnTo>
                  <a:pt x="1320" y="958"/>
                </a:lnTo>
                <a:lnTo>
                  <a:pt x="1320" y="958"/>
                </a:lnTo>
                <a:lnTo>
                  <a:pt x="1320" y="958"/>
                </a:lnTo>
                <a:lnTo>
                  <a:pt x="1321" y="958"/>
                </a:lnTo>
                <a:cubicBezTo>
                  <a:pt x="1326" y="959"/>
                  <a:pt x="1332" y="960"/>
                  <a:pt x="1337" y="963"/>
                </a:cubicBezTo>
                <a:lnTo>
                  <a:pt x="1337" y="963"/>
                </a:lnTo>
                <a:cubicBezTo>
                  <a:pt x="1341" y="966"/>
                  <a:pt x="1345" y="969"/>
                  <a:pt x="1348" y="974"/>
                </a:cubicBezTo>
                <a:lnTo>
                  <a:pt x="1348" y="974"/>
                </a:lnTo>
                <a:cubicBezTo>
                  <a:pt x="1352" y="980"/>
                  <a:pt x="1355" y="987"/>
                  <a:pt x="1355" y="994"/>
                </a:cubicBezTo>
                <a:cubicBezTo>
                  <a:pt x="1355" y="998"/>
                  <a:pt x="1354" y="1002"/>
                  <a:pt x="1353" y="1006"/>
                </a:cubicBezTo>
                <a:cubicBezTo>
                  <a:pt x="1358" y="1018"/>
                  <a:pt x="1370" y="1026"/>
                  <a:pt x="1383" y="1026"/>
                </a:cubicBezTo>
                <a:cubicBezTo>
                  <a:pt x="1402" y="1026"/>
                  <a:pt x="1417" y="1011"/>
                  <a:pt x="1417" y="992"/>
                </a:cubicBezTo>
                <a:cubicBezTo>
                  <a:pt x="1417" y="973"/>
                  <a:pt x="1402" y="958"/>
                  <a:pt x="1383" y="958"/>
                </a:cubicBezTo>
                <a:cubicBezTo>
                  <a:pt x="1348" y="958"/>
                  <a:pt x="1352" y="954"/>
                  <a:pt x="1352" y="928"/>
                </a:cubicBezTo>
                <a:lnTo>
                  <a:pt x="1352" y="927"/>
                </a:lnTo>
                <a:lnTo>
                  <a:pt x="1352" y="926"/>
                </a:lnTo>
                <a:cubicBezTo>
                  <a:pt x="1352" y="899"/>
                  <a:pt x="1349" y="895"/>
                  <a:pt x="1382" y="895"/>
                </a:cubicBezTo>
                <a:lnTo>
                  <a:pt x="1383" y="895"/>
                </a:lnTo>
                <a:cubicBezTo>
                  <a:pt x="1400" y="895"/>
                  <a:pt x="1414" y="882"/>
                  <a:pt x="1417" y="866"/>
                </a:cubicBezTo>
                <a:lnTo>
                  <a:pt x="1417" y="865"/>
                </a:lnTo>
                <a:lnTo>
                  <a:pt x="1417" y="865"/>
                </a:lnTo>
                <a:lnTo>
                  <a:pt x="1417" y="865"/>
                </a:lnTo>
                <a:lnTo>
                  <a:pt x="1417" y="865"/>
                </a:lnTo>
                <a:lnTo>
                  <a:pt x="1417" y="864"/>
                </a:lnTo>
                <a:lnTo>
                  <a:pt x="1417" y="864"/>
                </a:lnTo>
                <a:lnTo>
                  <a:pt x="1417" y="863"/>
                </a:lnTo>
                <a:lnTo>
                  <a:pt x="1417" y="863"/>
                </a:lnTo>
                <a:lnTo>
                  <a:pt x="1417" y="862"/>
                </a:lnTo>
                <a:lnTo>
                  <a:pt x="1417" y="862"/>
                </a:lnTo>
                <a:lnTo>
                  <a:pt x="1417" y="861"/>
                </a:lnTo>
                <a:lnTo>
                  <a:pt x="1417" y="861"/>
                </a:lnTo>
                <a:lnTo>
                  <a:pt x="1417" y="860"/>
                </a:lnTo>
                <a:lnTo>
                  <a:pt x="1417" y="860"/>
                </a:lnTo>
                <a:lnTo>
                  <a:pt x="1417" y="859"/>
                </a:lnTo>
                <a:lnTo>
                  <a:pt x="1417" y="859"/>
                </a:lnTo>
                <a:lnTo>
                  <a:pt x="1417" y="858"/>
                </a:lnTo>
                <a:lnTo>
                  <a:pt x="1417" y="858"/>
                </a:lnTo>
                <a:lnTo>
                  <a:pt x="1417" y="858"/>
                </a:lnTo>
                <a:lnTo>
                  <a:pt x="1417" y="858"/>
                </a:lnTo>
                <a:lnTo>
                  <a:pt x="1417" y="857"/>
                </a:lnTo>
                <a:lnTo>
                  <a:pt x="1417" y="857"/>
                </a:lnTo>
                <a:lnTo>
                  <a:pt x="1417" y="856"/>
                </a:lnTo>
                <a:cubicBezTo>
                  <a:pt x="1414" y="840"/>
                  <a:pt x="1400" y="827"/>
                  <a:pt x="1383" y="827"/>
                </a:cubicBezTo>
                <a:lnTo>
                  <a:pt x="1382" y="827"/>
                </a:lnTo>
                <a:cubicBezTo>
                  <a:pt x="1349" y="827"/>
                  <a:pt x="1352" y="823"/>
                  <a:pt x="1352" y="797"/>
                </a:cubicBezTo>
                <a:cubicBezTo>
                  <a:pt x="1352" y="794"/>
                  <a:pt x="1352" y="791"/>
                  <a:pt x="1351" y="789"/>
                </a:cubicBezTo>
                <a:cubicBezTo>
                  <a:pt x="1352" y="768"/>
                  <a:pt x="1357" y="766"/>
                  <a:pt x="1382" y="766"/>
                </a:cubicBezTo>
                <a:lnTo>
                  <a:pt x="1383" y="766"/>
                </a:lnTo>
                <a:cubicBezTo>
                  <a:pt x="1398" y="766"/>
                  <a:pt x="1410" y="757"/>
                  <a:pt x="1415" y="743"/>
                </a:cubicBezTo>
                <a:lnTo>
                  <a:pt x="1415" y="743"/>
                </a:lnTo>
                <a:lnTo>
                  <a:pt x="1415" y="743"/>
                </a:lnTo>
                <a:lnTo>
                  <a:pt x="1416" y="742"/>
                </a:lnTo>
                <a:lnTo>
                  <a:pt x="1416" y="742"/>
                </a:lnTo>
                <a:lnTo>
                  <a:pt x="1416" y="741"/>
                </a:lnTo>
                <a:lnTo>
                  <a:pt x="1416" y="741"/>
                </a:lnTo>
                <a:lnTo>
                  <a:pt x="1416" y="740"/>
                </a:lnTo>
                <a:lnTo>
                  <a:pt x="1416" y="740"/>
                </a:lnTo>
                <a:lnTo>
                  <a:pt x="1416" y="739"/>
                </a:lnTo>
                <a:lnTo>
                  <a:pt x="1416" y="739"/>
                </a:lnTo>
                <a:lnTo>
                  <a:pt x="1416" y="739"/>
                </a:lnTo>
                <a:lnTo>
                  <a:pt x="1416" y="739"/>
                </a:lnTo>
                <a:lnTo>
                  <a:pt x="1417" y="738"/>
                </a:lnTo>
                <a:lnTo>
                  <a:pt x="1417" y="738"/>
                </a:lnTo>
                <a:lnTo>
                  <a:pt x="1417" y="737"/>
                </a:lnTo>
                <a:lnTo>
                  <a:pt x="1417" y="737"/>
                </a:lnTo>
                <a:lnTo>
                  <a:pt x="1417" y="736"/>
                </a:lnTo>
                <a:lnTo>
                  <a:pt x="1417" y="736"/>
                </a:lnTo>
                <a:lnTo>
                  <a:pt x="1417" y="735"/>
                </a:lnTo>
                <a:lnTo>
                  <a:pt x="1417" y="735"/>
                </a:lnTo>
                <a:lnTo>
                  <a:pt x="1417" y="734"/>
                </a:lnTo>
                <a:lnTo>
                  <a:pt x="1417" y="734"/>
                </a:lnTo>
                <a:lnTo>
                  <a:pt x="1417" y="733"/>
                </a:lnTo>
                <a:lnTo>
                  <a:pt x="1417" y="733"/>
                </a:lnTo>
                <a:lnTo>
                  <a:pt x="1417" y="733"/>
                </a:lnTo>
                <a:lnTo>
                  <a:pt x="1417" y="733"/>
                </a:lnTo>
                <a:lnTo>
                  <a:pt x="1417" y="732"/>
                </a:lnTo>
                <a:lnTo>
                  <a:pt x="1417" y="732"/>
                </a:lnTo>
                <a:lnTo>
                  <a:pt x="1417" y="731"/>
                </a:lnTo>
                <a:lnTo>
                  <a:pt x="1417" y="731"/>
                </a:lnTo>
                <a:lnTo>
                  <a:pt x="1417" y="730"/>
                </a:lnTo>
                <a:lnTo>
                  <a:pt x="1417" y="730"/>
                </a:lnTo>
                <a:lnTo>
                  <a:pt x="1417" y="729"/>
                </a:lnTo>
                <a:lnTo>
                  <a:pt x="1417" y="729"/>
                </a:lnTo>
                <a:lnTo>
                  <a:pt x="1417" y="728"/>
                </a:lnTo>
                <a:lnTo>
                  <a:pt x="1417" y="728"/>
                </a:lnTo>
                <a:lnTo>
                  <a:pt x="1417" y="727"/>
                </a:lnTo>
                <a:lnTo>
                  <a:pt x="1417" y="727"/>
                </a:lnTo>
                <a:lnTo>
                  <a:pt x="1417" y="726"/>
                </a:lnTo>
                <a:lnTo>
                  <a:pt x="1417" y="726"/>
                </a:lnTo>
                <a:lnTo>
                  <a:pt x="1417" y="726"/>
                </a:lnTo>
                <a:lnTo>
                  <a:pt x="1417" y="726"/>
                </a:lnTo>
                <a:lnTo>
                  <a:pt x="1416" y="725"/>
                </a:lnTo>
                <a:lnTo>
                  <a:pt x="1416" y="725"/>
                </a:lnTo>
                <a:lnTo>
                  <a:pt x="1416" y="724"/>
                </a:lnTo>
                <a:lnTo>
                  <a:pt x="1416" y="724"/>
                </a:lnTo>
                <a:lnTo>
                  <a:pt x="1416" y="723"/>
                </a:lnTo>
                <a:lnTo>
                  <a:pt x="1416" y="723"/>
                </a:lnTo>
                <a:lnTo>
                  <a:pt x="1416" y="722"/>
                </a:lnTo>
                <a:lnTo>
                  <a:pt x="1416" y="722"/>
                </a:lnTo>
                <a:lnTo>
                  <a:pt x="1416" y="721"/>
                </a:lnTo>
                <a:lnTo>
                  <a:pt x="1416" y="721"/>
                </a:lnTo>
                <a:lnTo>
                  <a:pt x="1415" y="721"/>
                </a:lnTo>
                <a:lnTo>
                  <a:pt x="1415" y="721"/>
                </a:lnTo>
                <a:lnTo>
                  <a:pt x="1415" y="720"/>
                </a:lnTo>
                <a:cubicBezTo>
                  <a:pt x="1410" y="707"/>
                  <a:pt x="1398" y="697"/>
                  <a:pt x="1383" y="697"/>
                </a:cubicBezTo>
                <a:lnTo>
                  <a:pt x="1382" y="697"/>
                </a:lnTo>
                <a:cubicBezTo>
                  <a:pt x="1355" y="697"/>
                  <a:pt x="1351" y="695"/>
                  <a:pt x="1351" y="670"/>
                </a:cubicBezTo>
                <a:lnTo>
                  <a:pt x="1351" y="670"/>
                </a:lnTo>
                <a:lnTo>
                  <a:pt x="1351" y="670"/>
                </a:lnTo>
                <a:lnTo>
                  <a:pt x="1351" y="670"/>
                </a:lnTo>
                <a:lnTo>
                  <a:pt x="1351" y="669"/>
                </a:lnTo>
                <a:lnTo>
                  <a:pt x="1351" y="668"/>
                </a:lnTo>
                <a:lnTo>
                  <a:pt x="1351" y="667"/>
                </a:lnTo>
                <a:lnTo>
                  <a:pt x="1351" y="666"/>
                </a:lnTo>
                <a:lnTo>
                  <a:pt x="1351" y="666"/>
                </a:lnTo>
                <a:lnTo>
                  <a:pt x="1351" y="666"/>
                </a:lnTo>
                <a:lnTo>
                  <a:pt x="1351" y="666"/>
                </a:lnTo>
                <a:cubicBezTo>
                  <a:pt x="1351" y="640"/>
                  <a:pt x="1355" y="638"/>
                  <a:pt x="1383" y="638"/>
                </a:cubicBezTo>
                <a:cubicBezTo>
                  <a:pt x="1402" y="638"/>
                  <a:pt x="1417" y="623"/>
                  <a:pt x="1417" y="604"/>
                </a:cubicBezTo>
                <a:cubicBezTo>
                  <a:pt x="1417" y="585"/>
                  <a:pt x="1402" y="570"/>
                  <a:pt x="1383" y="570"/>
                </a:cubicBezTo>
                <a:cubicBezTo>
                  <a:pt x="1369" y="570"/>
                  <a:pt x="1358" y="578"/>
                  <a:pt x="1352" y="589"/>
                </a:cubicBezTo>
                <a:cubicBezTo>
                  <a:pt x="1354" y="593"/>
                  <a:pt x="1355" y="598"/>
                  <a:pt x="1355" y="603"/>
                </a:cubicBezTo>
                <a:cubicBezTo>
                  <a:pt x="1355" y="610"/>
                  <a:pt x="1352" y="617"/>
                  <a:pt x="1349" y="623"/>
                </a:cubicBezTo>
                <a:lnTo>
                  <a:pt x="1348" y="623"/>
                </a:lnTo>
                <a:cubicBezTo>
                  <a:pt x="1345" y="627"/>
                  <a:pt x="1341" y="631"/>
                  <a:pt x="1336" y="634"/>
                </a:cubicBezTo>
                <a:lnTo>
                  <a:pt x="1336" y="634"/>
                </a:lnTo>
                <a:cubicBezTo>
                  <a:pt x="1332" y="636"/>
                  <a:pt x="1327" y="638"/>
                  <a:pt x="1322" y="638"/>
                </a:cubicBezTo>
                <a:lnTo>
                  <a:pt x="1321" y="638"/>
                </a:lnTo>
                <a:lnTo>
                  <a:pt x="1321" y="638"/>
                </a:lnTo>
                <a:lnTo>
                  <a:pt x="1321" y="638"/>
                </a:lnTo>
                <a:lnTo>
                  <a:pt x="1321" y="638"/>
                </a:lnTo>
                <a:lnTo>
                  <a:pt x="1320" y="638"/>
                </a:lnTo>
                <a:lnTo>
                  <a:pt x="1320" y="638"/>
                </a:lnTo>
                <a:lnTo>
                  <a:pt x="1320" y="638"/>
                </a:lnTo>
                <a:lnTo>
                  <a:pt x="1320" y="638"/>
                </a:lnTo>
                <a:lnTo>
                  <a:pt x="1320" y="638"/>
                </a:lnTo>
                <a:lnTo>
                  <a:pt x="1319" y="638"/>
                </a:lnTo>
                <a:lnTo>
                  <a:pt x="1319" y="638"/>
                </a:lnTo>
                <a:lnTo>
                  <a:pt x="1319" y="638"/>
                </a:lnTo>
                <a:cubicBezTo>
                  <a:pt x="1314" y="638"/>
                  <a:pt x="1310" y="637"/>
                  <a:pt x="1305" y="636"/>
                </a:cubicBezTo>
                <a:lnTo>
                  <a:pt x="1305" y="635"/>
                </a:lnTo>
                <a:lnTo>
                  <a:pt x="1305" y="635"/>
                </a:lnTo>
                <a:lnTo>
                  <a:pt x="1304" y="635"/>
                </a:lnTo>
                <a:lnTo>
                  <a:pt x="1304" y="635"/>
                </a:lnTo>
                <a:lnTo>
                  <a:pt x="1304" y="635"/>
                </a:lnTo>
                <a:lnTo>
                  <a:pt x="1303" y="635"/>
                </a:lnTo>
                <a:lnTo>
                  <a:pt x="1303" y="635"/>
                </a:lnTo>
                <a:lnTo>
                  <a:pt x="1303" y="634"/>
                </a:lnTo>
                <a:lnTo>
                  <a:pt x="1302" y="634"/>
                </a:lnTo>
                <a:lnTo>
                  <a:pt x="1302" y="634"/>
                </a:lnTo>
                <a:lnTo>
                  <a:pt x="1302" y="634"/>
                </a:lnTo>
                <a:lnTo>
                  <a:pt x="1301" y="634"/>
                </a:lnTo>
                <a:lnTo>
                  <a:pt x="1301" y="634"/>
                </a:lnTo>
                <a:lnTo>
                  <a:pt x="1301" y="633"/>
                </a:lnTo>
                <a:lnTo>
                  <a:pt x="1300" y="633"/>
                </a:lnTo>
                <a:lnTo>
                  <a:pt x="1300" y="633"/>
                </a:lnTo>
                <a:lnTo>
                  <a:pt x="1300" y="633"/>
                </a:lnTo>
                <a:lnTo>
                  <a:pt x="1300" y="633"/>
                </a:lnTo>
                <a:lnTo>
                  <a:pt x="1299" y="632"/>
                </a:lnTo>
                <a:lnTo>
                  <a:pt x="1299" y="632"/>
                </a:lnTo>
                <a:lnTo>
                  <a:pt x="1299" y="632"/>
                </a:lnTo>
                <a:lnTo>
                  <a:pt x="1298" y="632"/>
                </a:lnTo>
                <a:lnTo>
                  <a:pt x="1298" y="631"/>
                </a:lnTo>
                <a:lnTo>
                  <a:pt x="1298" y="631"/>
                </a:lnTo>
                <a:lnTo>
                  <a:pt x="1297" y="631"/>
                </a:lnTo>
                <a:lnTo>
                  <a:pt x="1297" y="631"/>
                </a:lnTo>
                <a:lnTo>
                  <a:pt x="1297" y="631"/>
                </a:lnTo>
                <a:lnTo>
                  <a:pt x="1296" y="630"/>
                </a:lnTo>
                <a:lnTo>
                  <a:pt x="1296" y="630"/>
                </a:lnTo>
                <a:lnTo>
                  <a:pt x="1296" y="630"/>
                </a:lnTo>
                <a:lnTo>
                  <a:pt x="1296" y="630"/>
                </a:lnTo>
                <a:lnTo>
                  <a:pt x="1295" y="629"/>
                </a:lnTo>
                <a:lnTo>
                  <a:pt x="1295" y="629"/>
                </a:lnTo>
                <a:lnTo>
                  <a:pt x="1295" y="629"/>
                </a:lnTo>
                <a:lnTo>
                  <a:pt x="1294" y="629"/>
                </a:lnTo>
                <a:lnTo>
                  <a:pt x="1294" y="628"/>
                </a:lnTo>
                <a:lnTo>
                  <a:pt x="1294" y="628"/>
                </a:lnTo>
                <a:lnTo>
                  <a:pt x="1294" y="628"/>
                </a:lnTo>
                <a:lnTo>
                  <a:pt x="1294" y="628"/>
                </a:lnTo>
                <a:lnTo>
                  <a:pt x="1293" y="627"/>
                </a:lnTo>
                <a:lnTo>
                  <a:pt x="1293" y="627"/>
                </a:lnTo>
                <a:lnTo>
                  <a:pt x="1293" y="627"/>
                </a:lnTo>
                <a:lnTo>
                  <a:pt x="1292" y="627"/>
                </a:lnTo>
                <a:lnTo>
                  <a:pt x="1292" y="626"/>
                </a:lnTo>
                <a:lnTo>
                  <a:pt x="1292" y="626"/>
                </a:lnTo>
                <a:lnTo>
                  <a:pt x="1292" y="626"/>
                </a:lnTo>
                <a:lnTo>
                  <a:pt x="1291" y="625"/>
                </a:lnTo>
                <a:lnTo>
                  <a:pt x="1291" y="625"/>
                </a:lnTo>
                <a:lnTo>
                  <a:pt x="1291" y="625"/>
                </a:lnTo>
                <a:lnTo>
                  <a:pt x="1291" y="625"/>
                </a:lnTo>
                <a:lnTo>
                  <a:pt x="1291" y="624"/>
                </a:lnTo>
                <a:lnTo>
                  <a:pt x="1290" y="624"/>
                </a:lnTo>
                <a:lnTo>
                  <a:pt x="1290" y="624"/>
                </a:lnTo>
                <a:lnTo>
                  <a:pt x="1290" y="623"/>
                </a:lnTo>
                <a:lnTo>
                  <a:pt x="1290" y="623"/>
                </a:lnTo>
                <a:lnTo>
                  <a:pt x="1289" y="623"/>
                </a:lnTo>
                <a:lnTo>
                  <a:pt x="1289" y="622"/>
                </a:lnTo>
                <a:lnTo>
                  <a:pt x="1289" y="622"/>
                </a:lnTo>
                <a:lnTo>
                  <a:pt x="1289" y="622"/>
                </a:lnTo>
                <a:lnTo>
                  <a:pt x="1289" y="622"/>
                </a:lnTo>
                <a:lnTo>
                  <a:pt x="1288" y="621"/>
                </a:lnTo>
                <a:lnTo>
                  <a:pt x="1288" y="621"/>
                </a:lnTo>
                <a:lnTo>
                  <a:pt x="1288" y="620"/>
                </a:lnTo>
                <a:lnTo>
                  <a:pt x="1288" y="620"/>
                </a:lnTo>
                <a:lnTo>
                  <a:pt x="1288" y="620"/>
                </a:lnTo>
                <a:lnTo>
                  <a:pt x="1288" y="620"/>
                </a:lnTo>
                <a:lnTo>
                  <a:pt x="1287" y="619"/>
                </a:lnTo>
                <a:lnTo>
                  <a:pt x="1287" y="619"/>
                </a:lnTo>
                <a:lnTo>
                  <a:pt x="1287" y="619"/>
                </a:lnTo>
                <a:lnTo>
                  <a:pt x="1287" y="618"/>
                </a:lnTo>
                <a:lnTo>
                  <a:pt x="1287" y="618"/>
                </a:lnTo>
                <a:lnTo>
                  <a:pt x="1286" y="618"/>
                </a:lnTo>
                <a:lnTo>
                  <a:pt x="1286" y="617"/>
                </a:lnTo>
                <a:lnTo>
                  <a:pt x="1286" y="617"/>
                </a:lnTo>
                <a:lnTo>
                  <a:pt x="1286" y="616"/>
                </a:lnTo>
                <a:lnTo>
                  <a:pt x="1286" y="616"/>
                </a:lnTo>
                <a:lnTo>
                  <a:pt x="1286" y="616"/>
                </a:lnTo>
                <a:lnTo>
                  <a:pt x="1286" y="616"/>
                </a:lnTo>
                <a:lnTo>
                  <a:pt x="1285" y="615"/>
                </a:lnTo>
                <a:lnTo>
                  <a:pt x="1285" y="615"/>
                </a:lnTo>
                <a:lnTo>
                  <a:pt x="1285" y="615"/>
                </a:lnTo>
                <a:lnTo>
                  <a:pt x="1285" y="614"/>
                </a:lnTo>
                <a:lnTo>
                  <a:pt x="1285" y="614"/>
                </a:lnTo>
                <a:lnTo>
                  <a:pt x="1285" y="614"/>
                </a:lnTo>
                <a:lnTo>
                  <a:pt x="1285" y="614"/>
                </a:lnTo>
                <a:lnTo>
                  <a:pt x="1285" y="613"/>
                </a:lnTo>
                <a:lnTo>
                  <a:pt x="1285" y="613"/>
                </a:lnTo>
                <a:lnTo>
                  <a:pt x="1285" y="612"/>
                </a:lnTo>
                <a:lnTo>
                  <a:pt x="1285" y="612"/>
                </a:lnTo>
                <a:lnTo>
                  <a:pt x="1284" y="611"/>
                </a:lnTo>
                <a:lnTo>
                  <a:pt x="1284" y="611"/>
                </a:lnTo>
                <a:lnTo>
                  <a:pt x="1284" y="611"/>
                </a:lnTo>
                <a:lnTo>
                  <a:pt x="1284" y="611"/>
                </a:lnTo>
                <a:lnTo>
                  <a:pt x="1284" y="610"/>
                </a:lnTo>
                <a:lnTo>
                  <a:pt x="1284" y="610"/>
                </a:lnTo>
                <a:lnTo>
                  <a:pt x="1284" y="609"/>
                </a:lnTo>
                <a:lnTo>
                  <a:pt x="1284" y="609"/>
                </a:lnTo>
                <a:lnTo>
                  <a:pt x="1284" y="609"/>
                </a:lnTo>
                <a:lnTo>
                  <a:pt x="1284" y="608"/>
                </a:lnTo>
                <a:lnTo>
                  <a:pt x="1284" y="608"/>
                </a:lnTo>
                <a:lnTo>
                  <a:pt x="1284" y="607"/>
                </a:lnTo>
                <a:lnTo>
                  <a:pt x="1283" y="607"/>
                </a:lnTo>
                <a:lnTo>
                  <a:pt x="1283" y="607"/>
                </a:lnTo>
                <a:lnTo>
                  <a:pt x="1283" y="606"/>
                </a:lnTo>
                <a:lnTo>
                  <a:pt x="1283" y="606"/>
                </a:lnTo>
                <a:lnTo>
                  <a:pt x="1283" y="605"/>
                </a:lnTo>
                <a:lnTo>
                  <a:pt x="1283" y="605"/>
                </a:lnTo>
                <a:lnTo>
                  <a:pt x="1283" y="605"/>
                </a:lnTo>
                <a:lnTo>
                  <a:pt x="1283" y="604"/>
                </a:lnTo>
                <a:lnTo>
                  <a:pt x="1283" y="604"/>
                </a:lnTo>
                <a:lnTo>
                  <a:pt x="1283" y="603"/>
                </a:lnTo>
                <a:lnTo>
                  <a:pt x="1283" y="603"/>
                </a:lnTo>
                <a:lnTo>
                  <a:pt x="1283" y="603"/>
                </a:lnTo>
                <a:lnTo>
                  <a:pt x="1283" y="602"/>
                </a:lnTo>
                <a:lnTo>
                  <a:pt x="1283" y="602"/>
                </a:lnTo>
                <a:lnTo>
                  <a:pt x="1283" y="601"/>
                </a:lnTo>
                <a:lnTo>
                  <a:pt x="1283" y="601"/>
                </a:lnTo>
                <a:lnTo>
                  <a:pt x="1283" y="600"/>
                </a:lnTo>
                <a:lnTo>
                  <a:pt x="1283" y="600"/>
                </a:lnTo>
                <a:lnTo>
                  <a:pt x="1283" y="600"/>
                </a:lnTo>
                <a:lnTo>
                  <a:pt x="1283" y="599"/>
                </a:lnTo>
                <a:lnTo>
                  <a:pt x="1283" y="599"/>
                </a:lnTo>
                <a:lnTo>
                  <a:pt x="1283" y="598"/>
                </a:lnTo>
                <a:lnTo>
                  <a:pt x="1283" y="598"/>
                </a:lnTo>
                <a:lnTo>
                  <a:pt x="1283" y="598"/>
                </a:lnTo>
                <a:lnTo>
                  <a:pt x="1284" y="597"/>
                </a:lnTo>
                <a:lnTo>
                  <a:pt x="1284" y="597"/>
                </a:lnTo>
                <a:lnTo>
                  <a:pt x="1284" y="596"/>
                </a:lnTo>
                <a:lnTo>
                  <a:pt x="1284" y="596"/>
                </a:lnTo>
                <a:lnTo>
                  <a:pt x="1284" y="596"/>
                </a:lnTo>
                <a:lnTo>
                  <a:pt x="1284" y="595"/>
                </a:lnTo>
                <a:lnTo>
                  <a:pt x="1284" y="595"/>
                </a:lnTo>
                <a:lnTo>
                  <a:pt x="1284" y="595"/>
                </a:lnTo>
                <a:lnTo>
                  <a:pt x="1284" y="594"/>
                </a:lnTo>
                <a:lnTo>
                  <a:pt x="1284" y="594"/>
                </a:lnTo>
                <a:lnTo>
                  <a:pt x="1284" y="594"/>
                </a:lnTo>
                <a:lnTo>
                  <a:pt x="1284" y="593"/>
                </a:lnTo>
                <a:lnTo>
                  <a:pt x="1285" y="593"/>
                </a:lnTo>
                <a:lnTo>
                  <a:pt x="1285" y="593"/>
                </a:lnTo>
                <a:lnTo>
                  <a:pt x="1285" y="592"/>
                </a:lnTo>
                <a:lnTo>
                  <a:pt x="1285" y="592"/>
                </a:lnTo>
                <a:lnTo>
                  <a:pt x="1285" y="591"/>
                </a:lnTo>
                <a:lnTo>
                  <a:pt x="1285" y="591"/>
                </a:lnTo>
                <a:lnTo>
                  <a:pt x="1285" y="591"/>
                </a:lnTo>
                <a:lnTo>
                  <a:pt x="1285" y="590"/>
                </a:lnTo>
                <a:lnTo>
                  <a:pt x="1285" y="590"/>
                </a:lnTo>
                <a:lnTo>
                  <a:pt x="1286" y="590"/>
                </a:lnTo>
                <a:lnTo>
                  <a:pt x="1286" y="589"/>
                </a:lnTo>
                <a:lnTo>
                  <a:pt x="1286" y="589"/>
                </a:lnTo>
                <a:lnTo>
                  <a:pt x="1286" y="589"/>
                </a:lnTo>
                <a:lnTo>
                  <a:pt x="1286" y="588"/>
                </a:lnTo>
                <a:lnTo>
                  <a:pt x="1286" y="588"/>
                </a:lnTo>
                <a:lnTo>
                  <a:pt x="1286" y="588"/>
                </a:lnTo>
                <a:lnTo>
                  <a:pt x="1287" y="587"/>
                </a:lnTo>
                <a:lnTo>
                  <a:pt x="1287" y="587"/>
                </a:lnTo>
                <a:lnTo>
                  <a:pt x="1287" y="587"/>
                </a:lnTo>
                <a:lnTo>
                  <a:pt x="1287" y="586"/>
                </a:lnTo>
                <a:lnTo>
                  <a:pt x="1287" y="586"/>
                </a:lnTo>
                <a:lnTo>
                  <a:pt x="1288" y="586"/>
                </a:lnTo>
                <a:lnTo>
                  <a:pt x="1288" y="585"/>
                </a:lnTo>
                <a:lnTo>
                  <a:pt x="1288" y="585"/>
                </a:lnTo>
                <a:lnTo>
                  <a:pt x="1288" y="585"/>
                </a:lnTo>
                <a:lnTo>
                  <a:pt x="1288" y="584"/>
                </a:lnTo>
                <a:lnTo>
                  <a:pt x="1288" y="584"/>
                </a:lnTo>
                <a:lnTo>
                  <a:pt x="1289" y="584"/>
                </a:lnTo>
                <a:lnTo>
                  <a:pt x="1289" y="583"/>
                </a:lnTo>
                <a:lnTo>
                  <a:pt x="1289" y="583"/>
                </a:lnTo>
                <a:lnTo>
                  <a:pt x="1289" y="583"/>
                </a:lnTo>
                <a:lnTo>
                  <a:pt x="1289" y="583"/>
                </a:lnTo>
                <a:lnTo>
                  <a:pt x="1290" y="582"/>
                </a:lnTo>
                <a:lnTo>
                  <a:pt x="1290" y="582"/>
                </a:lnTo>
                <a:lnTo>
                  <a:pt x="1290" y="582"/>
                </a:lnTo>
                <a:lnTo>
                  <a:pt x="1290" y="581"/>
                </a:lnTo>
                <a:lnTo>
                  <a:pt x="1290" y="581"/>
                </a:lnTo>
                <a:lnTo>
                  <a:pt x="1291" y="581"/>
                </a:lnTo>
                <a:lnTo>
                  <a:pt x="1291" y="580"/>
                </a:lnTo>
                <a:lnTo>
                  <a:pt x="1291" y="580"/>
                </a:lnTo>
                <a:lnTo>
                  <a:pt x="1291" y="580"/>
                </a:lnTo>
                <a:lnTo>
                  <a:pt x="1292" y="580"/>
                </a:lnTo>
                <a:lnTo>
                  <a:pt x="1292" y="579"/>
                </a:lnTo>
                <a:lnTo>
                  <a:pt x="1292" y="579"/>
                </a:lnTo>
                <a:lnTo>
                  <a:pt x="1292" y="579"/>
                </a:lnTo>
                <a:lnTo>
                  <a:pt x="1292" y="579"/>
                </a:lnTo>
                <a:lnTo>
                  <a:pt x="1293" y="578"/>
                </a:lnTo>
                <a:lnTo>
                  <a:pt x="1293" y="578"/>
                </a:lnTo>
                <a:lnTo>
                  <a:pt x="1293" y="578"/>
                </a:lnTo>
                <a:lnTo>
                  <a:pt x="1294" y="577"/>
                </a:lnTo>
                <a:lnTo>
                  <a:pt x="1294" y="577"/>
                </a:lnTo>
                <a:lnTo>
                  <a:pt x="1294" y="577"/>
                </a:lnTo>
                <a:lnTo>
                  <a:pt x="1294" y="577"/>
                </a:lnTo>
                <a:lnTo>
                  <a:pt x="1295" y="576"/>
                </a:lnTo>
                <a:lnTo>
                  <a:pt x="1295" y="576"/>
                </a:lnTo>
                <a:lnTo>
                  <a:pt x="1296" y="576"/>
                </a:lnTo>
                <a:lnTo>
                  <a:pt x="1296" y="575"/>
                </a:lnTo>
                <a:lnTo>
                  <a:pt x="1296" y="575"/>
                </a:lnTo>
                <a:lnTo>
                  <a:pt x="1297" y="575"/>
                </a:lnTo>
                <a:lnTo>
                  <a:pt x="1297" y="574"/>
                </a:lnTo>
                <a:lnTo>
                  <a:pt x="1297" y="574"/>
                </a:lnTo>
                <a:lnTo>
                  <a:pt x="1298" y="574"/>
                </a:lnTo>
                <a:lnTo>
                  <a:pt x="1298" y="574"/>
                </a:lnTo>
                <a:lnTo>
                  <a:pt x="1298" y="574"/>
                </a:lnTo>
                <a:lnTo>
                  <a:pt x="1298" y="573"/>
                </a:lnTo>
                <a:lnTo>
                  <a:pt x="1299" y="573"/>
                </a:lnTo>
                <a:lnTo>
                  <a:pt x="1299" y="573"/>
                </a:lnTo>
                <a:lnTo>
                  <a:pt x="1299" y="573"/>
                </a:lnTo>
                <a:lnTo>
                  <a:pt x="1300" y="572"/>
                </a:lnTo>
                <a:lnTo>
                  <a:pt x="1300" y="572"/>
                </a:lnTo>
                <a:lnTo>
                  <a:pt x="1300" y="572"/>
                </a:lnTo>
                <a:lnTo>
                  <a:pt x="1300" y="572"/>
                </a:lnTo>
                <a:lnTo>
                  <a:pt x="1301" y="572"/>
                </a:lnTo>
                <a:lnTo>
                  <a:pt x="1301" y="572"/>
                </a:lnTo>
                <a:lnTo>
                  <a:pt x="1301" y="571"/>
                </a:lnTo>
                <a:lnTo>
                  <a:pt x="1302" y="571"/>
                </a:lnTo>
                <a:lnTo>
                  <a:pt x="1302" y="571"/>
                </a:lnTo>
                <a:lnTo>
                  <a:pt x="1302" y="571"/>
                </a:lnTo>
                <a:lnTo>
                  <a:pt x="1303" y="571"/>
                </a:lnTo>
                <a:lnTo>
                  <a:pt x="1303" y="571"/>
                </a:lnTo>
                <a:lnTo>
                  <a:pt x="1303" y="570"/>
                </a:lnTo>
                <a:lnTo>
                  <a:pt x="1304" y="570"/>
                </a:lnTo>
                <a:lnTo>
                  <a:pt x="1304" y="570"/>
                </a:lnTo>
                <a:lnTo>
                  <a:pt x="1304" y="570"/>
                </a:lnTo>
                <a:lnTo>
                  <a:pt x="1305" y="570"/>
                </a:lnTo>
                <a:cubicBezTo>
                  <a:pt x="1309" y="568"/>
                  <a:pt x="1314" y="567"/>
                  <a:pt x="1319" y="567"/>
                </a:cubicBezTo>
                <a:cubicBezTo>
                  <a:pt x="1325" y="567"/>
                  <a:pt x="1331" y="568"/>
                  <a:pt x="1335" y="571"/>
                </a:cubicBezTo>
                <a:cubicBezTo>
                  <a:pt x="1347" y="565"/>
                  <a:pt x="1355" y="554"/>
                  <a:pt x="1355" y="540"/>
                </a:cubicBezTo>
                <a:cubicBezTo>
                  <a:pt x="1355" y="522"/>
                  <a:pt x="1340" y="506"/>
                  <a:pt x="1321" y="506"/>
                </a:cubicBezTo>
                <a:cubicBezTo>
                  <a:pt x="1286" y="506"/>
                  <a:pt x="1290" y="502"/>
                  <a:pt x="1290" y="476"/>
                </a:cubicBezTo>
                <a:cubicBezTo>
                  <a:pt x="1290" y="457"/>
                  <a:pt x="1275" y="441"/>
                  <a:pt x="1256" y="441"/>
                </a:cubicBezTo>
                <a:cubicBezTo>
                  <a:pt x="1253" y="441"/>
                  <a:pt x="1251" y="442"/>
                  <a:pt x="1249" y="442"/>
                </a:cubicBezTo>
                <a:cubicBezTo>
                  <a:pt x="1222" y="442"/>
                  <a:pt x="1225" y="436"/>
                  <a:pt x="1225" y="412"/>
                </a:cubicBezTo>
                <a:cubicBezTo>
                  <a:pt x="1225" y="393"/>
                  <a:pt x="1209" y="377"/>
                  <a:pt x="1190" y="377"/>
                </a:cubicBezTo>
                <a:cubicBezTo>
                  <a:pt x="1188" y="377"/>
                  <a:pt x="1186" y="378"/>
                  <a:pt x="1183" y="378"/>
                </a:cubicBezTo>
                <a:cubicBezTo>
                  <a:pt x="1156" y="377"/>
                  <a:pt x="1159" y="372"/>
                  <a:pt x="1159" y="347"/>
                </a:cubicBezTo>
                <a:cubicBezTo>
                  <a:pt x="1159" y="338"/>
                  <a:pt x="1156" y="330"/>
                  <a:pt x="1150" y="324"/>
                </a:cubicBezTo>
                <a:cubicBezTo>
                  <a:pt x="1144" y="317"/>
                  <a:pt x="1135" y="313"/>
                  <a:pt x="1124" y="313"/>
                </a:cubicBezTo>
                <a:cubicBezTo>
                  <a:pt x="1089" y="313"/>
                  <a:pt x="1093" y="309"/>
                  <a:pt x="1093" y="281"/>
                </a:cubicBezTo>
                <a:cubicBezTo>
                  <a:pt x="1093" y="262"/>
                  <a:pt x="1077" y="246"/>
                  <a:pt x="1058" y="246"/>
                </a:cubicBezTo>
                <a:cubicBezTo>
                  <a:pt x="1044" y="246"/>
                  <a:pt x="1032" y="254"/>
                  <a:pt x="1026" y="266"/>
                </a:cubicBezTo>
                <a:cubicBezTo>
                  <a:pt x="1028" y="270"/>
                  <a:pt x="1029" y="275"/>
                  <a:pt x="1029" y="280"/>
                </a:cubicBezTo>
                <a:cubicBezTo>
                  <a:pt x="1029" y="285"/>
                  <a:pt x="1028" y="291"/>
                  <a:pt x="1026" y="295"/>
                </a:cubicBezTo>
                <a:lnTo>
                  <a:pt x="1025" y="296"/>
                </a:lnTo>
                <a:lnTo>
                  <a:pt x="1025" y="296"/>
                </a:lnTo>
                <a:lnTo>
                  <a:pt x="1025" y="297"/>
                </a:lnTo>
                <a:lnTo>
                  <a:pt x="1025" y="297"/>
                </a:lnTo>
                <a:lnTo>
                  <a:pt x="1025" y="297"/>
                </a:lnTo>
                <a:lnTo>
                  <a:pt x="1025" y="298"/>
                </a:lnTo>
                <a:lnTo>
                  <a:pt x="1024" y="298"/>
                </a:lnTo>
                <a:lnTo>
                  <a:pt x="1024" y="298"/>
                </a:lnTo>
                <a:lnTo>
                  <a:pt x="1024" y="298"/>
                </a:lnTo>
                <a:lnTo>
                  <a:pt x="1024" y="299"/>
                </a:lnTo>
                <a:lnTo>
                  <a:pt x="1024" y="299"/>
                </a:lnTo>
                <a:lnTo>
                  <a:pt x="1024" y="299"/>
                </a:lnTo>
                <a:lnTo>
                  <a:pt x="1023" y="300"/>
                </a:lnTo>
                <a:lnTo>
                  <a:pt x="1023" y="300"/>
                </a:lnTo>
                <a:lnTo>
                  <a:pt x="1023" y="300"/>
                </a:lnTo>
                <a:lnTo>
                  <a:pt x="1023" y="301"/>
                </a:lnTo>
                <a:lnTo>
                  <a:pt x="1022" y="301"/>
                </a:lnTo>
                <a:lnTo>
                  <a:pt x="1022" y="301"/>
                </a:lnTo>
                <a:lnTo>
                  <a:pt x="1022" y="301"/>
                </a:lnTo>
                <a:lnTo>
                  <a:pt x="1022" y="302"/>
                </a:lnTo>
                <a:lnTo>
                  <a:pt x="1022" y="302"/>
                </a:lnTo>
                <a:lnTo>
                  <a:pt x="1022" y="302"/>
                </a:lnTo>
                <a:lnTo>
                  <a:pt x="1021" y="303"/>
                </a:lnTo>
                <a:lnTo>
                  <a:pt x="1021" y="303"/>
                </a:lnTo>
                <a:lnTo>
                  <a:pt x="1021" y="303"/>
                </a:lnTo>
                <a:lnTo>
                  <a:pt x="1021" y="303"/>
                </a:lnTo>
                <a:lnTo>
                  <a:pt x="1021" y="303"/>
                </a:lnTo>
                <a:lnTo>
                  <a:pt x="1020" y="304"/>
                </a:lnTo>
                <a:lnTo>
                  <a:pt x="1020" y="304"/>
                </a:lnTo>
                <a:lnTo>
                  <a:pt x="1020" y="304"/>
                </a:lnTo>
                <a:lnTo>
                  <a:pt x="1019" y="304"/>
                </a:lnTo>
                <a:lnTo>
                  <a:pt x="1019" y="305"/>
                </a:lnTo>
                <a:lnTo>
                  <a:pt x="1019" y="305"/>
                </a:lnTo>
                <a:lnTo>
                  <a:pt x="1019" y="305"/>
                </a:lnTo>
                <a:lnTo>
                  <a:pt x="1018" y="305"/>
                </a:lnTo>
                <a:lnTo>
                  <a:pt x="1018" y="306"/>
                </a:lnTo>
                <a:lnTo>
                  <a:pt x="1018" y="306"/>
                </a:lnTo>
                <a:lnTo>
                  <a:pt x="1018" y="306"/>
                </a:lnTo>
                <a:lnTo>
                  <a:pt x="1017" y="306"/>
                </a:lnTo>
                <a:lnTo>
                  <a:pt x="1017" y="307"/>
                </a:lnTo>
                <a:lnTo>
                  <a:pt x="1017" y="307"/>
                </a:lnTo>
                <a:lnTo>
                  <a:pt x="1017" y="307"/>
                </a:lnTo>
                <a:lnTo>
                  <a:pt x="1016" y="307"/>
                </a:lnTo>
                <a:lnTo>
                  <a:pt x="1016" y="307"/>
                </a:lnTo>
                <a:lnTo>
                  <a:pt x="1016" y="308"/>
                </a:lnTo>
                <a:lnTo>
                  <a:pt x="1016" y="308"/>
                </a:lnTo>
                <a:lnTo>
                  <a:pt x="1015" y="308"/>
                </a:lnTo>
                <a:lnTo>
                  <a:pt x="1015" y="308"/>
                </a:lnTo>
                <a:lnTo>
                  <a:pt x="1015" y="309"/>
                </a:lnTo>
                <a:lnTo>
                  <a:pt x="1014" y="309"/>
                </a:lnTo>
                <a:lnTo>
                  <a:pt x="1014" y="309"/>
                </a:lnTo>
                <a:lnTo>
                  <a:pt x="1014" y="309"/>
                </a:lnTo>
                <a:lnTo>
                  <a:pt x="1013" y="309"/>
                </a:lnTo>
                <a:lnTo>
                  <a:pt x="1013" y="310"/>
                </a:lnTo>
                <a:lnTo>
                  <a:pt x="1013" y="310"/>
                </a:lnTo>
                <a:lnTo>
                  <a:pt x="1013" y="310"/>
                </a:lnTo>
                <a:lnTo>
                  <a:pt x="1012" y="310"/>
                </a:lnTo>
                <a:lnTo>
                  <a:pt x="1012" y="310"/>
                </a:lnTo>
                <a:lnTo>
                  <a:pt x="1012" y="311"/>
                </a:lnTo>
                <a:lnTo>
                  <a:pt x="1011" y="311"/>
                </a:lnTo>
                <a:lnTo>
                  <a:pt x="1011" y="311"/>
                </a:lnTo>
                <a:lnTo>
                  <a:pt x="1011" y="311"/>
                </a:lnTo>
                <a:lnTo>
                  <a:pt x="1010" y="311"/>
                </a:lnTo>
                <a:lnTo>
                  <a:pt x="1010" y="312"/>
                </a:lnTo>
                <a:lnTo>
                  <a:pt x="1010" y="312"/>
                </a:lnTo>
                <a:lnTo>
                  <a:pt x="1009" y="312"/>
                </a:lnTo>
                <a:lnTo>
                  <a:pt x="1009" y="312"/>
                </a:lnTo>
                <a:lnTo>
                  <a:pt x="1009" y="312"/>
                </a:lnTo>
                <a:lnTo>
                  <a:pt x="1008" y="312"/>
                </a:lnTo>
                <a:lnTo>
                  <a:pt x="1008" y="312"/>
                </a:lnTo>
                <a:lnTo>
                  <a:pt x="1008" y="313"/>
                </a:lnTo>
                <a:lnTo>
                  <a:pt x="1007" y="313"/>
                </a:lnTo>
                <a:lnTo>
                  <a:pt x="1007" y="313"/>
                </a:lnTo>
                <a:lnTo>
                  <a:pt x="1007" y="313"/>
                </a:lnTo>
                <a:lnTo>
                  <a:pt x="1007" y="313"/>
                </a:lnTo>
                <a:lnTo>
                  <a:pt x="1006" y="313"/>
                </a:lnTo>
                <a:lnTo>
                  <a:pt x="1006" y="313"/>
                </a:lnTo>
                <a:lnTo>
                  <a:pt x="1005" y="314"/>
                </a:lnTo>
                <a:lnTo>
                  <a:pt x="1005" y="314"/>
                </a:lnTo>
                <a:lnTo>
                  <a:pt x="1005" y="314"/>
                </a:lnTo>
                <a:lnTo>
                  <a:pt x="1004" y="314"/>
                </a:lnTo>
                <a:lnTo>
                  <a:pt x="1004" y="314"/>
                </a:lnTo>
                <a:lnTo>
                  <a:pt x="1004" y="314"/>
                </a:lnTo>
                <a:lnTo>
                  <a:pt x="1003" y="314"/>
                </a:lnTo>
                <a:lnTo>
                  <a:pt x="1003" y="314"/>
                </a:lnTo>
                <a:lnTo>
                  <a:pt x="1002" y="314"/>
                </a:lnTo>
                <a:lnTo>
                  <a:pt x="1002" y="314"/>
                </a:lnTo>
                <a:lnTo>
                  <a:pt x="1002" y="315"/>
                </a:lnTo>
                <a:lnTo>
                  <a:pt x="1001" y="315"/>
                </a:lnTo>
                <a:lnTo>
                  <a:pt x="1001" y="315"/>
                </a:lnTo>
                <a:lnTo>
                  <a:pt x="1001" y="315"/>
                </a:lnTo>
                <a:lnTo>
                  <a:pt x="1000" y="315"/>
                </a:lnTo>
                <a:lnTo>
                  <a:pt x="1000" y="315"/>
                </a:lnTo>
                <a:lnTo>
                  <a:pt x="999" y="315"/>
                </a:lnTo>
                <a:lnTo>
                  <a:pt x="999" y="315"/>
                </a:lnTo>
                <a:lnTo>
                  <a:pt x="999" y="315"/>
                </a:lnTo>
                <a:lnTo>
                  <a:pt x="998" y="315"/>
                </a:lnTo>
                <a:lnTo>
                  <a:pt x="998" y="315"/>
                </a:lnTo>
                <a:lnTo>
                  <a:pt x="997" y="315"/>
                </a:lnTo>
                <a:lnTo>
                  <a:pt x="997" y="315"/>
                </a:lnTo>
                <a:lnTo>
                  <a:pt x="997" y="315"/>
                </a:lnTo>
                <a:lnTo>
                  <a:pt x="996" y="316"/>
                </a:lnTo>
                <a:lnTo>
                  <a:pt x="996" y="316"/>
                </a:lnTo>
                <a:lnTo>
                  <a:pt x="995" y="316"/>
                </a:lnTo>
                <a:lnTo>
                  <a:pt x="995" y="316"/>
                </a:lnTo>
                <a:lnTo>
                  <a:pt x="995" y="316"/>
                </a:lnTo>
                <a:lnTo>
                  <a:pt x="994" y="316"/>
                </a:lnTo>
                <a:lnTo>
                  <a:pt x="994" y="316"/>
                </a:lnTo>
                <a:lnTo>
                  <a:pt x="993" y="316"/>
                </a:lnTo>
                <a:lnTo>
                  <a:pt x="992" y="316"/>
                </a:lnTo>
                <a:lnTo>
                  <a:pt x="992" y="316"/>
                </a:lnTo>
                <a:lnTo>
                  <a:pt x="992" y="316"/>
                </a:lnTo>
                <a:lnTo>
                  <a:pt x="991" y="316"/>
                </a:lnTo>
                <a:lnTo>
                  <a:pt x="991" y="316"/>
                </a:lnTo>
                <a:lnTo>
                  <a:pt x="991" y="315"/>
                </a:lnTo>
                <a:lnTo>
                  <a:pt x="990" y="315"/>
                </a:lnTo>
                <a:lnTo>
                  <a:pt x="990" y="315"/>
                </a:lnTo>
                <a:lnTo>
                  <a:pt x="989" y="315"/>
                </a:lnTo>
                <a:lnTo>
                  <a:pt x="989" y="315"/>
                </a:lnTo>
                <a:lnTo>
                  <a:pt x="988" y="315"/>
                </a:lnTo>
                <a:lnTo>
                  <a:pt x="988" y="315"/>
                </a:lnTo>
                <a:lnTo>
                  <a:pt x="988" y="315"/>
                </a:lnTo>
                <a:lnTo>
                  <a:pt x="987" y="315"/>
                </a:lnTo>
                <a:lnTo>
                  <a:pt x="987" y="315"/>
                </a:lnTo>
                <a:lnTo>
                  <a:pt x="986" y="315"/>
                </a:lnTo>
                <a:lnTo>
                  <a:pt x="986" y="315"/>
                </a:lnTo>
                <a:lnTo>
                  <a:pt x="986" y="315"/>
                </a:lnTo>
                <a:lnTo>
                  <a:pt x="985" y="315"/>
                </a:lnTo>
                <a:lnTo>
                  <a:pt x="985" y="315"/>
                </a:lnTo>
                <a:lnTo>
                  <a:pt x="985" y="314"/>
                </a:lnTo>
                <a:lnTo>
                  <a:pt x="984" y="314"/>
                </a:lnTo>
                <a:lnTo>
                  <a:pt x="984" y="314"/>
                </a:lnTo>
                <a:lnTo>
                  <a:pt x="984" y="314"/>
                </a:lnTo>
                <a:lnTo>
                  <a:pt x="983" y="314"/>
                </a:lnTo>
                <a:lnTo>
                  <a:pt x="983" y="314"/>
                </a:lnTo>
                <a:lnTo>
                  <a:pt x="982" y="314"/>
                </a:lnTo>
                <a:lnTo>
                  <a:pt x="982" y="314"/>
                </a:lnTo>
                <a:lnTo>
                  <a:pt x="982" y="314"/>
                </a:lnTo>
                <a:lnTo>
                  <a:pt x="981" y="313"/>
                </a:lnTo>
                <a:lnTo>
                  <a:pt x="981" y="313"/>
                </a:lnTo>
                <a:lnTo>
                  <a:pt x="980" y="313"/>
                </a:lnTo>
                <a:lnTo>
                  <a:pt x="980" y="313"/>
                </a:lnTo>
                <a:lnTo>
                  <a:pt x="980" y="313"/>
                </a:lnTo>
                <a:lnTo>
                  <a:pt x="980" y="313"/>
                </a:lnTo>
                <a:lnTo>
                  <a:pt x="979" y="313"/>
                </a:lnTo>
                <a:lnTo>
                  <a:pt x="979" y="312"/>
                </a:lnTo>
                <a:lnTo>
                  <a:pt x="979" y="312"/>
                </a:lnTo>
                <a:lnTo>
                  <a:pt x="978" y="312"/>
                </a:lnTo>
                <a:lnTo>
                  <a:pt x="978" y="312"/>
                </a:lnTo>
                <a:lnTo>
                  <a:pt x="977" y="312"/>
                </a:lnTo>
                <a:lnTo>
                  <a:pt x="977" y="312"/>
                </a:lnTo>
                <a:lnTo>
                  <a:pt x="976" y="311"/>
                </a:lnTo>
                <a:lnTo>
                  <a:pt x="976" y="311"/>
                </a:lnTo>
                <a:lnTo>
                  <a:pt x="976" y="311"/>
                </a:lnTo>
                <a:lnTo>
                  <a:pt x="976" y="311"/>
                </a:lnTo>
                <a:lnTo>
                  <a:pt x="975" y="310"/>
                </a:lnTo>
                <a:lnTo>
                  <a:pt x="975" y="310"/>
                </a:lnTo>
                <a:lnTo>
                  <a:pt x="974" y="310"/>
                </a:lnTo>
                <a:lnTo>
                  <a:pt x="974" y="310"/>
                </a:lnTo>
                <a:lnTo>
                  <a:pt x="974" y="310"/>
                </a:lnTo>
                <a:lnTo>
                  <a:pt x="974" y="309"/>
                </a:lnTo>
                <a:lnTo>
                  <a:pt x="973" y="309"/>
                </a:lnTo>
                <a:lnTo>
                  <a:pt x="973" y="309"/>
                </a:lnTo>
                <a:lnTo>
                  <a:pt x="973" y="309"/>
                </a:lnTo>
                <a:lnTo>
                  <a:pt x="972" y="309"/>
                </a:lnTo>
                <a:lnTo>
                  <a:pt x="972" y="308"/>
                </a:lnTo>
                <a:lnTo>
                  <a:pt x="972" y="308"/>
                </a:lnTo>
                <a:lnTo>
                  <a:pt x="971" y="308"/>
                </a:lnTo>
                <a:lnTo>
                  <a:pt x="971" y="308"/>
                </a:lnTo>
                <a:lnTo>
                  <a:pt x="971" y="307"/>
                </a:lnTo>
                <a:lnTo>
                  <a:pt x="971" y="307"/>
                </a:lnTo>
                <a:lnTo>
                  <a:pt x="970" y="307"/>
                </a:lnTo>
                <a:lnTo>
                  <a:pt x="970" y="307"/>
                </a:lnTo>
                <a:lnTo>
                  <a:pt x="970" y="306"/>
                </a:lnTo>
                <a:lnTo>
                  <a:pt x="969" y="306"/>
                </a:lnTo>
                <a:lnTo>
                  <a:pt x="969" y="306"/>
                </a:lnTo>
                <a:lnTo>
                  <a:pt x="969" y="306"/>
                </a:lnTo>
                <a:lnTo>
                  <a:pt x="969" y="305"/>
                </a:lnTo>
                <a:lnTo>
                  <a:pt x="968" y="305"/>
                </a:lnTo>
                <a:lnTo>
                  <a:pt x="968" y="305"/>
                </a:lnTo>
                <a:lnTo>
                  <a:pt x="968" y="305"/>
                </a:lnTo>
                <a:lnTo>
                  <a:pt x="968" y="304"/>
                </a:lnTo>
                <a:lnTo>
                  <a:pt x="967" y="304"/>
                </a:lnTo>
                <a:lnTo>
                  <a:pt x="967" y="304"/>
                </a:lnTo>
                <a:lnTo>
                  <a:pt x="967" y="304"/>
                </a:lnTo>
                <a:lnTo>
                  <a:pt x="966" y="303"/>
                </a:lnTo>
                <a:lnTo>
                  <a:pt x="966" y="303"/>
                </a:lnTo>
                <a:lnTo>
                  <a:pt x="966" y="303"/>
                </a:lnTo>
                <a:lnTo>
                  <a:pt x="965" y="302"/>
                </a:lnTo>
                <a:lnTo>
                  <a:pt x="965" y="302"/>
                </a:lnTo>
                <a:lnTo>
                  <a:pt x="965" y="301"/>
                </a:lnTo>
                <a:lnTo>
                  <a:pt x="964" y="300"/>
                </a:lnTo>
                <a:lnTo>
                  <a:pt x="964" y="300"/>
                </a:lnTo>
                <a:lnTo>
                  <a:pt x="964" y="300"/>
                </a:lnTo>
                <a:lnTo>
                  <a:pt x="963" y="299"/>
                </a:lnTo>
                <a:lnTo>
                  <a:pt x="963" y="299"/>
                </a:lnTo>
                <a:lnTo>
                  <a:pt x="963" y="299"/>
                </a:lnTo>
                <a:lnTo>
                  <a:pt x="963" y="298"/>
                </a:lnTo>
                <a:lnTo>
                  <a:pt x="962" y="298"/>
                </a:lnTo>
                <a:lnTo>
                  <a:pt x="962" y="298"/>
                </a:lnTo>
                <a:lnTo>
                  <a:pt x="962" y="297"/>
                </a:lnTo>
                <a:lnTo>
                  <a:pt x="962" y="297"/>
                </a:lnTo>
                <a:lnTo>
                  <a:pt x="962" y="296"/>
                </a:lnTo>
                <a:lnTo>
                  <a:pt x="961" y="296"/>
                </a:lnTo>
                <a:lnTo>
                  <a:pt x="961" y="295"/>
                </a:lnTo>
                <a:lnTo>
                  <a:pt x="961" y="295"/>
                </a:lnTo>
                <a:lnTo>
                  <a:pt x="961" y="295"/>
                </a:lnTo>
                <a:lnTo>
                  <a:pt x="961" y="294"/>
                </a:lnTo>
                <a:lnTo>
                  <a:pt x="961" y="294"/>
                </a:lnTo>
                <a:lnTo>
                  <a:pt x="961" y="294"/>
                </a:lnTo>
                <a:lnTo>
                  <a:pt x="960" y="293"/>
                </a:lnTo>
                <a:lnTo>
                  <a:pt x="960" y="293"/>
                </a:lnTo>
                <a:lnTo>
                  <a:pt x="960" y="293"/>
                </a:lnTo>
                <a:lnTo>
                  <a:pt x="960" y="292"/>
                </a:lnTo>
                <a:lnTo>
                  <a:pt x="960" y="292"/>
                </a:lnTo>
                <a:cubicBezTo>
                  <a:pt x="959" y="288"/>
                  <a:pt x="958" y="285"/>
                  <a:pt x="958" y="281"/>
                </a:cubicBezTo>
                <a:lnTo>
                  <a:pt x="958" y="281"/>
                </a:lnTo>
                <a:lnTo>
                  <a:pt x="958" y="280"/>
                </a:lnTo>
                <a:cubicBezTo>
                  <a:pt x="958" y="261"/>
                  <a:pt x="973" y="245"/>
                  <a:pt x="992" y="244"/>
                </a:cubicBezTo>
                <a:lnTo>
                  <a:pt x="992" y="244"/>
                </a:lnTo>
                <a:lnTo>
                  <a:pt x="992" y="244"/>
                </a:lnTo>
                <a:lnTo>
                  <a:pt x="992" y="244"/>
                </a:lnTo>
                <a:lnTo>
                  <a:pt x="993" y="244"/>
                </a:lnTo>
                <a:lnTo>
                  <a:pt x="993" y="244"/>
                </a:lnTo>
                <a:lnTo>
                  <a:pt x="993" y="244"/>
                </a:lnTo>
                <a:lnTo>
                  <a:pt x="993" y="244"/>
                </a:lnTo>
                <a:lnTo>
                  <a:pt x="993" y="244"/>
                </a:lnTo>
                <a:lnTo>
                  <a:pt x="994" y="244"/>
                </a:lnTo>
                <a:cubicBezTo>
                  <a:pt x="998" y="244"/>
                  <a:pt x="1002" y="245"/>
                  <a:pt x="1006" y="246"/>
                </a:cubicBezTo>
                <a:cubicBezTo>
                  <a:pt x="1019" y="242"/>
                  <a:pt x="1028" y="229"/>
                  <a:pt x="1028" y="214"/>
                </a:cubicBezTo>
                <a:cubicBezTo>
                  <a:pt x="1028" y="195"/>
                  <a:pt x="1013" y="180"/>
                  <a:pt x="994" y="180"/>
                </a:cubicBezTo>
                <a:cubicBezTo>
                  <a:pt x="975" y="180"/>
                  <a:pt x="960" y="195"/>
                  <a:pt x="960" y="214"/>
                </a:cubicBezTo>
                <a:cubicBezTo>
                  <a:pt x="960" y="241"/>
                  <a:pt x="964" y="245"/>
                  <a:pt x="929" y="245"/>
                </a:cubicBezTo>
                <a:lnTo>
                  <a:pt x="928" y="245"/>
                </a:lnTo>
                <a:lnTo>
                  <a:pt x="927" y="245"/>
                </a:lnTo>
                <a:cubicBezTo>
                  <a:pt x="892" y="245"/>
                  <a:pt x="896" y="241"/>
                  <a:pt x="896" y="214"/>
                </a:cubicBezTo>
                <a:lnTo>
                  <a:pt x="896" y="214"/>
                </a:lnTo>
                <a:lnTo>
                  <a:pt x="896" y="214"/>
                </a:lnTo>
                <a:lnTo>
                  <a:pt x="896" y="213"/>
                </a:lnTo>
                <a:lnTo>
                  <a:pt x="896" y="213"/>
                </a:lnTo>
                <a:lnTo>
                  <a:pt x="896" y="212"/>
                </a:lnTo>
                <a:lnTo>
                  <a:pt x="896" y="212"/>
                </a:lnTo>
                <a:lnTo>
                  <a:pt x="895" y="211"/>
                </a:lnTo>
                <a:lnTo>
                  <a:pt x="895" y="211"/>
                </a:lnTo>
                <a:lnTo>
                  <a:pt x="895" y="211"/>
                </a:lnTo>
                <a:lnTo>
                  <a:pt x="895" y="211"/>
                </a:lnTo>
                <a:lnTo>
                  <a:pt x="895" y="210"/>
                </a:lnTo>
                <a:lnTo>
                  <a:pt x="895" y="210"/>
                </a:lnTo>
                <a:lnTo>
                  <a:pt x="895" y="209"/>
                </a:lnTo>
                <a:lnTo>
                  <a:pt x="895" y="209"/>
                </a:lnTo>
                <a:lnTo>
                  <a:pt x="895" y="208"/>
                </a:lnTo>
                <a:lnTo>
                  <a:pt x="895" y="208"/>
                </a:lnTo>
                <a:lnTo>
                  <a:pt x="895" y="207"/>
                </a:lnTo>
                <a:lnTo>
                  <a:pt x="895" y="207"/>
                </a:lnTo>
                <a:lnTo>
                  <a:pt x="895" y="206"/>
                </a:lnTo>
                <a:lnTo>
                  <a:pt x="895" y="206"/>
                </a:lnTo>
                <a:lnTo>
                  <a:pt x="894" y="205"/>
                </a:lnTo>
                <a:lnTo>
                  <a:pt x="894" y="205"/>
                </a:lnTo>
                <a:lnTo>
                  <a:pt x="894" y="205"/>
                </a:lnTo>
                <a:lnTo>
                  <a:pt x="894" y="205"/>
                </a:lnTo>
                <a:lnTo>
                  <a:pt x="894" y="204"/>
                </a:lnTo>
                <a:lnTo>
                  <a:pt x="894" y="204"/>
                </a:lnTo>
                <a:lnTo>
                  <a:pt x="894" y="203"/>
                </a:lnTo>
                <a:lnTo>
                  <a:pt x="894" y="203"/>
                </a:lnTo>
                <a:lnTo>
                  <a:pt x="893" y="202"/>
                </a:lnTo>
                <a:lnTo>
                  <a:pt x="893" y="202"/>
                </a:lnTo>
                <a:lnTo>
                  <a:pt x="893" y="201"/>
                </a:lnTo>
                <a:lnTo>
                  <a:pt x="893" y="201"/>
                </a:lnTo>
                <a:lnTo>
                  <a:pt x="893" y="201"/>
                </a:lnTo>
                <a:lnTo>
                  <a:pt x="893" y="201"/>
                </a:lnTo>
                <a:lnTo>
                  <a:pt x="893" y="200"/>
                </a:lnTo>
                <a:lnTo>
                  <a:pt x="893" y="200"/>
                </a:lnTo>
                <a:lnTo>
                  <a:pt x="892" y="199"/>
                </a:lnTo>
                <a:lnTo>
                  <a:pt x="892" y="199"/>
                </a:lnTo>
                <a:lnTo>
                  <a:pt x="892" y="198"/>
                </a:lnTo>
                <a:lnTo>
                  <a:pt x="892" y="198"/>
                </a:lnTo>
                <a:lnTo>
                  <a:pt x="891" y="198"/>
                </a:lnTo>
                <a:lnTo>
                  <a:pt x="891" y="198"/>
                </a:lnTo>
                <a:lnTo>
                  <a:pt x="891" y="197"/>
                </a:lnTo>
                <a:cubicBezTo>
                  <a:pt x="885" y="187"/>
                  <a:pt x="874" y="180"/>
                  <a:pt x="861" y="180"/>
                </a:cubicBezTo>
                <a:cubicBezTo>
                  <a:pt x="849" y="180"/>
                  <a:pt x="838" y="187"/>
                  <a:pt x="832" y="197"/>
                </a:cubicBezTo>
                <a:lnTo>
                  <a:pt x="831" y="198"/>
                </a:lnTo>
                <a:lnTo>
                  <a:pt x="831" y="198"/>
                </a:lnTo>
                <a:lnTo>
                  <a:pt x="831" y="198"/>
                </a:lnTo>
                <a:lnTo>
                  <a:pt x="831" y="198"/>
                </a:lnTo>
                <a:lnTo>
                  <a:pt x="830" y="199"/>
                </a:lnTo>
                <a:lnTo>
                  <a:pt x="830" y="199"/>
                </a:lnTo>
                <a:lnTo>
                  <a:pt x="830" y="200"/>
                </a:lnTo>
                <a:lnTo>
                  <a:pt x="830" y="200"/>
                </a:lnTo>
                <a:lnTo>
                  <a:pt x="830" y="201"/>
                </a:lnTo>
                <a:lnTo>
                  <a:pt x="830" y="201"/>
                </a:lnTo>
                <a:lnTo>
                  <a:pt x="829" y="201"/>
                </a:lnTo>
                <a:lnTo>
                  <a:pt x="829" y="201"/>
                </a:lnTo>
                <a:lnTo>
                  <a:pt x="829" y="202"/>
                </a:lnTo>
                <a:lnTo>
                  <a:pt x="829" y="202"/>
                </a:lnTo>
                <a:lnTo>
                  <a:pt x="829" y="203"/>
                </a:lnTo>
                <a:lnTo>
                  <a:pt x="829" y="203"/>
                </a:lnTo>
                <a:lnTo>
                  <a:pt x="829" y="204"/>
                </a:lnTo>
                <a:lnTo>
                  <a:pt x="829" y="204"/>
                </a:lnTo>
                <a:lnTo>
                  <a:pt x="828" y="205"/>
                </a:lnTo>
                <a:lnTo>
                  <a:pt x="828" y="205"/>
                </a:lnTo>
                <a:lnTo>
                  <a:pt x="828" y="205"/>
                </a:lnTo>
                <a:lnTo>
                  <a:pt x="828" y="205"/>
                </a:lnTo>
                <a:lnTo>
                  <a:pt x="828" y="206"/>
                </a:lnTo>
                <a:lnTo>
                  <a:pt x="828" y="206"/>
                </a:lnTo>
                <a:lnTo>
                  <a:pt x="828" y="207"/>
                </a:lnTo>
                <a:lnTo>
                  <a:pt x="828" y="207"/>
                </a:lnTo>
                <a:lnTo>
                  <a:pt x="828" y="208"/>
                </a:lnTo>
                <a:lnTo>
                  <a:pt x="828" y="208"/>
                </a:lnTo>
                <a:lnTo>
                  <a:pt x="827" y="209"/>
                </a:lnTo>
                <a:lnTo>
                  <a:pt x="827" y="209"/>
                </a:lnTo>
                <a:lnTo>
                  <a:pt x="827" y="210"/>
                </a:lnTo>
                <a:lnTo>
                  <a:pt x="827" y="210"/>
                </a:lnTo>
                <a:lnTo>
                  <a:pt x="827" y="211"/>
                </a:lnTo>
                <a:lnTo>
                  <a:pt x="827" y="211"/>
                </a:lnTo>
                <a:lnTo>
                  <a:pt x="827" y="211"/>
                </a:lnTo>
                <a:lnTo>
                  <a:pt x="827" y="211"/>
                </a:lnTo>
                <a:lnTo>
                  <a:pt x="827" y="212"/>
                </a:lnTo>
                <a:lnTo>
                  <a:pt x="827" y="212"/>
                </a:lnTo>
                <a:lnTo>
                  <a:pt x="827" y="213"/>
                </a:lnTo>
                <a:lnTo>
                  <a:pt x="827" y="213"/>
                </a:lnTo>
                <a:lnTo>
                  <a:pt x="827" y="214"/>
                </a:lnTo>
                <a:lnTo>
                  <a:pt x="827" y="214"/>
                </a:lnTo>
                <a:cubicBezTo>
                  <a:pt x="827" y="241"/>
                  <a:pt x="831" y="245"/>
                  <a:pt x="796" y="245"/>
                </a:cubicBezTo>
                <a:cubicBezTo>
                  <a:pt x="795" y="245"/>
                  <a:pt x="795" y="245"/>
                  <a:pt x="794" y="245"/>
                </a:cubicBezTo>
                <a:cubicBezTo>
                  <a:pt x="794" y="245"/>
                  <a:pt x="793" y="245"/>
                  <a:pt x="792" y="245"/>
                </a:cubicBezTo>
                <a:cubicBezTo>
                  <a:pt x="757" y="245"/>
                  <a:pt x="761" y="241"/>
                  <a:pt x="761" y="214"/>
                </a:cubicBezTo>
                <a:lnTo>
                  <a:pt x="761" y="214"/>
                </a:lnTo>
                <a:lnTo>
                  <a:pt x="761" y="214"/>
                </a:lnTo>
                <a:lnTo>
                  <a:pt x="761" y="213"/>
                </a:lnTo>
                <a:lnTo>
                  <a:pt x="761" y="213"/>
                </a:lnTo>
                <a:lnTo>
                  <a:pt x="761" y="212"/>
                </a:lnTo>
                <a:lnTo>
                  <a:pt x="761" y="212"/>
                </a:lnTo>
                <a:lnTo>
                  <a:pt x="761" y="211"/>
                </a:lnTo>
                <a:lnTo>
                  <a:pt x="761" y="211"/>
                </a:lnTo>
                <a:lnTo>
                  <a:pt x="761" y="211"/>
                </a:lnTo>
                <a:lnTo>
                  <a:pt x="761" y="211"/>
                </a:lnTo>
                <a:lnTo>
                  <a:pt x="761" y="210"/>
                </a:lnTo>
                <a:lnTo>
                  <a:pt x="761" y="210"/>
                </a:lnTo>
                <a:lnTo>
                  <a:pt x="761" y="209"/>
                </a:lnTo>
                <a:lnTo>
                  <a:pt x="761" y="209"/>
                </a:lnTo>
                <a:lnTo>
                  <a:pt x="761" y="208"/>
                </a:lnTo>
                <a:lnTo>
                  <a:pt x="761" y="208"/>
                </a:lnTo>
                <a:lnTo>
                  <a:pt x="760" y="207"/>
                </a:lnTo>
                <a:lnTo>
                  <a:pt x="760" y="207"/>
                </a:lnTo>
                <a:lnTo>
                  <a:pt x="760" y="206"/>
                </a:lnTo>
                <a:lnTo>
                  <a:pt x="760" y="206"/>
                </a:lnTo>
                <a:lnTo>
                  <a:pt x="760" y="205"/>
                </a:lnTo>
                <a:lnTo>
                  <a:pt x="760" y="205"/>
                </a:lnTo>
                <a:lnTo>
                  <a:pt x="760" y="205"/>
                </a:lnTo>
                <a:lnTo>
                  <a:pt x="760" y="205"/>
                </a:lnTo>
                <a:lnTo>
                  <a:pt x="760" y="204"/>
                </a:lnTo>
                <a:lnTo>
                  <a:pt x="760" y="204"/>
                </a:lnTo>
                <a:lnTo>
                  <a:pt x="759" y="203"/>
                </a:lnTo>
                <a:lnTo>
                  <a:pt x="759" y="203"/>
                </a:lnTo>
                <a:lnTo>
                  <a:pt x="759" y="202"/>
                </a:lnTo>
                <a:lnTo>
                  <a:pt x="759" y="202"/>
                </a:lnTo>
                <a:lnTo>
                  <a:pt x="759" y="201"/>
                </a:lnTo>
                <a:lnTo>
                  <a:pt x="759" y="201"/>
                </a:lnTo>
                <a:lnTo>
                  <a:pt x="758" y="201"/>
                </a:lnTo>
                <a:lnTo>
                  <a:pt x="758" y="201"/>
                </a:lnTo>
                <a:lnTo>
                  <a:pt x="758" y="200"/>
                </a:lnTo>
                <a:lnTo>
                  <a:pt x="758" y="200"/>
                </a:lnTo>
                <a:lnTo>
                  <a:pt x="758" y="199"/>
                </a:lnTo>
                <a:lnTo>
                  <a:pt x="758" y="199"/>
                </a:lnTo>
                <a:lnTo>
                  <a:pt x="757" y="198"/>
                </a:lnTo>
                <a:lnTo>
                  <a:pt x="757" y="198"/>
                </a:lnTo>
                <a:lnTo>
                  <a:pt x="757" y="198"/>
                </a:lnTo>
                <a:lnTo>
                  <a:pt x="757" y="198"/>
                </a:lnTo>
                <a:lnTo>
                  <a:pt x="757" y="197"/>
                </a:lnTo>
                <a:cubicBezTo>
                  <a:pt x="751" y="187"/>
                  <a:pt x="740" y="180"/>
                  <a:pt x="727" y="180"/>
                </a:cubicBezTo>
                <a:cubicBezTo>
                  <a:pt x="714" y="180"/>
                  <a:pt x="703" y="187"/>
                  <a:pt x="697" y="197"/>
                </a:cubicBezTo>
                <a:lnTo>
                  <a:pt x="697" y="198"/>
                </a:lnTo>
                <a:lnTo>
                  <a:pt x="697" y="198"/>
                </a:lnTo>
                <a:lnTo>
                  <a:pt x="696" y="198"/>
                </a:lnTo>
                <a:lnTo>
                  <a:pt x="696" y="198"/>
                </a:lnTo>
                <a:lnTo>
                  <a:pt x="696" y="199"/>
                </a:lnTo>
                <a:lnTo>
                  <a:pt x="696" y="199"/>
                </a:lnTo>
                <a:lnTo>
                  <a:pt x="696" y="200"/>
                </a:lnTo>
                <a:lnTo>
                  <a:pt x="696" y="200"/>
                </a:lnTo>
                <a:lnTo>
                  <a:pt x="695" y="201"/>
                </a:lnTo>
                <a:lnTo>
                  <a:pt x="695" y="201"/>
                </a:lnTo>
                <a:lnTo>
                  <a:pt x="695" y="201"/>
                </a:lnTo>
                <a:lnTo>
                  <a:pt x="695" y="201"/>
                </a:lnTo>
                <a:lnTo>
                  <a:pt x="695" y="202"/>
                </a:lnTo>
                <a:lnTo>
                  <a:pt x="695" y="202"/>
                </a:lnTo>
                <a:lnTo>
                  <a:pt x="694" y="203"/>
                </a:lnTo>
                <a:lnTo>
                  <a:pt x="694" y="203"/>
                </a:lnTo>
                <a:lnTo>
                  <a:pt x="694" y="204"/>
                </a:lnTo>
                <a:lnTo>
                  <a:pt x="694" y="204"/>
                </a:lnTo>
                <a:lnTo>
                  <a:pt x="694" y="205"/>
                </a:lnTo>
                <a:lnTo>
                  <a:pt x="694" y="205"/>
                </a:lnTo>
                <a:lnTo>
                  <a:pt x="694" y="205"/>
                </a:lnTo>
                <a:lnTo>
                  <a:pt x="694" y="205"/>
                </a:lnTo>
                <a:lnTo>
                  <a:pt x="693" y="206"/>
                </a:lnTo>
                <a:lnTo>
                  <a:pt x="693" y="206"/>
                </a:lnTo>
                <a:lnTo>
                  <a:pt x="693" y="207"/>
                </a:lnTo>
                <a:lnTo>
                  <a:pt x="693" y="207"/>
                </a:lnTo>
                <a:lnTo>
                  <a:pt x="693" y="208"/>
                </a:lnTo>
                <a:lnTo>
                  <a:pt x="693" y="208"/>
                </a:lnTo>
                <a:lnTo>
                  <a:pt x="693" y="209"/>
                </a:lnTo>
                <a:lnTo>
                  <a:pt x="693" y="209"/>
                </a:lnTo>
                <a:lnTo>
                  <a:pt x="693" y="210"/>
                </a:lnTo>
                <a:lnTo>
                  <a:pt x="693" y="210"/>
                </a:lnTo>
                <a:lnTo>
                  <a:pt x="693" y="211"/>
                </a:lnTo>
                <a:lnTo>
                  <a:pt x="693" y="211"/>
                </a:lnTo>
                <a:lnTo>
                  <a:pt x="693" y="211"/>
                </a:lnTo>
                <a:lnTo>
                  <a:pt x="693" y="211"/>
                </a:lnTo>
                <a:lnTo>
                  <a:pt x="693" y="212"/>
                </a:lnTo>
                <a:lnTo>
                  <a:pt x="693" y="212"/>
                </a:lnTo>
                <a:lnTo>
                  <a:pt x="693" y="213"/>
                </a:lnTo>
                <a:lnTo>
                  <a:pt x="693" y="213"/>
                </a:lnTo>
                <a:lnTo>
                  <a:pt x="693" y="214"/>
                </a:lnTo>
                <a:lnTo>
                  <a:pt x="693" y="214"/>
                </a:lnTo>
                <a:cubicBezTo>
                  <a:pt x="693" y="240"/>
                  <a:pt x="696" y="244"/>
                  <a:pt x="665" y="245"/>
                </a:cubicBezTo>
                <a:cubicBezTo>
                  <a:pt x="633" y="245"/>
                  <a:pt x="637" y="240"/>
                  <a:pt x="637" y="214"/>
                </a:cubicBezTo>
                <a:cubicBezTo>
                  <a:pt x="637" y="195"/>
                  <a:pt x="621" y="180"/>
                  <a:pt x="602" y="180"/>
                </a:cubicBezTo>
                <a:cubicBezTo>
                  <a:pt x="583" y="180"/>
                  <a:pt x="568" y="195"/>
                  <a:pt x="568" y="214"/>
                </a:cubicBezTo>
                <a:cubicBezTo>
                  <a:pt x="568" y="229"/>
                  <a:pt x="577" y="241"/>
                  <a:pt x="590" y="246"/>
                </a:cubicBezTo>
                <a:cubicBezTo>
                  <a:pt x="594" y="245"/>
                  <a:pt x="598" y="244"/>
                  <a:pt x="602" y="244"/>
                </a:cubicBezTo>
                <a:cubicBezTo>
                  <a:pt x="609" y="244"/>
                  <a:pt x="615" y="246"/>
                  <a:pt x="620" y="249"/>
                </a:cubicBezTo>
                <a:lnTo>
                  <a:pt x="620" y="249"/>
                </a:lnTo>
                <a:cubicBezTo>
                  <a:pt x="625" y="252"/>
                  <a:pt x="629" y="256"/>
                  <a:pt x="632" y="261"/>
                </a:cubicBezTo>
                <a:lnTo>
                  <a:pt x="632" y="261"/>
                </a:lnTo>
                <a:cubicBezTo>
                  <a:pt x="636" y="267"/>
                  <a:pt x="638" y="273"/>
                  <a:pt x="638" y="280"/>
                </a:cubicBezTo>
                <a:cubicBezTo>
                  <a:pt x="638" y="286"/>
                  <a:pt x="636" y="292"/>
                  <a:pt x="633" y="297"/>
                </a:cubicBezTo>
                <a:lnTo>
                  <a:pt x="633" y="298"/>
                </a:lnTo>
                <a:lnTo>
                  <a:pt x="633" y="298"/>
                </a:lnTo>
                <a:lnTo>
                  <a:pt x="633" y="298"/>
                </a:lnTo>
                <a:lnTo>
                  <a:pt x="632" y="298"/>
                </a:lnTo>
                <a:lnTo>
                  <a:pt x="632" y="299"/>
                </a:lnTo>
                <a:lnTo>
                  <a:pt x="632" y="299"/>
                </a:lnTo>
                <a:lnTo>
                  <a:pt x="632" y="299"/>
                </a:lnTo>
                <a:lnTo>
                  <a:pt x="632" y="300"/>
                </a:lnTo>
                <a:lnTo>
                  <a:pt x="632" y="300"/>
                </a:lnTo>
                <a:lnTo>
                  <a:pt x="631" y="300"/>
                </a:lnTo>
                <a:lnTo>
                  <a:pt x="631" y="301"/>
                </a:lnTo>
                <a:lnTo>
                  <a:pt x="631" y="301"/>
                </a:lnTo>
                <a:lnTo>
                  <a:pt x="631" y="301"/>
                </a:lnTo>
                <a:lnTo>
                  <a:pt x="630" y="302"/>
                </a:lnTo>
                <a:lnTo>
                  <a:pt x="630" y="302"/>
                </a:lnTo>
                <a:lnTo>
                  <a:pt x="629" y="303"/>
                </a:lnTo>
                <a:lnTo>
                  <a:pt x="629" y="303"/>
                </a:lnTo>
                <a:lnTo>
                  <a:pt x="629" y="303"/>
                </a:lnTo>
                <a:lnTo>
                  <a:pt x="629" y="303"/>
                </a:lnTo>
                <a:lnTo>
                  <a:pt x="628" y="304"/>
                </a:lnTo>
                <a:lnTo>
                  <a:pt x="628" y="304"/>
                </a:lnTo>
                <a:lnTo>
                  <a:pt x="628" y="304"/>
                </a:lnTo>
                <a:lnTo>
                  <a:pt x="628" y="305"/>
                </a:lnTo>
                <a:lnTo>
                  <a:pt x="628" y="305"/>
                </a:lnTo>
                <a:lnTo>
                  <a:pt x="627" y="305"/>
                </a:lnTo>
                <a:lnTo>
                  <a:pt x="627" y="305"/>
                </a:lnTo>
                <a:lnTo>
                  <a:pt x="627" y="305"/>
                </a:lnTo>
                <a:lnTo>
                  <a:pt x="627" y="306"/>
                </a:lnTo>
                <a:lnTo>
                  <a:pt x="626" y="306"/>
                </a:lnTo>
                <a:lnTo>
                  <a:pt x="626" y="306"/>
                </a:lnTo>
                <a:lnTo>
                  <a:pt x="626" y="306"/>
                </a:lnTo>
                <a:lnTo>
                  <a:pt x="625" y="307"/>
                </a:lnTo>
                <a:lnTo>
                  <a:pt x="625" y="307"/>
                </a:lnTo>
                <a:lnTo>
                  <a:pt x="625" y="307"/>
                </a:lnTo>
                <a:lnTo>
                  <a:pt x="625" y="307"/>
                </a:lnTo>
                <a:lnTo>
                  <a:pt x="625" y="307"/>
                </a:lnTo>
                <a:lnTo>
                  <a:pt x="624" y="308"/>
                </a:lnTo>
                <a:lnTo>
                  <a:pt x="624" y="308"/>
                </a:lnTo>
                <a:lnTo>
                  <a:pt x="624" y="308"/>
                </a:lnTo>
                <a:lnTo>
                  <a:pt x="623" y="309"/>
                </a:lnTo>
                <a:lnTo>
                  <a:pt x="623" y="309"/>
                </a:lnTo>
                <a:lnTo>
                  <a:pt x="623" y="309"/>
                </a:lnTo>
                <a:lnTo>
                  <a:pt x="622" y="309"/>
                </a:lnTo>
                <a:lnTo>
                  <a:pt x="622" y="310"/>
                </a:lnTo>
                <a:lnTo>
                  <a:pt x="622" y="310"/>
                </a:lnTo>
                <a:lnTo>
                  <a:pt x="621" y="310"/>
                </a:lnTo>
                <a:lnTo>
                  <a:pt x="621" y="310"/>
                </a:lnTo>
                <a:lnTo>
                  <a:pt x="621" y="310"/>
                </a:lnTo>
                <a:lnTo>
                  <a:pt x="620" y="310"/>
                </a:lnTo>
                <a:lnTo>
                  <a:pt x="620" y="310"/>
                </a:lnTo>
                <a:lnTo>
                  <a:pt x="620" y="311"/>
                </a:lnTo>
                <a:lnTo>
                  <a:pt x="620" y="311"/>
                </a:lnTo>
                <a:lnTo>
                  <a:pt x="619" y="311"/>
                </a:lnTo>
                <a:lnTo>
                  <a:pt x="619" y="311"/>
                </a:lnTo>
                <a:lnTo>
                  <a:pt x="619" y="311"/>
                </a:lnTo>
                <a:lnTo>
                  <a:pt x="618" y="312"/>
                </a:lnTo>
                <a:lnTo>
                  <a:pt x="618" y="312"/>
                </a:lnTo>
                <a:lnTo>
                  <a:pt x="618" y="312"/>
                </a:lnTo>
                <a:lnTo>
                  <a:pt x="617" y="312"/>
                </a:lnTo>
                <a:lnTo>
                  <a:pt x="617" y="312"/>
                </a:lnTo>
                <a:lnTo>
                  <a:pt x="617" y="312"/>
                </a:lnTo>
                <a:lnTo>
                  <a:pt x="617" y="312"/>
                </a:lnTo>
                <a:lnTo>
                  <a:pt x="616" y="313"/>
                </a:lnTo>
                <a:lnTo>
                  <a:pt x="616" y="313"/>
                </a:lnTo>
                <a:lnTo>
                  <a:pt x="616" y="313"/>
                </a:lnTo>
                <a:lnTo>
                  <a:pt x="615" y="313"/>
                </a:lnTo>
                <a:lnTo>
                  <a:pt x="615" y="313"/>
                </a:lnTo>
                <a:lnTo>
                  <a:pt x="614" y="313"/>
                </a:lnTo>
                <a:lnTo>
                  <a:pt x="614" y="313"/>
                </a:lnTo>
                <a:lnTo>
                  <a:pt x="614" y="314"/>
                </a:lnTo>
                <a:lnTo>
                  <a:pt x="613" y="314"/>
                </a:lnTo>
                <a:lnTo>
                  <a:pt x="613" y="314"/>
                </a:lnTo>
                <a:lnTo>
                  <a:pt x="613" y="314"/>
                </a:lnTo>
                <a:lnTo>
                  <a:pt x="612" y="314"/>
                </a:lnTo>
                <a:lnTo>
                  <a:pt x="612" y="314"/>
                </a:lnTo>
                <a:lnTo>
                  <a:pt x="612" y="314"/>
                </a:lnTo>
                <a:lnTo>
                  <a:pt x="612" y="314"/>
                </a:lnTo>
                <a:lnTo>
                  <a:pt x="611" y="314"/>
                </a:lnTo>
                <a:lnTo>
                  <a:pt x="611" y="314"/>
                </a:lnTo>
                <a:lnTo>
                  <a:pt x="610" y="315"/>
                </a:lnTo>
                <a:lnTo>
                  <a:pt x="610" y="315"/>
                </a:lnTo>
                <a:lnTo>
                  <a:pt x="610" y="315"/>
                </a:lnTo>
                <a:lnTo>
                  <a:pt x="609" y="315"/>
                </a:lnTo>
                <a:lnTo>
                  <a:pt x="609" y="315"/>
                </a:lnTo>
                <a:lnTo>
                  <a:pt x="609" y="315"/>
                </a:lnTo>
                <a:lnTo>
                  <a:pt x="608" y="315"/>
                </a:lnTo>
                <a:lnTo>
                  <a:pt x="608" y="315"/>
                </a:lnTo>
                <a:lnTo>
                  <a:pt x="607" y="315"/>
                </a:lnTo>
                <a:lnTo>
                  <a:pt x="607" y="315"/>
                </a:lnTo>
                <a:lnTo>
                  <a:pt x="606" y="315"/>
                </a:lnTo>
                <a:lnTo>
                  <a:pt x="606" y="315"/>
                </a:lnTo>
                <a:lnTo>
                  <a:pt x="606" y="315"/>
                </a:lnTo>
                <a:lnTo>
                  <a:pt x="606" y="315"/>
                </a:lnTo>
                <a:lnTo>
                  <a:pt x="606" y="315"/>
                </a:lnTo>
                <a:lnTo>
                  <a:pt x="605" y="315"/>
                </a:lnTo>
                <a:lnTo>
                  <a:pt x="605" y="316"/>
                </a:lnTo>
                <a:lnTo>
                  <a:pt x="604" y="316"/>
                </a:lnTo>
                <a:lnTo>
                  <a:pt x="604" y="316"/>
                </a:lnTo>
                <a:lnTo>
                  <a:pt x="604" y="316"/>
                </a:lnTo>
                <a:lnTo>
                  <a:pt x="603" y="316"/>
                </a:lnTo>
                <a:lnTo>
                  <a:pt x="603" y="316"/>
                </a:lnTo>
                <a:lnTo>
                  <a:pt x="602" y="316"/>
                </a:lnTo>
                <a:lnTo>
                  <a:pt x="602" y="316"/>
                </a:lnTo>
                <a:lnTo>
                  <a:pt x="601" y="316"/>
                </a:lnTo>
                <a:lnTo>
                  <a:pt x="601" y="316"/>
                </a:lnTo>
                <a:lnTo>
                  <a:pt x="601" y="316"/>
                </a:lnTo>
                <a:lnTo>
                  <a:pt x="600" y="316"/>
                </a:lnTo>
                <a:lnTo>
                  <a:pt x="600" y="316"/>
                </a:lnTo>
                <a:lnTo>
                  <a:pt x="599" y="316"/>
                </a:lnTo>
                <a:lnTo>
                  <a:pt x="599" y="316"/>
                </a:lnTo>
                <a:lnTo>
                  <a:pt x="599" y="315"/>
                </a:lnTo>
                <a:lnTo>
                  <a:pt x="598" y="315"/>
                </a:lnTo>
                <a:lnTo>
                  <a:pt x="598" y="315"/>
                </a:lnTo>
                <a:lnTo>
                  <a:pt x="597" y="315"/>
                </a:lnTo>
                <a:lnTo>
                  <a:pt x="597" y="315"/>
                </a:lnTo>
                <a:lnTo>
                  <a:pt x="597" y="315"/>
                </a:lnTo>
                <a:lnTo>
                  <a:pt x="596" y="315"/>
                </a:lnTo>
                <a:lnTo>
                  <a:pt x="596" y="315"/>
                </a:lnTo>
                <a:lnTo>
                  <a:pt x="596" y="315"/>
                </a:lnTo>
                <a:lnTo>
                  <a:pt x="596" y="315"/>
                </a:lnTo>
                <a:lnTo>
                  <a:pt x="595" y="315"/>
                </a:lnTo>
                <a:lnTo>
                  <a:pt x="595" y="315"/>
                </a:lnTo>
                <a:lnTo>
                  <a:pt x="594" y="315"/>
                </a:lnTo>
                <a:lnTo>
                  <a:pt x="594" y="315"/>
                </a:lnTo>
                <a:lnTo>
                  <a:pt x="594" y="315"/>
                </a:lnTo>
                <a:lnTo>
                  <a:pt x="593" y="315"/>
                </a:lnTo>
                <a:lnTo>
                  <a:pt x="593" y="314"/>
                </a:lnTo>
                <a:lnTo>
                  <a:pt x="593" y="314"/>
                </a:lnTo>
                <a:lnTo>
                  <a:pt x="592" y="314"/>
                </a:lnTo>
                <a:lnTo>
                  <a:pt x="592" y="314"/>
                </a:lnTo>
                <a:lnTo>
                  <a:pt x="591" y="314"/>
                </a:lnTo>
                <a:lnTo>
                  <a:pt x="591" y="314"/>
                </a:lnTo>
                <a:lnTo>
                  <a:pt x="590" y="314"/>
                </a:lnTo>
                <a:lnTo>
                  <a:pt x="590" y="314"/>
                </a:lnTo>
                <a:lnTo>
                  <a:pt x="590" y="314"/>
                </a:lnTo>
                <a:lnTo>
                  <a:pt x="590" y="313"/>
                </a:lnTo>
                <a:lnTo>
                  <a:pt x="589" y="313"/>
                </a:lnTo>
                <a:lnTo>
                  <a:pt x="589" y="313"/>
                </a:lnTo>
                <a:lnTo>
                  <a:pt x="589" y="313"/>
                </a:lnTo>
                <a:lnTo>
                  <a:pt x="588" y="313"/>
                </a:lnTo>
                <a:lnTo>
                  <a:pt x="588" y="313"/>
                </a:lnTo>
                <a:lnTo>
                  <a:pt x="588" y="313"/>
                </a:lnTo>
                <a:lnTo>
                  <a:pt x="587" y="312"/>
                </a:lnTo>
                <a:lnTo>
                  <a:pt x="587" y="312"/>
                </a:lnTo>
                <a:lnTo>
                  <a:pt x="586" y="312"/>
                </a:lnTo>
                <a:lnTo>
                  <a:pt x="586" y="312"/>
                </a:lnTo>
                <a:lnTo>
                  <a:pt x="586" y="312"/>
                </a:lnTo>
                <a:lnTo>
                  <a:pt x="586" y="312"/>
                </a:lnTo>
                <a:lnTo>
                  <a:pt x="585" y="312"/>
                </a:lnTo>
                <a:lnTo>
                  <a:pt x="585" y="311"/>
                </a:lnTo>
                <a:lnTo>
                  <a:pt x="585" y="311"/>
                </a:lnTo>
                <a:lnTo>
                  <a:pt x="584" y="311"/>
                </a:lnTo>
                <a:lnTo>
                  <a:pt x="584" y="311"/>
                </a:lnTo>
                <a:lnTo>
                  <a:pt x="584" y="311"/>
                </a:lnTo>
                <a:lnTo>
                  <a:pt x="583" y="310"/>
                </a:lnTo>
                <a:lnTo>
                  <a:pt x="583" y="310"/>
                </a:lnTo>
                <a:lnTo>
                  <a:pt x="582" y="310"/>
                </a:lnTo>
                <a:lnTo>
                  <a:pt x="582" y="310"/>
                </a:lnTo>
                <a:lnTo>
                  <a:pt x="582" y="309"/>
                </a:lnTo>
                <a:lnTo>
                  <a:pt x="581" y="309"/>
                </a:lnTo>
                <a:lnTo>
                  <a:pt x="580" y="308"/>
                </a:lnTo>
                <a:lnTo>
                  <a:pt x="580" y="308"/>
                </a:lnTo>
                <a:lnTo>
                  <a:pt x="579" y="308"/>
                </a:lnTo>
                <a:lnTo>
                  <a:pt x="579" y="307"/>
                </a:lnTo>
                <a:lnTo>
                  <a:pt x="579" y="307"/>
                </a:lnTo>
                <a:lnTo>
                  <a:pt x="579" y="307"/>
                </a:lnTo>
                <a:lnTo>
                  <a:pt x="578" y="307"/>
                </a:lnTo>
                <a:lnTo>
                  <a:pt x="578" y="307"/>
                </a:lnTo>
                <a:lnTo>
                  <a:pt x="578" y="306"/>
                </a:lnTo>
                <a:lnTo>
                  <a:pt x="577" y="306"/>
                </a:lnTo>
                <a:lnTo>
                  <a:pt x="577" y="306"/>
                </a:lnTo>
                <a:lnTo>
                  <a:pt x="577" y="305"/>
                </a:lnTo>
                <a:lnTo>
                  <a:pt x="576" y="305"/>
                </a:lnTo>
                <a:lnTo>
                  <a:pt x="576" y="304"/>
                </a:lnTo>
                <a:lnTo>
                  <a:pt x="576" y="304"/>
                </a:lnTo>
                <a:lnTo>
                  <a:pt x="575" y="303"/>
                </a:lnTo>
                <a:lnTo>
                  <a:pt x="574" y="303"/>
                </a:lnTo>
                <a:lnTo>
                  <a:pt x="574" y="303"/>
                </a:lnTo>
                <a:lnTo>
                  <a:pt x="574" y="302"/>
                </a:lnTo>
                <a:cubicBezTo>
                  <a:pt x="574" y="302"/>
                  <a:pt x="573" y="301"/>
                  <a:pt x="573" y="300"/>
                </a:cubicBezTo>
                <a:lnTo>
                  <a:pt x="572" y="300"/>
                </a:lnTo>
                <a:lnTo>
                  <a:pt x="572" y="300"/>
                </a:lnTo>
                <a:lnTo>
                  <a:pt x="572" y="299"/>
                </a:lnTo>
                <a:lnTo>
                  <a:pt x="571" y="298"/>
                </a:lnTo>
                <a:lnTo>
                  <a:pt x="571" y="298"/>
                </a:lnTo>
                <a:lnTo>
                  <a:pt x="571" y="297"/>
                </a:lnTo>
                <a:lnTo>
                  <a:pt x="570" y="297"/>
                </a:lnTo>
                <a:lnTo>
                  <a:pt x="570" y="297"/>
                </a:lnTo>
                <a:cubicBezTo>
                  <a:pt x="568" y="292"/>
                  <a:pt x="566" y="286"/>
                  <a:pt x="566" y="280"/>
                </a:cubicBezTo>
                <a:cubicBezTo>
                  <a:pt x="566" y="274"/>
                  <a:pt x="567" y="269"/>
                  <a:pt x="570" y="265"/>
                </a:cubicBezTo>
                <a:cubicBezTo>
                  <a:pt x="564" y="254"/>
                  <a:pt x="552" y="247"/>
                  <a:pt x="539" y="247"/>
                </a:cubicBezTo>
                <a:cubicBezTo>
                  <a:pt x="520" y="247"/>
                  <a:pt x="504" y="262"/>
                  <a:pt x="504" y="282"/>
                </a:cubicBezTo>
                <a:cubicBezTo>
                  <a:pt x="504" y="309"/>
                  <a:pt x="508" y="313"/>
                  <a:pt x="472" y="313"/>
                </a:cubicBezTo>
                <a:cubicBezTo>
                  <a:pt x="462" y="313"/>
                  <a:pt x="453" y="317"/>
                  <a:pt x="446" y="324"/>
                </a:cubicBezTo>
                <a:cubicBezTo>
                  <a:pt x="441" y="331"/>
                  <a:pt x="437" y="339"/>
                  <a:pt x="437" y="348"/>
                </a:cubicBezTo>
                <a:cubicBezTo>
                  <a:pt x="437" y="373"/>
                  <a:pt x="440" y="378"/>
                  <a:pt x="413" y="378"/>
                </a:cubicBezTo>
                <a:cubicBezTo>
                  <a:pt x="411" y="378"/>
                  <a:pt x="408" y="378"/>
                  <a:pt x="406" y="378"/>
                </a:cubicBezTo>
                <a:cubicBezTo>
                  <a:pt x="387" y="378"/>
                  <a:pt x="372" y="393"/>
                  <a:pt x="372" y="412"/>
                </a:cubicBezTo>
                <a:cubicBezTo>
                  <a:pt x="372" y="437"/>
                  <a:pt x="375" y="442"/>
                  <a:pt x="348" y="443"/>
                </a:cubicBezTo>
                <a:cubicBezTo>
                  <a:pt x="346" y="442"/>
                  <a:pt x="343" y="442"/>
                  <a:pt x="341" y="442"/>
                </a:cubicBezTo>
                <a:cubicBezTo>
                  <a:pt x="322" y="442"/>
                  <a:pt x="306" y="457"/>
                  <a:pt x="306" y="476"/>
                </a:cubicBezTo>
                <a:cubicBezTo>
                  <a:pt x="306" y="503"/>
                  <a:pt x="310" y="507"/>
                  <a:pt x="275" y="507"/>
                </a:cubicBezTo>
                <a:cubicBezTo>
                  <a:pt x="250" y="507"/>
                  <a:pt x="241" y="522"/>
                  <a:pt x="241" y="541"/>
                </a:cubicBezTo>
                <a:cubicBezTo>
                  <a:pt x="241" y="569"/>
                  <a:pt x="266" y="567"/>
                  <a:pt x="281" y="567"/>
                </a:cubicBezTo>
                <a:cubicBezTo>
                  <a:pt x="286" y="567"/>
                  <a:pt x="290" y="568"/>
                  <a:pt x="293" y="569"/>
                </a:cubicBezTo>
                <a:lnTo>
                  <a:pt x="293" y="569"/>
                </a:lnTo>
                <a:lnTo>
                  <a:pt x="294" y="569"/>
                </a:lnTo>
                <a:lnTo>
                  <a:pt x="294" y="569"/>
                </a:lnTo>
                <a:lnTo>
                  <a:pt x="295" y="569"/>
                </a:lnTo>
                <a:lnTo>
                  <a:pt x="295" y="570"/>
                </a:lnTo>
                <a:lnTo>
                  <a:pt x="295" y="570"/>
                </a:lnTo>
                <a:lnTo>
                  <a:pt x="296" y="570"/>
                </a:lnTo>
                <a:lnTo>
                  <a:pt x="296" y="570"/>
                </a:lnTo>
                <a:lnTo>
                  <a:pt x="297" y="570"/>
                </a:lnTo>
                <a:lnTo>
                  <a:pt x="297" y="570"/>
                </a:lnTo>
                <a:lnTo>
                  <a:pt x="297" y="571"/>
                </a:lnTo>
                <a:lnTo>
                  <a:pt x="297" y="571"/>
                </a:lnTo>
                <a:lnTo>
                  <a:pt x="298" y="571"/>
                </a:lnTo>
                <a:lnTo>
                  <a:pt x="298" y="571"/>
                </a:lnTo>
                <a:lnTo>
                  <a:pt x="298" y="571"/>
                </a:lnTo>
                <a:lnTo>
                  <a:pt x="299" y="572"/>
                </a:lnTo>
                <a:lnTo>
                  <a:pt x="299" y="572"/>
                </a:lnTo>
                <a:lnTo>
                  <a:pt x="300" y="572"/>
                </a:lnTo>
                <a:lnTo>
                  <a:pt x="300" y="572"/>
                </a:lnTo>
                <a:lnTo>
                  <a:pt x="300" y="572"/>
                </a:lnTo>
                <a:lnTo>
                  <a:pt x="300" y="572"/>
                </a:lnTo>
                <a:lnTo>
                  <a:pt x="300" y="572"/>
                </a:lnTo>
                <a:cubicBezTo>
                  <a:pt x="301" y="573"/>
                  <a:pt x="301" y="573"/>
                  <a:pt x="302" y="573"/>
                </a:cubicBezTo>
                <a:lnTo>
                  <a:pt x="302" y="573"/>
                </a:lnTo>
                <a:lnTo>
                  <a:pt x="302" y="574"/>
                </a:lnTo>
                <a:lnTo>
                  <a:pt x="303" y="574"/>
                </a:lnTo>
                <a:lnTo>
                  <a:pt x="303" y="574"/>
                </a:lnTo>
                <a:lnTo>
                  <a:pt x="303" y="574"/>
                </a:lnTo>
                <a:lnTo>
                  <a:pt x="304" y="575"/>
                </a:lnTo>
                <a:lnTo>
                  <a:pt x="304" y="575"/>
                </a:lnTo>
                <a:lnTo>
                  <a:pt x="304" y="575"/>
                </a:lnTo>
                <a:lnTo>
                  <a:pt x="305" y="576"/>
                </a:lnTo>
                <a:cubicBezTo>
                  <a:pt x="305" y="576"/>
                  <a:pt x="305" y="576"/>
                  <a:pt x="306" y="577"/>
                </a:cubicBezTo>
                <a:lnTo>
                  <a:pt x="306" y="577"/>
                </a:lnTo>
                <a:lnTo>
                  <a:pt x="306" y="577"/>
                </a:lnTo>
                <a:lnTo>
                  <a:pt x="306" y="577"/>
                </a:lnTo>
                <a:lnTo>
                  <a:pt x="307" y="578"/>
                </a:lnTo>
                <a:lnTo>
                  <a:pt x="307" y="578"/>
                </a:lnTo>
                <a:lnTo>
                  <a:pt x="308" y="579"/>
                </a:lnTo>
                <a:lnTo>
                  <a:pt x="308" y="579"/>
                </a:lnTo>
                <a:lnTo>
                  <a:pt x="308" y="579"/>
                </a:lnTo>
                <a:lnTo>
                  <a:pt x="308" y="579"/>
                </a:lnTo>
                <a:lnTo>
                  <a:pt x="308" y="579"/>
                </a:lnTo>
                <a:lnTo>
                  <a:pt x="309" y="580"/>
                </a:lnTo>
                <a:lnTo>
                  <a:pt x="309" y="580"/>
                </a:lnTo>
                <a:lnTo>
                  <a:pt x="309" y="581"/>
                </a:lnTo>
                <a:lnTo>
                  <a:pt x="310" y="581"/>
                </a:lnTo>
                <a:lnTo>
                  <a:pt x="310" y="581"/>
                </a:lnTo>
                <a:lnTo>
                  <a:pt x="310" y="581"/>
                </a:lnTo>
                <a:lnTo>
                  <a:pt x="310" y="582"/>
                </a:lnTo>
                <a:lnTo>
                  <a:pt x="310" y="582"/>
                </a:lnTo>
                <a:lnTo>
                  <a:pt x="311" y="582"/>
                </a:lnTo>
                <a:lnTo>
                  <a:pt x="311" y="583"/>
                </a:lnTo>
                <a:lnTo>
                  <a:pt x="311" y="583"/>
                </a:lnTo>
                <a:lnTo>
                  <a:pt x="311" y="583"/>
                </a:lnTo>
                <a:lnTo>
                  <a:pt x="311" y="584"/>
                </a:lnTo>
                <a:lnTo>
                  <a:pt x="312" y="584"/>
                </a:lnTo>
                <a:lnTo>
                  <a:pt x="312" y="584"/>
                </a:lnTo>
                <a:lnTo>
                  <a:pt x="312" y="585"/>
                </a:lnTo>
                <a:lnTo>
                  <a:pt x="312" y="585"/>
                </a:lnTo>
                <a:lnTo>
                  <a:pt x="313" y="585"/>
                </a:lnTo>
                <a:lnTo>
                  <a:pt x="313" y="586"/>
                </a:lnTo>
                <a:lnTo>
                  <a:pt x="313" y="587"/>
                </a:lnTo>
                <a:lnTo>
                  <a:pt x="313" y="587"/>
                </a:lnTo>
                <a:lnTo>
                  <a:pt x="314" y="588"/>
                </a:lnTo>
                <a:lnTo>
                  <a:pt x="314" y="588"/>
                </a:lnTo>
                <a:lnTo>
                  <a:pt x="314" y="589"/>
                </a:lnTo>
                <a:lnTo>
                  <a:pt x="314" y="589"/>
                </a:lnTo>
                <a:lnTo>
                  <a:pt x="314" y="589"/>
                </a:lnTo>
                <a:lnTo>
                  <a:pt x="315" y="590"/>
                </a:lnTo>
                <a:lnTo>
                  <a:pt x="315" y="590"/>
                </a:lnTo>
                <a:lnTo>
                  <a:pt x="315" y="590"/>
                </a:lnTo>
                <a:lnTo>
                  <a:pt x="315" y="591"/>
                </a:lnTo>
                <a:lnTo>
                  <a:pt x="315" y="592"/>
                </a:lnTo>
                <a:lnTo>
                  <a:pt x="315" y="592"/>
                </a:lnTo>
                <a:lnTo>
                  <a:pt x="315" y="592"/>
                </a:lnTo>
                <a:lnTo>
                  <a:pt x="316" y="593"/>
                </a:lnTo>
                <a:lnTo>
                  <a:pt x="316" y="593"/>
                </a:lnTo>
                <a:lnTo>
                  <a:pt x="316" y="594"/>
                </a:lnTo>
                <a:lnTo>
                  <a:pt x="316" y="594"/>
                </a:lnTo>
                <a:lnTo>
                  <a:pt x="316" y="594"/>
                </a:lnTo>
                <a:lnTo>
                  <a:pt x="316" y="594"/>
                </a:lnTo>
                <a:lnTo>
                  <a:pt x="316" y="595"/>
                </a:lnTo>
                <a:lnTo>
                  <a:pt x="316" y="595"/>
                </a:lnTo>
                <a:lnTo>
                  <a:pt x="316" y="595"/>
                </a:lnTo>
                <a:lnTo>
                  <a:pt x="316" y="596"/>
                </a:lnTo>
                <a:lnTo>
                  <a:pt x="316" y="596"/>
                </a:lnTo>
                <a:lnTo>
                  <a:pt x="316" y="596"/>
                </a:lnTo>
                <a:lnTo>
                  <a:pt x="317" y="597"/>
                </a:lnTo>
                <a:lnTo>
                  <a:pt x="317" y="597"/>
                </a:lnTo>
                <a:lnTo>
                  <a:pt x="317" y="598"/>
                </a:lnTo>
                <a:lnTo>
                  <a:pt x="317" y="598"/>
                </a:lnTo>
                <a:lnTo>
                  <a:pt x="317" y="599"/>
                </a:lnTo>
                <a:lnTo>
                  <a:pt x="317" y="599"/>
                </a:lnTo>
                <a:lnTo>
                  <a:pt x="317" y="600"/>
                </a:lnTo>
                <a:lnTo>
                  <a:pt x="317" y="600"/>
                </a:lnTo>
                <a:lnTo>
                  <a:pt x="317" y="600"/>
                </a:lnTo>
                <a:lnTo>
                  <a:pt x="317" y="601"/>
                </a:lnTo>
                <a:lnTo>
                  <a:pt x="317" y="601"/>
                </a:lnTo>
                <a:lnTo>
                  <a:pt x="317" y="601"/>
                </a:lnTo>
                <a:lnTo>
                  <a:pt x="317" y="603"/>
                </a:lnTo>
                <a:lnTo>
                  <a:pt x="317" y="604"/>
                </a:lnTo>
                <a:lnTo>
                  <a:pt x="317" y="604"/>
                </a:lnTo>
                <a:lnTo>
                  <a:pt x="317" y="604"/>
                </a:lnTo>
                <a:lnTo>
                  <a:pt x="317" y="605"/>
                </a:lnTo>
                <a:lnTo>
                  <a:pt x="317" y="605"/>
                </a:lnTo>
                <a:lnTo>
                  <a:pt x="317" y="605"/>
                </a:lnTo>
                <a:lnTo>
                  <a:pt x="317" y="606"/>
                </a:lnTo>
                <a:lnTo>
                  <a:pt x="317" y="606"/>
                </a:lnTo>
                <a:cubicBezTo>
                  <a:pt x="317" y="607"/>
                  <a:pt x="317" y="607"/>
                  <a:pt x="317" y="608"/>
                </a:cubicBezTo>
                <a:lnTo>
                  <a:pt x="317" y="608"/>
                </a:lnTo>
                <a:lnTo>
                  <a:pt x="317" y="608"/>
                </a:lnTo>
                <a:lnTo>
                  <a:pt x="316" y="609"/>
                </a:lnTo>
                <a:lnTo>
                  <a:pt x="316" y="609"/>
                </a:lnTo>
                <a:lnTo>
                  <a:pt x="316" y="609"/>
                </a:lnTo>
                <a:cubicBezTo>
                  <a:pt x="316" y="609"/>
                  <a:pt x="316" y="610"/>
                  <a:pt x="316" y="611"/>
                </a:cubicBezTo>
                <a:lnTo>
                  <a:pt x="316" y="611"/>
                </a:lnTo>
                <a:lnTo>
                  <a:pt x="316" y="611"/>
                </a:lnTo>
                <a:lnTo>
                  <a:pt x="316" y="611"/>
                </a:lnTo>
                <a:lnTo>
                  <a:pt x="316" y="612"/>
                </a:lnTo>
                <a:lnTo>
                  <a:pt x="316" y="612"/>
                </a:lnTo>
                <a:lnTo>
                  <a:pt x="316" y="612"/>
                </a:lnTo>
                <a:cubicBezTo>
                  <a:pt x="315" y="613"/>
                  <a:pt x="315" y="613"/>
                  <a:pt x="315" y="614"/>
                </a:cubicBezTo>
                <a:lnTo>
                  <a:pt x="315" y="614"/>
                </a:lnTo>
                <a:lnTo>
                  <a:pt x="315" y="615"/>
                </a:lnTo>
                <a:lnTo>
                  <a:pt x="315" y="615"/>
                </a:lnTo>
                <a:lnTo>
                  <a:pt x="315" y="616"/>
                </a:lnTo>
                <a:lnTo>
                  <a:pt x="314" y="616"/>
                </a:lnTo>
                <a:lnTo>
                  <a:pt x="314" y="616"/>
                </a:lnTo>
                <a:lnTo>
                  <a:pt x="314" y="616"/>
                </a:lnTo>
                <a:lnTo>
                  <a:pt x="314" y="617"/>
                </a:lnTo>
                <a:lnTo>
                  <a:pt x="314" y="617"/>
                </a:lnTo>
                <a:lnTo>
                  <a:pt x="313" y="618"/>
                </a:lnTo>
                <a:lnTo>
                  <a:pt x="313" y="618"/>
                </a:lnTo>
                <a:lnTo>
                  <a:pt x="313" y="619"/>
                </a:lnTo>
                <a:lnTo>
                  <a:pt x="313" y="619"/>
                </a:lnTo>
                <a:lnTo>
                  <a:pt x="313" y="620"/>
                </a:lnTo>
                <a:lnTo>
                  <a:pt x="312" y="620"/>
                </a:lnTo>
                <a:lnTo>
                  <a:pt x="312" y="620"/>
                </a:lnTo>
                <a:lnTo>
                  <a:pt x="312" y="620"/>
                </a:lnTo>
                <a:lnTo>
                  <a:pt x="312" y="621"/>
                </a:lnTo>
                <a:lnTo>
                  <a:pt x="312" y="621"/>
                </a:lnTo>
                <a:lnTo>
                  <a:pt x="311" y="622"/>
                </a:lnTo>
                <a:lnTo>
                  <a:pt x="311" y="622"/>
                </a:lnTo>
                <a:lnTo>
                  <a:pt x="311" y="622"/>
                </a:lnTo>
                <a:cubicBezTo>
                  <a:pt x="311" y="622"/>
                  <a:pt x="311" y="623"/>
                  <a:pt x="310" y="623"/>
                </a:cubicBezTo>
                <a:lnTo>
                  <a:pt x="310" y="623"/>
                </a:lnTo>
                <a:lnTo>
                  <a:pt x="310" y="624"/>
                </a:lnTo>
                <a:lnTo>
                  <a:pt x="310" y="624"/>
                </a:lnTo>
                <a:lnTo>
                  <a:pt x="310" y="624"/>
                </a:lnTo>
                <a:lnTo>
                  <a:pt x="309" y="625"/>
                </a:lnTo>
                <a:lnTo>
                  <a:pt x="309" y="625"/>
                </a:lnTo>
                <a:lnTo>
                  <a:pt x="309" y="625"/>
                </a:lnTo>
                <a:lnTo>
                  <a:pt x="308" y="626"/>
                </a:lnTo>
                <a:lnTo>
                  <a:pt x="308" y="626"/>
                </a:lnTo>
                <a:lnTo>
                  <a:pt x="308" y="626"/>
                </a:lnTo>
                <a:lnTo>
                  <a:pt x="308" y="627"/>
                </a:lnTo>
                <a:lnTo>
                  <a:pt x="307" y="627"/>
                </a:lnTo>
                <a:lnTo>
                  <a:pt x="307" y="627"/>
                </a:lnTo>
                <a:lnTo>
                  <a:pt x="307" y="627"/>
                </a:lnTo>
                <a:lnTo>
                  <a:pt x="306" y="628"/>
                </a:lnTo>
                <a:lnTo>
                  <a:pt x="306" y="628"/>
                </a:lnTo>
                <a:lnTo>
                  <a:pt x="306" y="628"/>
                </a:lnTo>
                <a:lnTo>
                  <a:pt x="306" y="628"/>
                </a:lnTo>
                <a:lnTo>
                  <a:pt x="305" y="629"/>
                </a:lnTo>
                <a:lnTo>
                  <a:pt x="305" y="629"/>
                </a:lnTo>
                <a:lnTo>
                  <a:pt x="305" y="630"/>
                </a:lnTo>
                <a:lnTo>
                  <a:pt x="305" y="630"/>
                </a:lnTo>
                <a:lnTo>
                  <a:pt x="304" y="630"/>
                </a:lnTo>
                <a:lnTo>
                  <a:pt x="304" y="630"/>
                </a:lnTo>
                <a:lnTo>
                  <a:pt x="303" y="631"/>
                </a:lnTo>
                <a:lnTo>
                  <a:pt x="303" y="631"/>
                </a:lnTo>
                <a:lnTo>
                  <a:pt x="303" y="631"/>
                </a:lnTo>
                <a:lnTo>
                  <a:pt x="303" y="631"/>
                </a:lnTo>
                <a:lnTo>
                  <a:pt x="302" y="631"/>
                </a:lnTo>
                <a:lnTo>
                  <a:pt x="302" y="632"/>
                </a:lnTo>
                <a:lnTo>
                  <a:pt x="302" y="632"/>
                </a:lnTo>
                <a:cubicBezTo>
                  <a:pt x="301" y="632"/>
                  <a:pt x="300" y="633"/>
                  <a:pt x="300" y="633"/>
                </a:cubicBezTo>
                <a:lnTo>
                  <a:pt x="300" y="633"/>
                </a:lnTo>
                <a:lnTo>
                  <a:pt x="299" y="634"/>
                </a:lnTo>
                <a:lnTo>
                  <a:pt x="299" y="634"/>
                </a:lnTo>
                <a:lnTo>
                  <a:pt x="298" y="634"/>
                </a:lnTo>
                <a:lnTo>
                  <a:pt x="298" y="634"/>
                </a:lnTo>
                <a:lnTo>
                  <a:pt x="298" y="634"/>
                </a:lnTo>
                <a:lnTo>
                  <a:pt x="297" y="634"/>
                </a:lnTo>
                <a:lnTo>
                  <a:pt x="297" y="635"/>
                </a:lnTo>
                <a:lnTo>
                  <a:pt x="297" y="635"/>
                </a:lnTo>
                <a:lnTo>
                  <a:pt x="296" y="635"/>
                </a:lnTo>
                <a:lnTo>
                  <a:pt x="296" y="635"/>
                </a:lnTo>
                <a:lnTo>
                  <a:pt x="295" y="635"/>
                </a:lnTo>
                <a:lnTo>
                  <a:pt x="295" y="636"/>
                </a:lnTo>
                <a:lnTo>
                  <a:pt x="295" y="636"/>
                </a:lnTo>
                <a:lnTo>
                  <a:pt x="294" y="636"/>
                </a:lnTo>
                <a:lnTo>
                  <a:pt x="294" y="636"/>
                </a:lnTo>
                <a:lnTo>
                  <a:pt x="294" y="636"/>
                </a:lnTo>
                <a:cubicBezTo>
                  <a:pt x="290" y="638"/>
                  <a:pt x="286" y="638"/>
                  <a:pt x="281" y="638"/>
                </a:cubicBezTo>
                <a:cubicBezTo>
                  <a:pt x="280" y="638"/>
                  <a:pt x="279" y="638"/>
                  <a:pt x="278" y="638"/>
                </a:cubicBezTo>
                <a:cubicBezTo>
                  <a:pt x="273" y="638"/>
                  <a:pt x="269" y="636"/>
                  <a:pt x="265" y="634"/>
                </a:cubicBezTo>
                <a:cubicBezTo>
                  <a:pt x="259" y="631"/>
                  <a:pt x="251" y="622"/>
                  <a:pt x="249" y="618"/>
                </a:cubicBezTo>
                <a:cubicBezTo>
                  <a:pt x="247" y="614"/>
                  <a:pt x="246" y="609"/>
                  <a:pt x="246" y="604"/>
                </a:cubicBezTo>
                <a:lnTo>
                  <a:pt x="246" y="603"/>
                </a:lnTo>
                <a:cubicBezTo>
                  <a:pt x="246" y="583"/>
                  <a:pt x="238" y="570"/>
                  <a:pt x="215" y="570"/>
                </a:cubicBezTo>
                <a:cubicBezTo>
                  <a:pt x="196" y="570"/>
                  <a:pt x="181" y="585"/>
                  <a:pt x="181" y="604"/>
                </a:cubicBezTo>
                <a:cubicBezTo>
                  <a:pt x="181" y="623"/>
                  <a:pt x="196" y="638"/>
                  <a:pt x="215" y="638"/>
                </a:cubicBezTo>
                <a:cubicBezTo>
                  <a:pt x="260" y="638"/>
                  <a:pt x="258" y="697"/>
                  <a:pt x="216" y="697"/>
                </a:cubicBezTo>
                <a:lnTo>
                  <a:pt x="215" y="697"/>
                </a:lnTo>
                <a:cubicBezTo>
                  <a:pt x="200" y="697"/>
                  <a:pt x="187" y="707"/>
                  <a:pt x="183" y="720"/>
                </a:cubicBezTo>
                <a:lnTo>
                  <a:pt x="182" y="721"/>
                </a:lnTo>
                <a:lnTo>
                  <a:pt x="182" y="721"/>
                </a:lnTo>
                <a:lnTo>
                  <a:pt x="182" y="722"/>
                </a:lnTo>
                <a:lnTo>
                  <a:pt x="182" y="722"/>
                </a:lnTo>
                <a:lnTo>
                  <a:pt x="182" y="722"/>
                </a:lnTo>
                <a:lnTo>
                  <a:pt x="182" y="722"/>
                </a:lnTo>
                <a:lnTo>
                  <a:pt x="182" y="723"/>
                </a:lnTo>
                <a:lnTo>
                  <a:pt x="182" y="723"/>
                </a:lnTo>
                <a:lnTo>
                  <a:pt x="181" y="724"/>
                </a:lnTo>
                <a:lnTo>
                  <a:pt x="181" y="724"/>
                </a:lnTo>
                <a:lnTo>
                  <a:pt x="181" y="725"/>
                </a:lnTo>
                <a:lnTo>
                  <a:pt x="181" y="725"/>
                </a:lnTo>
                <a:lnTo>
                  <a:pt x="181" y="726"/>
                </a:lnTo>
                <a:lnTo>
                  <a:pt x="181" y="726"/>
                </a:lnTo>
                <a:lnTo>
                  <a:pt x="181" y="726"/>
                </a:lnTo>
                <a:lnTo>
                  <a:pt x="181" y="726"/>
                </a:lnTo>
                <a:lnTo>
                  <a:pt x="181" y="727"/>
                </a:lnTo>
                <a:lnTo>
                  <a:pt x="181" y="727"/>
                </a:lnTo>
                <a:lnTo>
                  <a:pt x="181" y="728"/>
                </a:lnTo>
                <a:lnTo>
                  <a:pt x="181" y="728"/>
                </a:lnTo>
                <a:lnTo>
                  <a:pt x="181" y="729"/>
                </a:lnTo>
                <a:lnTo>
                  <a:pt x="181" y="729"/>
                </a:lnTo>
                <a:lnTo>
                  <a:pt x="181" y="730"/>
                </a:lnTo>
                <a:lnTo>
                  <a:pt x="181" y="730"/>
                </a:lnTo>
                <a:lnTo>
                  <a:pt x="181" y="731"/>
                </a:lnTo>
                <a:lnTo>
                  <a:pt x="181" y="731"/>
                </a:lnTo>
                <a:lnTo>
                  <a:pt x="181" y="732"/>
                </a:lnTo>
                <a:lnTo>
                  <a:pt x="181" y="732"/>
                </a:lnTo>
                <a:lnTo>
                  <a:pt x="181" y="733"/>
                </a:lnTo>
                <a:lnTo>
                  <a:pt x="181" y="733"/>
                </a:lnTo>
                <a:lnTo>
                  <a:pt x="181" y="733"/>
                </a:lnTo>
                <a:lnTo>
                  <a:pt x="181" y="733"/>
                </a:lnTo>
                <a:lnTo>
                  <a:pt x="181" y="734"/>
                </a:lnTo>
                <a:lnTo>
                  <a:pt x="181" y="734"/>
                </a:lnTo>
                <a:lnTo>
                  <a:pt x="181" y="735"/>
                </a:lnTo>
                <a:lnTo>
                  <a:pt x="181" y="735"/>
                </a:lnTo>
                <a:lnTo>
                  <a:pt x="181" y="736"/>
                </a:lnTo>
                <a:lnTo>
                  <a:pt x="181" y="736"/>
                </a:lnTo>
                <a:lnTo>
                  <a:pt x="181" y="737"/>
                </a:lnTo>
                <a:lnTo>
                  <a:pt x="181" y="737"/>
                </a:lnTo>
                <a:lnTo>
                  <a:pt x="181" y="738"/>
                </a:lnTo>
                <a:lnTo>
                  <a:pt x="181" y="738"/>
                </a:lnTo>
                <a:lnTo>
                  <a:pt x="181" y="739"/>
                </a:lnTo>
                <a:lnTo>
                  <a:pt x="181" y="739"/>
                </a:lnTo>
                <a:lnTo>
                  <a:pt x="181" y="739"/>
                </a:lnTo>
                <a:lnTo>
                  <a:pt x="181" y="739"/>
                </a:lnTo>
                <a:lnTo>
                  <a:pt x="182" y="740"/>
                </a:lnTo>
                <a:lnTo>
                  <a:pt x="182" y="740"/>
                </a:lnTo>
                <a:lnTo>
                  <a:pt x="182" y="741"/>
                </a:lnTo>
                <a:lnTo>
                  <a:pt x="182" y="741"/>
                </a:lnTo>
                <a:lnTo>
                  <a:pt x="182" y="742"/>
                </a:lnTo>
                <a:lnTo>
                  <a:pt x="182" y="742"/>
                </a:lnTo>
                <a:lnTo>
                  <a:pt x="182" y="743"/>
                </a:lnTo>
                <a:lnTo>
                  <a:pt x="182" y="743"/>
                </a:lnTo>
                <a:lnTo>
                  <a:pt x="183" y="743"/>
                </a:lnTo>
                <a:cubicBezTo>
                  <a:pt x="187" y="757"/>
                  <a:pt x="200" y="766"/>
                  <a:pt x="215" y="766"/>
                </a:cubicBezTo>
                <a:lnTo>
                  <a:pt x="216" y="766"/>
                </a:lnTo>
                <a:cubicBezTo>
                  <a:pt x="258" y="766"/>
                  <a:pt x="261" y="827"/>
                  <a:pt x="216" y="827"/>
                </a:cubicBezTo>
                <a:lnTo>
                  <a:pt x="214" y="827"/>
                </a:lnTo>
                <a:cubicBezTo>
                  <a:pt x="197" y="827"/>
                  <a:pt x="183" y="840"/>
                  <a:pt x="181" y="856"/>
                </a:cubicBezTo>
                <a:lnTo>
                  <a:pt x="181" y="857"/>
                </a:lnTo>
                <a:lnTo>
                  <a:pt x="181" y="857"/>
                </a:lnTo>
                <a:lnTo>
                  <a:pt x="181" y="858"/>
                </a:lnTo>
                <a:lnTo>
                  <a:pt x="181" y="858"/>
                </a:lnTo>
                <a:lnTo>
                  <a:pt x="181" y="858"/>
                </a:lnTo>
                <a:lnTo>
                  <a:pt x="181" y="859"/>
                </a:lnTo>
                <a:lnTo>
                  <a:pt x="181" y="859"/>
                </a:lnTo>
                <a:lnTo>
                  <a:pt x="181" y="859"/>
                </a:lnTo>
                <a:lnTo>
                  <a:pt x="181" y="860"/>
                </a:lnTo>
                <a:lnTo>
                  <a:pt x="181" y="860"/>
                </a:lnTo>
                <a:lnTo>
                  <a:pt x="181" y="861"/>
                </a:lnTo>
                <a:lnTo>
                  <a:pt x="181" y="861"/>
                </a:lnTo>
                <a:lnTo>
                  <a:pt x="181" y="862"/>
                </a:lnTo>
                <a:lnTo>
                  <a:pt x="181" y="862"/>
                </a:lnTo>
                <a:lnTo>
                  <a:pt x="181" y="863"/>
                </a:lnTo>
                <a:lnTo>
                  <a:pt x="181" y="863"/>
                </a:lnTo>
                <a:lnTo>
                  <a:pt x="181" y="864"/>
                </a:lnTo>
                <a:lnTo>
                  <a:pt x="181" y="864"/>
                </a:lnTo>
                <a:lnTo>
                  <a:pt x="181" y="865"/>
                </a:lnTo>
                <a:lnTo>
                  <a:pt x="181" y="865"/>
                </a:lnTo>
                <a:lnTo>
                  <a:pt x="181" y="865"/>
                </a:lnTo>
                <a:lnTo>
                  <a:pt x="181" y="865"/>
                </a:lnTo>
                <a:lnTo>
                  <a:pt x="181" y="866"/>
                </a:lnTo>
                <a:cubicBezTo>
                  <a:pt x="183" y="882"/>
                  <a:pt x="197" y="895"/>
                  <a:pt x="214" y="895"/>
                </a:cubicBezTo>
                <a:lnTo>
                  <a:pt x="216" y="895"/>
                </a:lnTo>
                <a:cubicBezTo>
                  <a:pt x="249" y="895"/>
                  <a:pt x="246" y="899"/>
                  <a:pt x="246" y="926"/>
                </a:cubicBezTo>
                <a:lnTo>
                  <a:pt x="246" y="927"/>
                </a:lnTo>
                <a:lnTo>
                  <a:pt x="246" y="928"/>
                </a:lnTo>
                <a:cubicBezTo>
                  <a:pt x="246" y="954"/>
                  <a:pt x="249" y="958"/>
                  <a:pt x="214" y="958"/>
                </a:cubicBezTo>
                <a:cubicBezTo>
                  <a:pt x="196" y="958"/>
                  <a:pt x="181" y="974"/>
                  <a:pt x="181" y="992"/>
                </a:cubicBezTo>
                <a:cubicBezTo>
                  <a:pt x="181" y="1011"/>
                  <a:pt x="196" y="1026"/>
                  <a:pt x="214" y="1026"/>
                </a:cubicBezTo>
                <a:cubicBezTo>
                  <a:pt x="229" y="1026"/>
                  <a:pt x="242" y="1016"/>
                  <a:pt x="247" y="1003"/>
                </a:cubicBezTo>
                <a:cubicBezTo>
                  <a:pt x="246" y="1000"/>
                  <a:pt x="246" y="997"/>
                  <a:pt x="246" y="994"/>
                </a:cubicBezTo>
                <a:cubicBezTo>
                  <a:pt x="246" y="989"/>
                  <a:pt x="247" y="984"/>
                  <a:pt x="248" y="980"/>
                </a:cubicBezTo>
                <a:lnTo>
                  <a:pt x="248" y="980"/>
                </a:lnTo>
                <a:close/>
                <a:moveTo>
                  <a:pt x="757" y="1339"/>
                </a:moveTo>
                <a:cubicBezTo>
                  <a:pt x="750" y="1345"/>
                  <a:pt x="742" y="1348"/>
                  <a:pt x="733" y="1348"/>
                </a:cubicBezTo>
                <a:lnTo>
                  <a:pt x="733" y="1348"/>
                </a:lnTo>
                <a:lnTo>
                  <a:pt x="732" y="1348"/>
                </a:lnTo>
                <a:cubicBezTo>
                  <a:pt x="713" y="1348"/>
                  <a:pt x="697" y="1332"/>
                  <a:pt x="697" y="1313"/>
                </a:cubicBezTo>
                <a:lnTo>
                  <a:pt x="697" y="1312"/>
                </a:lnTo>
                <a:lnTo>
                  <a:pt x="697" y="1312"/>
                </a:lnTo>
                <a:cubicBezTo>
                  <a:pt x="697" y="1309"/>
                  <a:pt x="697" y="1306"/>
                  <a:pt x="698" y="1304"/>
                </a:cubicBezTo>
                <a:lnTo>
                  <a:pt x="698" y="1303"/>
                </a:lnTo>
                <a:lnTo>
                  <a:pt x="698" y="1303"/>
                </a:lnTo>
                <a:lnTo>
                  <a:pt x="698" y="1302"/>
                </a:lnTo>
                <a:lnTo>
                  <a:pt x="699" y="1302"/>
                </a:lnTo>
                <a:lnTo>
                  <a:pt x="699" y="1301"/>
                </a:lnTo>
                <a:lnTo>
                  <a:pt x="699" y="1301"/>
                </a:lnTo>
                <a:lnTo>
                  <a:pt x="699" y="1300"/>
                </a:lnTo>
                <a:lnTo>
                  <a:pt x="699" y="1300"/>
                </a:lnTo>
                <a:lnTo>
                  <a:pt x="699" y="1300"/>
                </a:lnTo>
                <a:lnTo>
                  <a:pt x="699" y="1299"/>
                </a:lnTo>
                <a:lnTo>
                  <a:pt x="700" y="1299"/>
                </a:lnTo>
                <a:lnTo>
                  <a:pt x="700" y="1299"/>
                </a:lnTo>
                <a:lnTo>
                  <a:pt x="700" y="1299"/>
                </a:lnTo>
                <a:lnTo>
                  <a:pt x="700" y="1298"/>
                </a:lnTo>
                <a:lnTo>
                  <a:pt x="700" y="1297"/>
                </a:lnTo>
                <a:lnTo>
                  <a:pt x="700" y="1297"/>
                </a:lnTo>
                <a:lnTo>
                  <a:pt x="701" y="1297"/>
                </a:lnTo>
                <a:lnTo>
                  <a:pt x="701" y="1296"/>
                </a:lnTo>
                <a:lnTo>
                  <a:pt x="701" y="1296"/>
                </a:lnTo>
                <a:lnTo>
                  <a:pt x="701" y="1296"/>
                </a:lnTo>
                <a:lnTo>
                  <a:pt x="701" y="1296"/>
                </a:lnTo>
                <a:lnTo>
                  <a:pt x="702" y="1295"/>
                </a:lnTo>
                <a:lnTo>
                  <a:pt x="702" y="1295"/>
                </a:lnTo>
                <a:lnTo>
                  <a:pt x="702" y="1294"/>
                </a:lnTo>
                <a:lnTo>
                  <a:pt x="702" y="1294"/>
                </a:lnTo>
                <a:lnTo>
                  <a:pt x="702" y="1294"/>
                </a:lnTo>
                <a:lnTo>
                  <a:pt x="703" y="1293"/>
                </a:lnTo>
                <a:lnTo>
                  <a:pt x="703" y="1293"/>
                </a:lnTo>
                <a:lnTo>
                  <a:pt x="703" y="1293"/>
                </a:lnTo>
                <a:lnTo>
                  <a:pt x="703" y="1292"/>
                </a:lnTo>
                <a:lnTo>
                  <a:pt x="703" y="1292"/>
                </a:lnTo>
                <a:lnTo>
                  <a:pt x="704" y="1292"/>
                </a:lnTo>
                <a:lnTo>
                  <a:pt x="704" y="1291"/>
                </a:lnTo>
                <a:lnTo>
                  <a:pt x="704" y="1291"/>
                </a:lnTo>
                <a:lnTo>
                  <a:pt x="704" y="1291"/>
                </a:lnTo>
                <a:lnTo>
                  <a:pt x="705" y="1291"/>
                </a:lnTo>
                <a:lnTo>
                  <a:pt x="705" y="1290"/>
                </a:lnTo>
                <a:lnTo>
                  <a:pt x="705" y="1290"/>
                </a:lnTo>
                <a:lnTo>
                  <a:pt x="705" y="1290"/>
                </a:lnTo>
                <a:lnTo>
                  <a:pt x="706" y="1289"/>
                </a:lnTo>
                <a:cubicBezTo>
                  <a:pt x="706" y="1289"/>
                  <a:pt x="707" y="1288"/>
                  <a:pt x="707" y="1287"/>
                </a:cubicBezTo>
                <a:lnTo>
                  <a:pt x="707" y="1287"/>
                </a:lnTo>
                <a:lnTo>
                  <a:pt x="708" y="1287"/>
                </a:lnTo>
                <a:lnTo>
                  <a:pt x="708" y="1287"/>
                </a:lnTo>
                <a:lnTo>
                  <a:pt x="709" y="1286"/>
                </a:lnTo>
                <a:lnTo>
                  <a:pt x="709" y="1286"/>
                </a:lnTo>
                <a:lnTo>
                  <a:pt x="709" y="1286"/>
                </a:lnTo>
                <a:lnTo>
                  <a:pt x="709" y="1285"/>
                </a:lnTo>
                <a:lnTo>
                  <a:pt x="710" y="1285"/>
                </a:lnTo>
                <a:lnTo>
                  <a:pt x="710" y="1285"/>
                </a:lnTo>
                <a:lnTo>
                  <a:pt x="711" y="1285"/>
                </a:lnTo>
                <a:lnTo>
                  <a:pt x="711" y="1285"/>
                </a:lnTo>
                <a:lnTo>
                  <a:pt x="711" y="1284"/>
                </a:lnTo>
                <a:lnTo>
                  <a:pt x="711" y="1284"/>
                </a:lnTo>
                <a:lnTo>
                  <a:pt x="712" y="1284"/>
                </a:lnTo>
                <a:lnTo>
                  <a:pt x="712" y="1284"/>
                </a:lnTo>
                <a:lnTo>
                  <a:pt x="712" y="1283"/>
                </a:lnTo>
                <a:cubicBezTo>
                  <a:pt x="712" y="1283"/>
                  <a:pt x="713" y="1283"/>
                  <a:pt x="713" y="1283"/>
                </a:cubicBezTo>
                <a:lnTo>
                  <a:pt x="713" y="1283"/>
                </a:lnTo>
                <a:lnTo>
                  <a:pt x="714" y="1282"/>
                </a:lnTo>
                <a:lnTo>
                  <a:pt x="714" y="1282"/>
                </a:lnTo>
                <a:lnTo>
                  <a:pt x="714" y="1282"/>
                </a:lnTo>
                <a:lnTo>
                  <a:pt x="715" y="1282"/>
                </a:lnTo>
                <a:lnTo>
                  <a:pt x="715" y="1282"/>
                </a:lnTo>
                <a:lnTo>
                  <a:pt x="715" y="1281"/>
                </a:lnTo>
                <a:lnTo>
                  <a:pt x="716" y="1281"/>
                </a:lnTo>
                <a:lnTo>
                  <a:pt x="716" y="1281"/>
                </a:lnTo>
                <a:lnTo>
                  <a:pt x="716" y="1281"/>
                </a:lnTo>
                <a:lnTo>
                  <a:pt x="717" y="1281"/>
                </a:lnTo>
                <a:lnTo>
                  <a:pt x="717" y="1280"/>
                </a:lnTo>
                <a:lnTo>
                  <a:pt x="719" y="1280"/>
                </a:lnTo>
                <a:lnTo>
                  <a:pt x="719" y="1280"/>
                </a:lnTo>
                <a:lnTo>
                  <a:pt x="719" y="1279"/>
                </a:lnTo>
                <a:lnTo>
                  <a:pt x="720" y="1279"/>
                </a:lnTo>
                <a:lnTo>
                  <a:pt x="720" y="1279"/>
                </a:lnTo>
                <a:lnTo>
                  <a:pt x="720" y="1279"/>
                </a:lnTo>
                <a:lnTo>
                  <a:pt x="721" y="1279"/>
                </a:lnTo>
                <a:lnTo>
                  <a:pt x="721" y="1279"/>
                </a:lnTo>
                <a:lnTo>
                  <a:pt x="721" y="1279"/>
                </a:lnTo>
                <a:lnTo>
                  <a:pt x="722" y="1279"/>
                </a:lnTo>
                <a:lnTo>
                  <a:pt x="722" y="1278"/>
                </a:lnTo>
                <a:lnTo>
                  <a:pt x="723" y="1278"/>
                </a:lnTo>
                <a:lnTo>
                  <a:pt x="723" y="1278"/>
                </a:lnTo>
                <a:lnTo>
                  <a:pt x="724" y="1278"/>
                </a:lnTo>
                <a:lnTo>
                  <a:pt x="724" y="1278"/>
                </a:lnTo>
                <a:lnTo>
                  <a:pt x="724" y="1278"/>
                </a:lnTo>
                <a:lnTo>
                  <a:pt x="725" y="1278"/>
                </a:lnTo>
                <a:lnTo>
                  <a:pt x="725" y="1278"/>
                </a:lnTo>
                <a:lnTo>
                  <a:pt x="725" y="1278"/>
                </a:lnTo>
                <a:lnTo>
                  <a:pt x="726" y="1278"/>
                </a:lnTo>
                <a:lnTo>
                  <a:pt x="726" y="1277"/>
                </a:lnTo>
                <a:lnTo>
                  <a:pt x="727" y="1277"/>
                </a:lnTo>
                <a:lnTo>
                  <a:pt x="727" y="1277"/>
                </a:lnTo>
                <a:lnTo>
                  <a:pt x="727" y="1277"/>
                </a:lnTo>
                <a:lnTo>
                  <a:pt x="728" y="1277"/>
                </a:lnTo>
                <a:lnTo>
                  <a:pt x="728" y="1277"/>
                </a:lnTo>
                <a:lnTo>
                  <a:pt x="729" y="1277"/>
                </a:lnTo>
                <a:lnTo>
                  <a:pt x="729" y="1277"/>
                </a:lnTo>
                <a:lnTo>
                  <a:pt x="730" y="1277"/>
                </a:lnTo>
                <a:lnTo>
                  <a:pt x="730" y="1277"/>
                </a:lnTo>
                <a:lnTo>
                  <a:pt x="730" y="1277"/>
                </a:lnTo>
                <a:lnTo>
                  <a:pt x="731" y="1277"/>
                </a:lnTo>
                <a:lnTo>
                  <a:pt x="731" y="1277"/>
                </a:lnTo>
                <a:lnTo>
                  <a:pt x="732" y="1277"/>
                </a:lnTo>
                <a:lnTo>
                  <a:pt x="732" y="1277"/>
                </a:lnTo>
                <a:lnTo>
                  <a:pt x="733" y="1277"/>
                </a:lnTo>
                <a:lnTo>
                  <a:pt x="733" y="1277"/>
                </a:lnTo>
                <a:lnTo>
                  <a:pt x="734" y="1277"/>
                </a:lnTo>
                <a:lnTo>
                  <a:pt x="734" y="1277"/>
                </a:lnTo>
                <a:lnTo>
                  <a:pt x="734" y="1277"/>
                </a:lnTo>
                <a:lnTo>
                  <a:pt x="735" y="1277"/>
                </a:lnTo>
                <a:lnTo>
                  <a:pt x="735" y="1277"/>
                </a:lnTo>
                <a:lnTo>
                  <a:pt x="735" y="1277"/>
                </a:lnTo>
                <a:lnTo>
                  <a:pt x="736" y="1277"/>
                </a:lnTo>
                <a:lnTo>
                  <a:pt x="736" y="1277"/>
                </a:lnTo>
                <a:lnTo>
                  <a:pt x="737" y="1277"/>
                </a:lnTo>
                <a:lnTo>
                  <a:pt x="737" y="1277"/>
                </a:lnTo>
                <a:lnTo>
                  <a:pt x="737" y="1277"/>
                </a:lnTo>
                <a:lnTo>
                  <a:pt x="738" y="1277"/>
                </a:lnTo>
                <a:lnTo>
                  <a:pt x="738" y="1277"/>
                </a:lnTo>
                <a:lnTo>
                  <a:pt x="739" y="1277"/>
                </a:lnTo>
                <a:lnTo>
                  <a:pt x="739" y="1277"/>
                </a:lnTo>
                <a:lnTo>
                  <a:pt x="739" y="1278"/>
                </a:lnTo>
                <a:lnTo>
                  <a:pt x="740" y="1278"/>
                </a:lnTo>
                <a:lnTo>
                  <a:pt x="740" y="1278"/>
                </a:lnTo>
                <a:lnTo>
                  <a:pt x="741" y="1278"/>
                </a:lnTo>
                <a:lnTo>
                  <a:pt x="741" y="1278"/>
                </a:lnTo>
                <a:lnTo>
                  <a:pt x="741" y="1278"/>
                </a:lnTo>
                <a:lnTo>
                  <a:pt x="742" y="1278"/>
                </a:lnTo>
                <a:lnTo>
                  <a:pt x="742" y="1278"/>
                </a:lnTo>
                <a:lnTo>
                  <a:pt x="742" y="1278"/>
                </a:lnTo>
                <a:lnTo>
                  <a:pt x="742" y="1278"/>
                </a:lnTo>
                <a:lnTo>
                  <a:pt x="743" y="1278"/>
                </a:lnTo>
                <a:lnTo>
                  <a:pt x="743" y="1279"/>
                </a:lnTo>
                <a:lnTo>
                  <a:pt x="744" y="1279"/>
                </a:lnTo>
                <a:lnTo>
                  <a:pt x="744" y="1279"/>
                </a:lnTo>
                <a:lnTo>
                  <a:pt x="744" y="1279"/>
                </a:lnTo>
                <a:lnTo>
                  <a:pt x="745" y="1279"/>
                </a:lnTo>
                <a:lnTo>
                  <a:pt x="745" y="1279"/>
                </a:lnTo>
                <a:lnTo>
                  <a:pt x="746" y="1279"/>
                </a:lnTo>
                <a:lnTo>
                  <a:pt x="746" y="1279"/>
                </a:lnTo>
                <a:lnTo>
                  <a:pt x="746" y="1280"/>
                </a:lnTo>
                <a:lnTo>
                  <a:pt x="747" y="1280"/>
                </a:lnTo>
                <a:lnTo>
                  <a:pt x="747" y="1280"/>
                </a:lnTo>
                <a:lnTo>
                  <a:pt x="747" y="1280"/>
                </a:lnTo>
                <a:lnTo>
                  <a:pt x="747" y="1280"/>
                </a:lnTo>
                <a:lnTo>
                  <a:pt x="748" y="1280"/>
                </a:lnTo>
                <a:lnTo>
                  <a:pt x="748" y="1280"/>
                </a:lnTo>
                <a:lnTo>
                  <a:pt x="748" y="1281"/>
                </a:lnTo>
                <a:lnTo>
                  <a:pt x="749" y="1281"/>
                </a:lnTo>
                <a:lnTo>
                  <a:pt x="749" y="1281"/>
                </a:lnTo>
                <a:lnTo>
                  <a:pt x="750" y="1281"/>
                </a:lnTo>
                <a:lnTo>
                  <a:pt x="750" y="1281"/>
                </a:lnTo>
                <a:lnTo>
                  <a:pt x="750" y="1282"/>
                </a:lnTo>
                <a:lnTo>
                  <a:pt x="750" y="1282"/>
                </a:lnTo>
                <a:lnTo>
                  <a:pt x="751" y="1282"/>
                </a:lnTo>
                <a:lnTo>
                  <a:pt x="751" y="1282"/>
                </a:lnTo>
                <a:lnTo>
                  <a:pt x="751" y="1282"/>
                </a:lnTo>
                <a:lnTo>
                  <a:pt x="752" y="1283"/>
                </a:lnTo>
                <a:lnTo>
                  <a:pt x="752" y="1283"/>
                </a:lnTo>
                <a:lnTo>
                  <a:pt x="752" y="1283"/>
                </a:lnTo>
                <a:lnTo>
                  <a:pt x="753" y="1283"/>
                </a:lnTo>
                <a:lnTo>
                  <a:pt x="753" y="1283"/>
                </a:lnTo>
                <a:lnTo>
                  <a:pt x="753" y="1284"/>
                </a:lnTo>
                <a:lnTo>
                  <a:pt x="753" y="1284"/>
                </a:lnTo>
                <a:lnTo>
                  <a:pt x="754" y="1284"/>
                </a:lnTo>
                <a:lnTo>
                  <a:pt x="754" y="1284"/>
                </a:lnTo>
                <a:lnTo>
                  <a:pt x="755" y="1285"/>
                </a:lnTo>
                <a:lnTo>
                  <a:pt x="755" y="1285"/>
                </a:lnTo>
                <a:lnTo>
                  <a:pt x="755" y="1285"/>
                </a:lnTo>
                <a:lnTo>
                  <a:pt x="755" y="1285"/>
                </a:lnTo>
                <a:lnTo>
                  <a:pt x="756" y="1286"/>
                </a:lnTo>
                <a:lnTo>
                  <a:pt x="756" y="1286"/>
                </a:lnTo>
                <a:lnTo>
                  <a:pt x="756" y="1286"/>
                </a:lnTo>
                <a:lnTo>
                  <a:pt x="757" y="1286"/>
                </a:lnTo>
                <a:lnTo>
                  <a:pt x="757" y="1286"/>
                </a:lnTo>
                <a:lnTo>
                  <a:pt x="757" y="1287"/>
                </a:lnTo>
                <a:lnTo>
                  <a:pt x="757" y="1287"/>
                </a:lnTo>
                <a:lnTo>
                  <a:pt x="758" y="1287"/>
                </a:lnTo>
                <a:lnTo>
                  <a:pt x="758" y="1287"/>
                </a:lnTo>
                <a:lnTo>
                  <a:pt x="758" y="1288"/>
                </a:lnTo>
                <a:lnTo>
                  <a:pt x="758" y="1288"/>
                </a:lnTo>
                <a:lnTo>
                  <a:pt x="759" y="1288"/>
                </a:lnTo>
                <a:lnTo>
                  <a:pt x="759" y="1289"/>
                </a:lnTo>
                <a:lnTo>
                  <a:pt x="759" y="1289"/>
                </a:lnTo>
                <a:lnTo>
                  <a:pt x="759" y="1289"/>
                </a:lnTo>
                <a:lnTo>
                  <a:pt x="760" y="1289"/>
                </a:lnTo>
                <a:lnTo>
                  <a:pt x="760" y="1290"/>
                </a:lnTo>
                <a:lnTo>
                  <a:pt x="760" y="1290"/>
                </a:lnTo>
                <a:lnTo>
                  <a:pt x="760" y="1290"/>
                </a:lnTo>
                <a:lnTo>
                  <a:pt x="761" y="1291"/>
                </a:lnTo>
                <a:lnTo>
                  <a:pt x="761" y="1291"/>
                </a:lnTo>
                <a:lnTo>
                  <a:pt x="761" y="1291"/>
                </a:lnTo>
                <a:lnTo>
                  <a:pt x="761" y="1292"/>
                </a:lnTo>
                <a:lnTo>
                  <a:pt x="762" y="1292"/>
                </a:lnTo>
                <a:lnTo>
                  <a:pt x="762" y="1292"/>
                </a:lnTo>
                <a:lnTo>
                  <a:pt x="762" y="1293"/>
                </a:lnTo>
                <a:lnTo>
                  <a:pt x="762" y="1293"/>
                </a:lnTo>
                <a:lnTo>
                  <a:pt x="763" y="1293"/>
                </a:lnTo>
                <a:lnTo>
                  <a:pt x="763" y="1293"/>
                </a:lnTo>
                <a:lnTo>
                  <a:pt x="763" y="1294"/>
                </a:lnTo>
                <a:lnTo>
                  <a:pt x="763" y="1294"/>
                </a:lnTo>
                <a:lnTo>
                  <a:pt x="763" y="1294"/>
                </a:lnTo>
                <a:lnTo>
                  <a:pt x="764" y="1295"/>
                </a:lnTo>
                <a:lnTo>
                  <a:pt x="764" y="1295"/>
                </a:lnTo>
                <a:lnTo>
                  <a:pt x="764" y="1295"/>
                </a:lnTo>
                <a:lnTo>
                  <a:pt x="764" y="1296"/>
                </a:lnTo>
                <a:lnTo>
                  <a:pt x="764" y="1296"/>
                </a:lnTo>
                <a:lnTo>
                  <a:pt x="764" y="1296"/>
                </a:lnTo>
                <a:lnTo>
                  <a:pt x="764" y="1296"/>
                </a:lnTo>
                <a:lnTo>
                  <a:pt x="765" y="1297"/>
                </a:lnTo>
                <a:lnTo>
                  <a:pt x="765" y="1297"/>
                </a:lnTo>
                <a:lnTo>
                  <a:pt x="765" y="1298"/>
                </a:lnTo>
                <a:lnTo>
                  <a:pt x="765" y="1298"/>
                </a:lnTo>
                <a:lnTo>
                  <a:pt x="765" y="1298"/>
                </a:lnTo>
                <a:cubicBezTo>
                  <a:pt x="767" y="1302"/>
                  <a:pt x="768" y="1307"/>
                  <a:pt x="768" y="1312"/>
                </a:cubicBezTo>
                <a:lnTo>
                  <a:pt x="768" y="1312"/>
                </a:lnTo>
                <a:lnTo>
                  <a:pt x="768" y="1312"/>
                </a:lnTo>
                <a:lnTo>
                  <a:pt x="768" y="1312"/>
                </a:lnTo>
                <a:lnTo>
                  <a:pt x="768" y="1313"/>
                </a:lnTo>
                <a:lnTo>
                  <a:pt x="768" y="1313"/>
                </a:lnTo>
                <a:lnTo>
                  <a:pt x="768" y="1314"/>
                </a:lnTo>
                <a:lnTo>
                  <a:pt x="768" y="1314"/>
                </a:lnTo>
                <a:lnTo>
                  <a:pt x="768" y="1314"/>
                </a:lnTo>
                <a:lnTo>
                  <a:pt x="768" y="1315"/>
                </a:lnTo>
                <a:lnTo>
                  <a:pt x="768" y="1315"/>
                </a:lnTo>
                <a:lnTo>
                  <a:pt x="768" y="1315"/>
                </a:lnTo>
                <a:lnTo>
                  <a:pt x="768" y="1315"/>
                </a:lnTo>
                <a:lnTo>
                  <a:pt x="768" y="1316"/>
                </a:lnTo>
                <a:lnTo>
                  <a:pt x="768" y="1316"/>
                </a:lnTo>
                <a:lnTo>
                  <a:pt x="768" y="1316"/>
                </a:lnTo>
                <a:lnTo>
                  <a:pt x="768" y="1317"/>
                </a:lnTo>
                <a:lnTo>
                  <a:pt x="768" y="1317"/>
                </a:lnTo>
                <a:lnTo>
                  <a:pt x="768" y="1317"/>
                </a:lnTo>
                <a:lnTo>
                  <a:pt x="768" y="1318"/>
                </a:lnTo>
                <a:lnTo>
                  <a:pt x="768" y="1318"/>
                </a:lnTo>
                <a:lnTo>
                  <a:pt x="768" y="1318"/>
                </a:lnTo>
                <a:lnTo>
                  <a:pt x="768" y="1318"/>
                </a:lnTo>
                <a:lnTo>
                  <a:pt x="768" y="1319"/>
                </a:lnTo>
                <a:lnTo>
                  <a:pt x="768" y="1319"/>
                </a:lnTo>
                <a:lnTo>
                  <a:pt x="768" y="1319"/>
                </a:lnTo>
                <a:lnTo>
                  <a:pt x="768" y="1320"/>
                </a:lnTo>
                <a:lnTo>
                  <a:pt x="768" y="1320"/>
                </a:lnTo>
                <a:lnTo>
                  <a:pt x="768" y="1320"/>
                </a:lnTo>
                <a:lnTo>
                  <a:pt x="767" y="1321"/>
                </a:lnTo>
                <a:lnTo>
                  <a:pt x="767" y="1321"/>
                </a:lnTo>
                <a:lnTo>
                  <a:pt x="767" y="1321"/>
                </a:lnTo>
                <a:lnTo>
                  <a:pt x="767" y="1322"/>
                </a:lnTo>
                <a:lnTo>
                  <a:pt x="767" y="1322"/>
                </a:lnTo>
                <a:lnTo>
                  <a:pt x="767" y="1322"/>
                </a:lnTo>
                <a:lnTo>
                  <a:pt x="767" y="1323"/>
                </a:lnTo>
                <a:lnTo>
                  <a:pt x="767" y="1323"/>
                </a:lnTo>
                <a:lnTo>
                  <a:pt x="767" y="1323"/>
                </a:lnTo>
                <a:lnTo>
                  <a:pt x="767" y="1323"/>
                </a:lnTo>
                <a:lnTo>
                  <a:pt x="767" y="1323"/>
                </a:lnTo>
                <a:lnTo>
                  <a:pt x="767" y="1324"/>
                </a:lnTo>
                <a:lnTo>
                  <a:pt x="766" y="1324"/>
                </a:lnTo>
                <a:lnTo>
                  <a:pt x="766" y="1325"/>
                </a:lnTo>
                <a:lnTo>
                  <a:pt x="766" y="1325"/>
                </a:lnTo>
                <a:lnTo>
                  <a:pt x="766" y="1325"/>
                </a:lnTo>
                <a:lnTo>
                  <a:pt x="766" y="1326"/>
                </a:lnTo>
                <a:lnTo>
                  <a:pt x="766" y="1326"/>
                </a:lnTo>
                <a:lnTo>
                  <a:pt x="766" y="1326"/>
                </a:lnTo>
                <a:lnTo>
                  <a:pt x="766" y="1327"/>
                </a:lnTo>
                <a:cubicBezTo>
                  <a:pt x="764" y="1331"/>
                  <a:pt x="761" y="1336"/>
                  <a:pt x="757" y="1339"/>
                </a:cubicBezTo>
                <a:lnTo>
                  <a:pt x="757" y="1339"/>
                </a:lnTo>
                <a:close/>
                <a:moveTo>
                  <a:pt x="825" y="1312"/>
                </a:moveTo>
                <a:lnTo>
                  <a:pt x="825" y="1312"/>
                </a:lnTo>
                <a:lnTo>
                  <a:pt x="825" y="1313"/>
                </a:lnTo>
                <a:cubicBezTo>
                  <a:pt x="825" y="1332"/>
                  <a:pt x="841" y="1348"/>
                  <a:pt x="860" y="1348"/>
                </a:cubicBezTo>
                <a:lnTo>
                  <a:pt x="860" y="1348"/>
                </a:lnTo>
                <a:lnTo>
                  <a:pt x="861" y="1348"/>
                </a:lnTo>
                <a:cubicBezTo>
                  <a:pt x="875" y="1348"/>
                  <a:pt x="887" y="1340"/>
                  <a:pt x="893" y="1328"/>
                </a:cubicBezTo>
                <a:lnTo>
                  <a:pt x="893" y="1328"/>
                </a:lnTo>
                <a:cubicBezTo>
                  <a:pt x="895" y="1323"/>
                  <a:pt x="896" y="1318"/>
                  <a:pt x="896" y="1313"/>
                </a:cubicBezTo>
                <a:cubicBezTo>
                  <a:pt x="896" y="1310"/>
                  <a:pt x="896" y="1308"/>
                  <a:pt x="895" y="1306"/>
                </a:cubicBezTo>
                <a:lnTo>
                  <a:pt x="895" y="1305"/>
                </a:lnTo>
                <a:lnTo>
                  <a:pt x="895" y="1305"/>
                </a:lnTo>
                <a:cubicBezTo>
                  <a:pt x="895" y="1304"/>
                  <a:pt x="895" y="1303"/>
                  <a:pt x="894" y="1302"/>
                </a:cubicBezTo>
                <a:lnTo>
                  <a:pt x="894" y="1301"/>
                </a:lnTo>
                <a:lnTo>
                  <a:pt x="894" y="1301"/>
                </a:lnTo>
                <a:cubicBezTo>
                  <a:pt x="894" y="1300"/>
                  <a:pt x="893" y="1299"/>
                  <a:pt x="893" y="1298"/>
                </a:cubicBezTo>
                <a:lnTo>
                  <a:pt x="893" y="1298"/>
                </a:lnTo>
                <a:lnTo>
                  <a:pt x="893" y="1298"/>
                </a:lnTo>
                <a:lnTo>
                  <a:pt x="893" y="1298"/>
                </a:lnTo>
                <a:lnTo>
                  <a:pt x="892" y="1297"/>
                </a:lnTo>
                <a:lnTo>
                  <a:pt x="892" y="1296"/>
                </a:lnTo>
                <a:lnTo>
                  <a:pt x="892" y="1296"/>
                </a:lnTo>
                <a:lnTo>
                  <a:pt x="892" y="1296"/>
                </a:lnTo>
                <a:lnTo>
                  <a:pt x="892" y="1296"/>
                </a:lnTo>
                <a:lnTo>
                  <a:pt x="891" y="1295"/>
                </a:lnTo>
                <a:lnTo>
                  <a:pt x="891" y="1295"/>
                </a:lnTo>
                <a:lnTo>
                  <a:pt x="891" y="1294"/>
                </a:lnTo>
                <a:lnTo>
                  <a:pt x="891" y="1294"/>
                </a:lnTo>
                <a:lnTo>
                  <a:pt x="891" y="1294"/>
                </a:lnTo>
                <a:lnTo>
                  <a:pt x="890" y="1293"/>
                </a:lnTo>
                <a:lnTo>
                  <a:pt x="890" y="1293"/>
                </a:lnTo>
                <a:lnTo>
                  <a:pt x="890" y="1293"/>
                </a:lnTo>
                <a:lnTo>
                  <a:pt x="890" y="1292"/>
                </a:lnTo>
                <a:lnTo>
                  <a:pt x="890" y="1292"/>
                </a:lnTo>
                <a:lnTo>
                  <a:pt x="889" y="1291"/>
                </a:lnTo>
                <a:lnTo>
                  <a:pt x="888" y="1291"/>
                </a:lnTo>
                <a:lnTo>
                  <a:pt x="888" y="1291"/>
                </a:lnTo>
                <a:lnTo>
                  <a:pt x="888" y="1290"/>
                </a:lnTo>
                <a:lnTo>
                  <a:pt x="888" y="1290"/>
                </a:lnTo>
                <a:lnTo>
                  <a:pt x="887" y="1289"/>
                </a:lnTo>
                <a:lnTo>
                  <a:pt x="887" y="1289"/>
                </a:lnTo>
                <a:lnTo>
                  <a:pt x="887" y="1289"/>
                </a:lnTo>
                <a:lnTo>
                  <a:pt x="887" y="1289"/>
                </a:lnTo>
                <a:lnTo>
                  <a:pt x="886" y="1288"/>
                </a:lnTo>
                <a:lnTo>
                  <a:pt x="886" y="1288"/>
                </a:lnTo>
                <a:lnTo>
                  <a:pt x="886" y="1288"/>
                </a:lnTo>
                <a:lnTo>
                  <a:pt x="886" y="1287"/>
                </a:lnTo>
                <a:lnTo>
                  <a:pt x="885" y="1287"/>
                </a:lnTo>
                <a:lnTo>
                  <a:pt x="885" y="1287"/>
                </a:lnTo>
                <a:lnTo>
                  <a:pt x="885" y="1287"/>
                </a:lnTo>
                <a:lnTo>
                  <a:pt x="884" y="1286"/>
                </a:lnTo>
                <a:lnTo>
                  <a:pt x="884" y="1286"/>
                </a:lnTo>
                <a:lnTo>
                  <a:pt x="884" y="1286"/>
                </a:lnTo>
                <a:lnTo>
                  <a:pt x="884" y="1286"/>
                </a:lnTo>
                <a:lnTo>
                  <a:pt x="883" y="1285"/>
                </a:lnTo>
                <a:lnTo>
                  <a:pt x="883" y="1285"/>
                </a:lnTo>
                <a:lnTo>
                  <a:pt x="883" y="1285"/>
                </a:lnTo>
                <a:lnTo>
                  <a:pt x="882" y="1285"/>
                </a:lnTo>
                <a:lnTo>
                  <a:pt x="882" y="1284"/>
                </a:lnTo>
                <a:lnTo>
                  <a:pt x="882" y="1284"/>
                </a:lnTo>
                <a:lnTo>
                  <a:pt x="881" y="1284"/>
                </a:lnTo>
                <a:lnTo>
                  <a:pt x="881" y="1284"/>
                </a:lnTo>
                <a:lnTo>
                  <a:pt x="881" y="1283"/>
                </a:lnTo>
                <a:lnTo>
                  <a:pt x="880" y="1283"/>
                </a:lnTo>
                <a:lnTo>
                  <a:pt x="880" y="1283"/>
                </a:lnTo>
                <a:lnTo>
                  <a:pt x="880" y="1283"/>
                </a:lnTo>
                <a:lnTo>
                  <a:pt x="879" y="1282"/>
                </a:lnTo>
                <a:lnTo>
                  <a:pt x="879" y="1282"/>
                </a:lnTo>
                <a:lnTo>
                  <a:pt x="879" y="1282"/>
                </a:lnTo>
                <a:lnTo>
                  <a:pt x="878" y="1282"/>
                </a:lnTo>
                <a:lnTo>
                  <a:pt x="878" y="1282"/>
                </a:lnTo>
                <a:lnTo>
                  <a:pt x="877" y="1281"/>
                </a:lnTo>
                <a:lnTo>
                  <a:pt x="877" y="1281"/>
                </a:lnTo>
                <a:lnTo>
                  <a:pt x="877" y="1281"/>
                </a:lnTo>
                <a:lnTo>
                  <a:pt x="877" y="1281"/>
                </a:lnTo>
                <a:lnTo>
                  <a:pt x="876" y="1281"/>
                </a:lnTo>
                <a:lnTo>
                  <a:pt x="876" y="1280"/>
                </a:lnTo>
                <a:lnTo>
                  <a:pt x="876" y="1280"/>
                </a:lnTo>
                <a:cubicBezTo>
                  <a:pt x="875" y="1280"/>
                  <a:pt x="874" y="1280"/>
                  <a:pt x="874" y="1279"/>
                </a:cubicBezTo>
                <a:lnTo>
                  <a:pt x="873" y="1279"/>
                </a:lnTo>
                <a:lnTo>
                  <a:pt x="873" y="1279"/>
                </a:lnTo>
                <a:lnTo>
                  <a:pt x="873" y="1279"/>
                </a:lnTo>
                <a:lnTo>
                  <a:pt x="873" y="1279"/>
                </a:lnTo>
                <a:lnTo>
                  <a:pt x="872" y="1279"/>
                </a:lnTo>
                <a:lnTo>
                  <a:pt x="872" y="1279"/>
                </a:lnTo>
                <a:lnTo>
                  <a:pt x="871" y="1279"/>
                </a:lnTo>
                <a:lnTo>
                  <a:pt x="871" y="1279"/>
                </a:lnTo>
                <a:lnTo>
                  <a:pt x="870" y="1278"/>
                </a:lnTo>
                <a:lnTo>
                  <a:pt x="870" y="1278"/>
                </a:lnTo>
                <a:lnTo>
                  <a:pt x="870" y="1278"/>
                </a:lnTo>
                <a:lnTo>
                  <a:pt x="869" y="1278"/>
                </a:lnTo>
                <a:lnTo>
                  <a:pt x="869" y="1278"/>
                </a:lnTo>
                <a:lnTo>
                  <a:pt x="869" y="1278"/>
                </a:lnTo>
                <a:lnTo>
                  <a:pt x="868" y="1278"/>
                </a:lnTo>
                <a:lnTo>
                  <a:pt x="868" y="1278"/>
                </a:lnTo>
                <a:lnTo>
                  <a:pt x="868" y="1278"/>
                </a:lnTo>
                <a:lnTo>
                  <a:pt x="867" y="1278"/>
                </a:lnTo>
                <a:lnTo>
                  <a:pt x="867" y="1277"/>
                </a:lnTo>
                <a:lnTo>
                  <a:pt x="867" y="1277"/>
                </a:lnTo>
                <a:lnTo>
                  <a:pt x="866" y="1277"/>
                </a:lnTo>
                <a:lnTo>
                  <a:pt x="866" y="1277"/>
                </a:lnTo>
                <a:lnTo>
                  <a:pt x="865" y="1277"/>
                </a:lnTo>
                <a:lnTo>
                  <a:pt x="865" y="1277"/>
                </a:lnTo>
                <a:lnTo>
                  <a:pt x="864" y="1277"/>
                </a:lnTo>
                <a:lnTo>
                  <a:pt x="864" y="1277"/>
                </a:lnTo>
                <a:lnTo>
                  <a:pt x="864" y="1277"/>
                </a:lnTo>
                <a:lnTo>
                  <a:pt x="863" y="1277"/>
                </a:lnTo>
                <a:lnTo>
                  <a:pt x="863" y="1277"/>
                </a:lnTo>
                <a:lnTo>
                  <a:pt x="862" y="1277"/>
                </a:lnTo>
                <a:lnTo>
                  <a:pt x="862" y="1277"/>
                </a:lnTo>
                <a:lnTo>
                  <a:pt x="861" y="1277"/>
                </a:lnTo>
                <a:lnTo>
                  <a:pt x="861" y="1277"/>
                </a:lnTo>
                <a:lnTo>
                  <a:pt x="860" y="1277"/>
                </a:lnTo>
                <a:lnTo>
                  <a:pt x="859" y="1277"/>
                </a:lnTo>
                <a:lnTo>
                  <a:pt x="859" y="1277"/>
                </a:lnTo>
                <a:lnTo>
                  <a:pt x="858" y="1277"/>
                </a:lnTo>
                <a:lnTo>
                  <a:pt x="858" y="1277"/>
                </a:lnTo>
                <a:lnTo>
                  <a:pt x="858" y="1277"/>
                </a:lnTo>
                <a:lnTo>
                  <a:pt x="857" y="1277"/>
                </a:lnTo>
                <a:lnTo>
                  <a:pt x="857" y="1277"/>
                </a:lnTo>
                <a:lnTo>
                  <a:pt x="857" y="1277"/>
                </a:lnTo>
                <a:lnTo>
                  <a:pt x="856" y="1277"/>
                </a:lnTo>
                <a:lnTo>
                  <a:pt x="856" y="1277"/>
                </a:lnTo>
                <a:lnTo>
                  <a:pt x="855" y="1277"/>
                </a:lnTo>
                <a:lnTo>
                  <a:pt x="855" y="1277"/>
                </a:lnTo>
                <a:lnTo>
                  <a:pt x="854" y="1277"/>
                </a:lnTo>
                <a:lnTo>
                  <a:pt x="854" y="1277"/>
                </a:lnTo>
                <a:lnTo>
                  <a:pt x="854" y="1278"/>
                </a:lnTo>
                <a:lnTo>
                  <a:pt x="853" y="1278"/>
                </a:lnTo>
                <a:lnTo>
                  <a:pt x="853" y="1278"/>
                </a:lnTo>
                <a:lnTo>
                  <a:pt x="852" y="1278"/>
                </a:lnTo>
                <a:lnTo>
                  <a:pt x="852" y="1278"/>
                </a:lnTo>
                <a:lnTo>
                  <a:pt x="851" y="1278"/>
                </a:lnTo>
                <a:lnTo>
                  <a:pt x="851" y="1278"/>
                </a:lnTo>
                <a:lnTo>
                  <a:pt x="851" y="1278"/>
                </a:lnTo>
                <a:lnTo>
                  <a:pt x="851" y="1278"/>
                </a:lnTo>
                <a:lnTo>
                  <a:pt x="850" y="1278"/>
                </a:lnTo>
                <a:lnTo>
                  <a:pt x="850" y="1279"/>
                </a:lnTo>
                <a:lnTo>
                  <a:pt x="849" y="1279"/>
                </a:lnTo>
                <a:lnTo>
                  <a:pt x="849" y="1279"/>
                </a:lnTo>
                <a:lnTo>
                  <a:pt x="849" y="1279"/>
                </a:lnTo>
                <a:lnTo>
                  <a:pt x="848" y="1279"/>
                </a:lnTo>
                <a:lnTo>
                  <a:pt x="848" y="1279"/>
                </a:lnTo>
                <a:lnTo>
                  <a:pt x="847" y="1279"/>
                </a:lnTo>
                <a:lnTo>
                  <a:pt x="847" y="1279"/>
                </a:lnTo>
                <a:lnTo>
                  <a:pt x="847" y="1280"/>
                </a:lnTo>
                <a:lnTo>
                  <a:pt x="846" y="1280"/>
                </a:lnTo>
                <a:lnTo>
                  <a:pt x="846" y="1280"/>
                </a:lnTo>
                <a:lnTo>
                  <a:pt x="846" y="1280"/>
                </a:lnTo>
                <a:lnTo>
                  <a:pt x="845" y="1280"/>
                </a:lnTo>
                <a:lnTo>
                  <a:pt x="845" y="1280"/>
                </a:lnTo>
                <a:lnTo>
                  <a:pt x="845" y="1281"/>
                </a:lnTo>
                <a:lnTo>
                  <a:pt x="844" y="1281"/>
                </a:lnTo>
                <a:lnTo>
                  <a:pt x="844" y="1281"/>
                </a:lnTo>
                <a:lnTo>
                  <a:pt x="843" y="1281"/>
                </a:lnTo>
                <a:lnTo>
                  <a:pt x="843" y="1281"/>
                </a:lnTo>
                <a:lnTo>
                  <a:pt x="843" y="1282"/>
                </a:lnTo>
                <a:lnTo>
                  <a:pt x="843" y="1282"/>
                </a:lnTo>
                <a:lnTo>
                  <a:pt x="842" y="1282"/>
                </a:lnTo>
                <a:lnTo>
                  <a:pt x="842" y="1282"/>
                </a:lnTo>
                <a:lnTo>
                  <a:pt x="841" y="1282"/>
                </a:lnTo>
                <a:lnTo>
                  <a:pt x="841" y="1283"/>
                </a:lnTo>
                <a:lnTo>
                  <a:pt x="841" y="1283"/>
                </a:lnTo>
                <a:lnTo>
                  <a:pt x="840" y="1283"/>
                </a:lnTo>
                <a:lnTo>
                  <a:pt x="840" y="1283"/>
                </a:lnTo>
                <a:lnTo>
                  <a:pt x="840" y="1284"/>
                </a:lnTo>
                <a:lnTo>
                  <a:pt x="840" y="1284"/>
                </a:lnTo>
                <a:lnTo>
                  <a:pt x="839" y="1284"/>
                </a:lnTo>
                <a:lnTo>
                  <a:pt x="839" y="1284"/>
                </a:lnTo>
                <a:lnTo>
                  <a:pt x="838" y="1285"/>
                </a:lnTo>
                <a:lnTo>
                  <a:pt x="838" y="1285"/>
                </a:lnTo>
                <a:lnTo>
                  <a:pt x="838" y="1285"/>
                </a:lnTo>
                <a:lnTo>
                  <a:pt x="837" y="1285"/>
                </a:lnTo>
                <a:lnTo>
                  <a:pt x="837" y="1286"/>
                </a:lnTo>
                <a:lnTo>
                  <a:pt x="837" y="1286"/>
                </a:lnTo>
                <a:lnTo>
                  <a:pt x="836" y="1286"/>
                </a:lnTo>
                <a:lnTo>
                  <a:pt x="836" y="1286"/>
                </a:lnTo>
                <a:lnTo>
                  <a:pt x="836" y="1287"/>
                </a:lnTo>
                <a:lnTo>
                  <a:pt x="836" y="1287"/>
                </a:lnTo>
                <a:lnTo>
                  <a:pt x="835" y="1287"/>
                </a:lnTo>
                <a:lnTo>
                  <a:pt x="835" y="1288"/>
                </a:lnTo>
                <a:lnTo>
                  <a:pt x="834" y="1288"/>
                </a:lnTo>
                <a:lnTo>
                  <a:pt x="834" y="1288"/>
                </a:lnTo>
                <a:lnTo>
                  <a:pt x="834" y="1289"/>
                </a:lnTo>
                <a:lnTo>
                  <a:pt x="834" y="1289"/>
                </a:lnTo>
                <a:lnTo>
                  <a:pt x="833" y="1289"/>
                </a:lnTo>
                <a:lnTo>
                  <a:pt x="833" y="1289"/>
                </a:lnTo>
                <a:lnTo>
                  <a:pt x="833" y="1290"/>
                </a:lnTo>
                <a:lnTo>
                  <a:pt x="833" y="1290"/>
                </a:lnTo>
                <a:lnTo>
                  <a:pt x="832" y="1290"/>
                </a:lnTo>
                <a:lnTo>
                  <a:pt x="832" y="1290"/>
                </a:lnTo>
                <a:cubicBezTo>
                  <a:pt x="832" y="1291"/>
                  <a:pt x="832" y="1292"/>
                  <a:pt x="831" y="1292"/>
                </a:cubicBezTo>
                <a:lnTo>
                  <a:pt x="831" y="1293"/>
                </a:lnTo>
                <a:lnTo>
                  <a:pt x="831" y="1293"/>
                </a:lnTo>
                <a:lnTo>
                  <a:pt x="830" y="1293"/>
                </a:lnTo>
                <a:cubicBezTo>
                  <a:pt x="830" y="1294"/>
                  <a:pt x="830" y="1294"/>
                  <a:pt x="829" y="1295"/>
                </a:cubicBezTo>
                <a:lnTo>
                  <a:pt x="829" y="1296"/>
                </a:lnTo>
                <a:lnTo>
                  <a:pt x="829" y="1296"/>
                </a:lnTo>
                <a:lnTo>
                  <a:pt x="829" y="1296"/>
                </a:lnTo>
                <a:lnTo>
                  <a:pt x="828" y="1296"/>
                </a:lnTo>
                <a:lnTo>
                  <a:pt x="828" y="1297"/>
                </a:lnTo>
                <a:lnTo>
                  <a:pt x="828" y="1298"/>
                </a:lnTo>
                <a:lnTo>
                  <a:pt x="828" y="1298"/>
                </a:lnTo>
                <a:lnTo>
                  <a:pt x="828" y="1298"/>
                </a:lnTo>
                <a:lnTo>
                  <a:pt x="828" y="1298"/>
                </a:lnTo>
                <a:lnTo>
                  <a:pt x="827" y="1300"/>
                </a:lnTo>
                <a:lnTo>
                  <a:pt x="827" y="1300"/>
                </a:lnTo>
                <a:lnTo>
                  <a:pt x="827" y="1300"/>
                </a:lnTo>
                <a:lnTo>
                  <a:pt x="827" y="1301"/>
                </a:lnTo>
                <a:lnTo>
                  <a:pt x="826" y="1301"/>
                </a:lnTo>
                <a:lnTo>
                  <a:pt x="826" y="1302"/>
                </a:lnTo>
                <a:lnTo>
                  <a:pt x="826" y="1302"/>
                </a:lnTo>
                <a:lnTo>
                  <a:pt x="826" y="1303"/>
                </a:lnTo>
                <a:lnTo>
                  <a:pt x="826" y="1303"/>
                </a:lnTo>
                <a:cubicBezTo>
                  <a:pt x="825" y="1306"/>
                  <a:pt x="825" y="1309"/>
                  <a:pt x="825" y="1312"/>
                </a:cubicBezTo>
                <a:close/>
                <a:moveTo>
                  <a:pt x="1319" y="769"/>
                </a:moveTo>
                <a:lnTo>
                  <a:pt x="1319" y="769"/>
                </a:lnTo>
                <a:cubicBezTo>
                  <a:pt x="1313" y="769"/>
                  <a:pt x="1308" y="768"/>
                  <a:pt x="1303" y="766"/>
                </a:cubicBezTo>
                <a:lnTo>
                  <a:pt x="1302" y="765"/>
                </a:lnTo>
                <a:lnTo>
                  <a:pt x="1302" y="765"/>
                </a:lnTo>
                <a:lnTo>
                  <a:pt x="1302" y="765"/>
                </a:lnTo>
                <a:lnTo>
                  <a:pt x="1302" y="765"/>
                </a:lnTo>
                <a:lnTo>
                  <a:pt x="1301" y="764"/>
                </a:lnTo>
                <a:lnTo>
                  <a:pt x="1301" y="764"/>
                </a:lnTo>
                <a:lnTo>
                  <a:pt x="1300" y="764"/>
                </a:lnTo>
                <a:lnTo>
                  <a:pt x="1300" y="764"/>
                </a:lnTo>
                <a:lnTo>
                  <a:pt x="1300" y="764"/>
                </a:lnTo>
                <a:lnTo>
                  <a:pt x="1299" y="763"/>
                </a:lnTo>
                <a:lnTo>
                  <a:pt x="1299" y="763"/>
                </a:lnTo>
                <a:lnTo>
                  <a:pt x="1299" y="763"/>
                </a:lnTo>
                <a:lnTo>
                  <a:pt x="1299" y="763"/>
                </a:lnTo>
                <a:lnTo>
                  <a:pt x="1298" y="763"/>
                </a:lnTo>
                <a:lnTo>
                  <a:pt x="1298" y="762"/>
                </a:lnTo>
                <a:lnTo>
                  <a:pt x="1298" y="762"/>
                </a:lnTo>
                <a:lnTo>
                  <a:pt x="1297" y="762"/>
                </a:lnTo>
                <a:lnTo>
                  <a:pt x="1297" y="762"/>
                </a:lnTo>
                <a:lnTo>
                  <a:pt x="1297" y="762"/>
                </a:lnTo>
                <a:lnTo>
                  <a:pt x="1297" y="761"/>
                </a:lnTo>
                <a:lnTo>
                  <a:pt x="1296" y="761"/>
                </a:lnTo>
                <a:lnTo>
                  <a:pt x="1296" y="761"/>
                </a:lnTo>
                <a:lnTo>
                  <a:pt x="1296" y="761"/>
                </a:lnTo>
                <a:lnTo>
                  <a:pt x="1295" y="760"/>
                </a:lnTo>
                <a:lnTo>
                  <a:pt x="1295" y="760"/>
                </a:lnTo>
                <a:lnTo>
                  <a:pt x="1295" y="760"/>
                </a:lnTo>
                <a:lnTo>
                  <a:pt x="1295" y="760"/>
                </a:lnTo>
                <a:lnTo>
                  <a:pt x="1295" y="760"/>
                </a:lnTo>
                <a:lnTo>
                  <a:pt x="1294" y="759"/>
                </a:lnTo>
                <a:lnTo>
                  <a:pt x="1294" y="759"/>
                </a:lnTo>
                <a:lnTo>
                  <a:pt x="1294" y="759"/>
                </a:lnTo>
                <a:lnTo>
                  <a:pt x="1293" y="759"/>
                </a:lnTo>
                <a:lnTo>
                  <a:pt x="1293" y="758"/>
                </a:lnTo>
                <a:lnTo>
                  <a:pt x="1293" y="758"/>
                </a:lnTo>
                <a:lnTo>
                  <a:pt x="1293" y="758"/>
                </a:lnTo>
                <a:lnTo>
                  <a:pt x="1292" y="757"/>
                </a:lnTo>
                <a:lnTo>
                  <a:pt x="1292" y="757"/>
                </a:lnTo>
                <a:lnTo>
                  <a:pt x="1292" y="757"/>
                </a:lnTo>
                <a:lnTo>
                  <a:pt x="1292" y="757"/>
                </a:lnTo>
                <a:lnTo>
                  <a:pt x="1292" y="757"/>
                </a:lnTo>
                <a:lnTo>
                  <a:pt x="1291" y="756"/>
                </a:lnTo>
                <a:lnTo>
                  <a:pt x="1291" y="756"/>
                </a:lnTo>
                <a:lnTo>
                  <a:pt x="1291" y="756"/>
                </a:lnTo>
                <a:lnTo>
                  <a:pt x="1291" y="755"/>
                </a:lnTo>
                <a:lnTo>
                  <a:pt x="1290" y="755"/>
                </a:lnTo>
                <a:lnTo>
                  <a:pt x="1290" y="755"/>
                </a:lnTo>
                <a:lnTo>
                  <a:pt x="1290" y="755"/>
                </a:lnTo>
                <a:lnTo>
                  <a:pt x="1290" y="754"/>
                </a:lnTo>
                <a:lnTo>
                  <a:pt x="1290" y="754"/>
                </a:lnTo>
                <a:lnTo>
                  <a:pt x="1289" y="753"/>
                </a:lnTo>
                <a:lnTo>
                  <a:pt x="1289" y="753"/>
                </a:lnTo>
                <a:lnTo>
                  <a:pt x="1289" y="753"/>
                </a:lnTo>
                <a:lnTo>
                  <a:pt x="1289" y="753"/>
                </a:lnTo>
                <a:lnTo>
                  <a:pt x="1288" y="752"/>
                </a:lnTo>
                <a:lnTo>
                  <a:pt x="1288" y="752"/>
                </a:lnTo>
                <a:lnTo>
                  <a:pt x="1288" y="752"/>
                </a:lnTo>
                <a:lnTo>
                  <a:pt x="1288" y="751"/>
                </a:lnTo>
                <a:lnTo>
                  <a:pt x="1288" y="751"/>
                </a:lnTo>
                <a:lnTo>
                  <a:pt x="1287" y="750"/>
                </a:lnTo>
                <a:lnTo>
                  <a:pt x="1287" y="750"/>
                </a:lnTo>
                <a:lnTo>
                  <a:pt x="1287" y="750"/>
                </a:lnTo>
                <a:lnTo>
                  <a:pt x="1287" y="750"/>
                </a:lnTo>
                <a:lnTo>
                  <a:pt x="1287" y="749"/>
                </a:lnTo>
                <a:lnTo>
                  <a:pt x="1286" y="749"/>
                </a:lnTo>
                <a:lnTo>
                  <a:pt x="1286" y="749"/>
                </a:lnTo>
                <a:lnTo>
                  <a:pt x="1286" y="748"/>
                </a:lnTo>
                <a:lnTo>
                  <a:pt x="1286" y="748"/>
                </a:lnTo>
                <a:lnTo>
                  <a:pt x="1286" y="747"/>
                </a:lnTo>
                <a:lnTo>
                  <a:pt x="1286" y="747"/>
                </a:lnTo>
                <a:lnTo>
                  <a:pt x="1286" y="747"/>
                </a:lnTo>
                <a:lnTo>
                  <a:pt x="1285" y="746"/>
                </a:lnTo>
                <a:lnTo>
                  <a:pt x="1285" y="746"/>
                </a:lnTo>
                <a:lnTo>
                  <a:pt x="1285" y="746"/>
                </a:lnTo>
                <a:lnTo>
                  <a:pt x="1285" y="746"/>
                </a:lnTo>
                <a:lnTo>
                  <a:pt x="1285" y="745"/>
                </a:lnTo>
                <a:lnTo>
                  <a:pt x="1285" y="745"/>
                </a:lnTo>
                <a:lnTo>
                  <a:pt x="1285" y="745"/>
                </a:lnTo>
                <a:lnTo>
                  <a:pt x="1285" y="744"/>
                </a:lnTo>
                <a:lnTo>
                  <a:pt x="1285" y="744"/>
                </a:lnTo>
                <a:lnTo>
                  <a:pt x="1284" y="744"/>
                </a:lnTo>
                <a:lnTo>
                  <a:pt x="1284" y="743"/>
                </a:lnTo>
                <a:lnTo>
                  <a:pt x="1284" y="743"/>
                </a:lnTo>
                <a:lnTo>
                  <a:pt x="1284" y="742"/>
                </a:lnTo>
                <a:lnTo>
                  <a:pt x="1284" y="742"/>
                </a:lnTo>
                <a:lnTo>
                  <a:pt x="1284" y="742"/>
                </a:lnTo>
                <a:lnTo>
                  <a:pt x="1284" y="742"/>
                </a:lnTo>
                <a:lnTo>
                  <a:pt x="1284" y="741"/>
                </a:lnTo>
                <a:lnTo>
                  <a:pt x="1284" y="741"/>
                </a:lnTo>
                <a:lnTo>
                  <a:pt x="1284" y="741"/>
                </a:lnTo>
                <a:lnTo>
                  <a:pt x="1284" y="740"/>
                </a:lnTo>
                <a:lnTo>
                  <a:pt x="1284" y="740"/>
                </a:lnTo>
                <a:lnTo>
                  <a:pt x="1283" y="740"/>
                </a:lnTo>
                <a:lnTo>
                  <a:pt x="1283" y="739"/>
                </a:lnTo>
                <a:lnTo>
                  <a:pt x="1283" y="739"/>
                </a:lnTo>
                <a:lnTo>
                  <a:pt x="1283" y="739"/>
                </a:lnTo>
                <a:lnTo>
                  <a:pt x="1283" y="738"/>
                </a:lnTo>
                <a:lnTo>
                  <a:pt x="1283" y="738"/>
                </a:lnTo>
                <a:lnTo>
                  <a:pt x="1283" y="737"/>
                </a:lnTo>
                <a:lnTo>
                  <a:pt x="1283" y="737"/>
                </a:lnTo>
                <a:lnTo>
                  <a:pt x="1283" y="737"/>
                </a:lnTo>
                <a:lnTo>
                  <a:pt x="1283" y="736"/>
                </a:lnTo>
                <a:lnTo>
                  <a:pt x="1283" y="736"/>
                </a:lnTo>
                <a:lnTo>
                  <a:pt x="1283" y="735"/>
                </a:lnTo>
                <a:lnTo>
                  <a:pt x="1283" y="735"/>
                </a:lnTo>
                <a:lnTo>
                  <a:pt x="1283" y="735"/>
                </a:lnTo>
                <a:lnTo>
                  <a:pt x="1283" y="734"/>
                </a:lnTo>
                <a:lnTo>
                  <a:pt x="1283" y="734"/>
                </a:lnTo>
                <a:lnTo>
                  <a:pt x="1283" y="733"/>
                </a:lnTo>
                <a:lnTo>
                  <a:pt x="1283" y="733"/>
                </a:lnTo>
                <a:lnTo>
                  <a:pt x="1283" y="732"/>
                </a:lnTo>
                <a:lnTo>
                  <a:pt x="1283" y="732"/>
                </a:lnTo>
                <a:lnTo>
                  <a:pt x="1283" y="731"/>
                </a:lnTo>
                <a:lnTo>
                  <a:pt x="1283" y="731"/>
                </a:lnTo>
                <a:lnTo>
                  <a:pt x="1283" y="731"/>
                </a:lnTo>
                <a:lnTo>
                  <a:pt x="1283" y="731"/>
                </a:lnTo>
                <a:lnTo>
                  <a:pt x="1283" y="730"/>
                </a:lnTo>
                <a:lnTo>
                  <a:pt x="1283" y="730"/>
                </a:lnTo>
                <a:lnTo>
                  <a:pt x="1283" y="729"/>
                </a:lnTo>
                <a:lnTo>
                  <a:pt x="1283" y="729"/>
                </a:lnTo>
                <a:lnTo>
                  <a:pt x="1283" y="728"/>
                </a:lnTo>
                <a:lnTo>
                  <a:pt x="1283" y="728"/>
                </a:lnTo>
                <a:lnTo>
                  <a:pt x="1283" y="728"/>
                </a:lnTo>
                <a:lnTo>
                  <a:pt x="1283" y="727"/>
                </a:lnTo>
                <a:lnTo>
                  <a:pt x="1283" y="727"/>
                </a:lnTo>
                <a:lnTo>
                  <a:pt x="1284" y="726"/>
                </a:lnTo>
                <a:lnTo>
                  <a:pt x="1284" y="726"/>
                </a:lnTo>
                <a:lnTo>
                  <a:pt x="1284" y="726"/>
                </a:lnTo>
                <a:lnTo>
                  <a:pt x="1284" y="725"/>
                </a:lnTo>
                <a:lnTo>
                  <a:pt x="1284" y="725"/>
                </a:lnTo>
                <a:lnTo>
                  <a:pt x="1284" y="724"/>
                </a:lnTo>
                <a:lnTo>
                  <a:pt x="1284" y="724"/>
                </a:lnTo>
                <a:cubicBezTo>
                  <a:pt x="1284" y="724"/>
                  <a:pt x="1284" y="723"/>
                  <a:pt x="1285" y="723"/>
                </a:cubicBezTo>
                <a:lnTo>
                  <a:pt x="1285" y="723"/>
                </a:lnTo>
                <a:lnTo>
                  <a:pt x="1285" y="723"/>
                </a:lnTo>
                <a:lnTo>
                  <a:pt x="1285" y="722"/>
                </a:lnTo>
                <a:lnTo>
                  <a:pt x="1285" y="722"/>
                </a:lnTo>
                <a:lnTo>
                  <a:pt x="1285" y="721"/>
                </a:lnTo>
                <a:lnTo>
                  <a:pt x="1285" y="721"/>
                </a:lnTo>
                <a:lnTo>
                  <a:pt x="1285" y="721"/>
                </a:lnTo>
                <a:lnTo>
                  <a:pt x="1285" y="720"/>
                </a:lnTo>
                <a:lnTo>
                  <a:pt x="1285" y="720"/>
                </a:lnTo>
                <a:lnTo>
                  <a:pt x="1286" y="719"/>
                </a:lnTo>
                <a:lnTo>
                  <a:pt x="1286" y="719"/>
                </a:lnTo>
                <a:lnTo>
                  <a:pt x="1286" y="719"/>
                </a:lnTo>
                <a:lnTo>
                  <a:pt x="1286" y="719"/>
                </a:lnTo>
                <a:lnTo>
                  <a:pt x="1286" y="718"/>
                </a:lnTo>
                <a:lnTo>
                  <a:pt x="1286" y="718"/>
                </a:lnTo>
                <a:lnTo>
                  <a:pt x="1287" y="718"/>
                </a:lnTo>
                <a:lnTo>
                  <a:pt x="1287" y="717"/>
                </a:lnTo>
                <a:lnTo>
                  <a:pt x="1287" y="717"/>
                </a:lnTo>
                <a:lnTo>
                  <a:pt x="1287" y="716"/>
                </a:lnTo>
                <a:lnTo>
                  <a:pt x="1287" y="716"/>
                </a:lnTo>
                <a:lnTo>
                  <a:pt x="1287" y="716"/>
                </a:lnTo>
                <a:lnTo>
                  <a:pt x="1288" y="716"/>
                </a:lnTo>
                <a:lnTo>
                  <a:pt x="1288" y="715"/>
                </a:lnTo>
                <a:lnTo>
                  <a:pt x="1288" y="715"/>
                </a:lnTo>
                <a:lnTo>
                  <a:pt x="1288" y="715"/>
                </a:lnTo>
                <a:lnTo>
                  <a:pt x="1288" y="714"/>
                </a:lnTo>
                <a:lnTo>
                  <a:pt x="1289" y="714"/>
                </a:lnTo>
                <a:lnTo>
                  <a:pt x="1289" y="714"/>
                </a:lnTo>
                <a:lnTo>
                  <a:pt x="1289" y="713"/>
                </a:lnTo>
                <a:lnTo>
                  <a:pt x="1289" y="713"/>
                </a:lnTo>
                <a:lnTo>
                  <a:pt x="1290" y="713"/>
                </a:lnTo>
                <a:lnTo>
                  <a:pt x="1290" y="713"/>
                </a:lnTo>
                <a:lnTo>
                  <a:pt x="1290" y="712"/>
                </a:lnTo>
                <a:lnTo>
                  <a:pt x="1290" y="712"/>
                </a:lnTo>
                <a:lnTo>
                  <a:pt x="1290" y="712"/>
                </a:lnTo>
                <a:lnTo>
                  <a:pt x="1291" y="711"/>
                </a:lnTo>
                <a:lnTo>
                  <a:pt x="1291" y="711"/>
                </a:lnTo>
                <a:lnTo>
                  <a:pt x="1291" y="711"/>
                </a:lnTo>
                <a:lnTo>
                  <a:pt x="1292" y="710"/>
                </a:lnTo>
                <a:lnTo>
                  <a:pt x="1292" y="710"/>
                </a:lnTo>
                <a:lnTo>
                  <a:pt x="1292" y="710"/>
                </a:lnTo>
                <a:lnTo>
                  <a:pt x="1292" y="710"/>
                </a:lnTo>
                <a:lnTo>
                  <a:pt x="1292" y="709"/>
                </a:lnTo>
                <a:lnTo>
                  <a:pt x="1293" y="709"/>
                </a:lnTo>
                <a:lnTo>
                  <a:pt x="1293" y="709"/>
                </a:lnTo>
                <a:lnTo>
                  <a:pt x="1293" y="709"/>
                </a:lnTo>
                <a:lnTo>
                  <a:pt x="1293" y="708"/>
                </a:lnTo>
                <a:lnTo>
                  <a:pt x="1293" y="708"/>
                </a:lnTo>
                <a:lnTo>
                  <a:pt x="1294" y="708"/>
                </a:lnTo>
                <a:lnTo>
                  <a:pt x="1294" y="707"/>
                </a:lnTo>
                <a:lnTo>
                  <a:pt x="1294" y="707"/>
                </a:lnTo>
                <a:lnTo>
                  <a:pt x="1295" y="707"/>
                </a:lnTo>
                <a:lnTo>
                  <a:pt x="1295" y="707"/>
                </a:lnTo>
                <a:lnTo>
                  <a:pt x="1295" y="706"/>
                </a:lnTo>
                <a:lnTo>
                  <a:pt x="1295" y="706"/>
                </a:lnTo>
                <a:lnTo>
                  <a:pt x="1296" y="706"/>
                </a:lnTo>
                <a:lnTo>
                  <a:pt x="1296" y="706"/>
                </a:lnTo>
                <a:lnTo>
                  <a:pt x="1297" y="705"/>
                </a:lnTo>
                <a:lnTo>
                  <a:pt x="1297" y="705"/>
                </a:lnTo>
                <a:lnTo>
                  <a:pt x="1297" y="705"/>
                </a:lnTo>
                <a:lnTo>
                  <a:pt x="1297" y="705"/>
                </a:lnTo>
                <a:lnTo>
                  <a:pt x="1297" y="705"/>
                </a:lnTo>
                <a:lnTo>
                  <a:pt x="1298" y="704"/>
                </a:lnTo>
                <a:lnTo>
                  <a:pt x="1298" y="704"/>
                </a:lnTo>
                <a:lnTo>
                  <a:pt x="1298" y="704"/>
                </a:lnTo>
                <a:lnTo>
                  <a:pt x="1299" y="704"/>
                </a:lnTo>
                <a:lnTo>
                  <a:pt x="1299" y="704"/>
                </a:lnTo>
                <a:lnTo>
                  <a:pt x="1299" y="703"/>
                </a:lnTo>
                <a:lnTo>
                  <a:pt x="1300" y="703"/>
                </a:lnTo>
                <a:lnTo>
                  <a:pt x="1300" y="703"/>
                </a:lnTo>
                <a:lnTo>
                  <a:pt x="1300" y="703"/>
                </a:lnTo>
                <a:lnTo>
                  <a:pt x="1301" y="702"/>
                </a:lnTo>
                <a:lnTo>
                  <a:pt x="1301" y="702"/>
                </a:lnTo>
                <a:lnTo>
                  <a:pt x="1302" y="702"/>
                </a:lnTo>
                <a:lnTo>
                  <a:pt x="1302" y="702"/>
                </a:lnTo>
                <a:lnTo>
                  <a:pt x="1302" y="702"/>
                </a:lnTo>
                <a:lnTo>
                  <a:pt x="1302" y="701"/>
                </a:lnTo>
                <a:lnTo>
                  <a:pt x="1303" y="701"/>
                </a:lnTo>
                <a:lnTo>
                  <a:pt x="1303" y="701"/>
                </a:lnTo>
                <a:lnTo>
                  <a:pt x="1304" y="701"/>
                </a:lnTo>
                <a:lnTo>
                  <a:pt x="1304" y="701"/>
                </a:lnTo>
                <a:lnTo>
                  <a:pt x="1304" y="701"/>
                </a:lnTo>
                <a:lnTo>
                  <a:pt x="1305" y="700"/>
                </a:lnTo>
                <a:lnTo>
                  <a:pt x="1305" y="700"/>
                </a:lnTo>
                <a:lnTo>
                  <a:pt x="1305" y="700"/>
                </a:lnTo>
                <a:cubicBezTo>
                  <a:pt x="1309" y="698"/>
                  <a:pt x="1314" y="698"/>
                  <a:pt x="1319" y="698"/>
                </a:cubicBezTo>
                <a:lnTo>
                  <a:pt x="1319" y="698"/>
                </a:lnTo>
                <a:lnTo>
                  <a:pt x="1319" y="698"/>
                </a:lnTo>
                <a:lnTo>
                  <a:pt x="1319" y="698"/>
                </a:lnTo>
                <a:lnTo>
                  <a:pt x="1320" y="698"/>
                </a:lnTo>
                <a:lnTo>
                  <a:pt x="1320" y="698"/>
                </a:lnTo>
                <a:lnTo>
                  <a:pt x="1320" y="698"/>
                </a:lnTo>
                <a:cubicBezTo>
                  <a:pt x="1326" y="698"/>
                  <a:pt x="1331" y="699"/>
                  <a:pt x="1336" y="702"/>
                </a:cubicBezTo>
                <a:lnTo>
                  <a:pt x="1336" y="702"/>
                </a:lnTo>
                <a:cubicBezTo>
                  <a:pt x="1341" y="705"/>
                  <a:pt x="1345" y="708"/>
                  <a:pt x="1348" y="713"/>
                </a:cubicBezTo>
                <a:lnTo>
                  <a:pt x="1348" y="713"/>
                </a:lnTo>
                <a:cubicBezTo>
                  <a:pt x="1352" y="719"/>
                  <a:pt x="1354" y="726"/>
                  <a:pt x="1354" y="733"/>
                </a:cubicBezTo>
                <a:cubicBezTo>
                  <a:pt x="1354" y="741"/>
                  <a:pt x="1352" y="749"/>
                  <a:pt x="1347" y="755"/>
                </a:cubicBezTo>
                <a:lnTo>
                  <a:pt x="1347" y="755"/>
                </a:lnTo>
                <a:cubicBezTo>
                  <a:pt x="1346" y="757"/>
                  <a:pt x="1345" y="758"/>
                  <a:pt x="1343" y="759"/>
                </a:cubicBezTo>
                <a:lnTo>
                  <a:pt x="1343" y="759"/>
                </a:lnTo>
                <a:cubicBezTo>
                  <a:pt x="1340" y="762"/>
                  <a:pt x="1336" y="765"/>
                  <a:pt x="1332" y="766"/>
                </a:cubicBezTo>
                <a:lnTo>
                  <a:pt x="1332" y="766"/>
                </a:lnTo>
                <a:lnTo>
                  <a:pt x="1332" y="766"/>
                </a:lnTo>
                <a:lnTo>
                  <a:pt x="1332" y="766"/>
                </a:lnTo>
                <a:lnTo>
                  <a:pt x="1332" y="767"/>
                </a:lnTo>
                <a:lnTo>
                  <a:pt x="1331" y="767"/>
                </a:lnTo>
                <a:lnTo>
                  <a:pt x="1331" y="767"/>
                </a:lnTo>
                <a:lnTo>
                  <a:pt x="1330" y="767"/>
                </a:lnTo>
                <a:lnTo>
                  <a:pt x="1330" y="767"/>
                </a:lnTo>
                <a:cubicBezTo>
                  <a:pt x="1327" y="768"/>
                  <a:pt x="1323" y="769"/>
                  <a:pt x="1319" y="769"/>
                </a:cubicBezTo>
                <a:lnTo>
                  <a:pt x="1319" y="769"/>
                </a:lnTo>
                <a:close/>
                <a:moveTo>
                  <a:pt x="893" y="265"/>
                </a:moveTo>
                <a:cubicBezTo>
                  <a:pt x="888" y="254"/>
                  <a:pt x="878" y="247"/>
                  <a:pt x="866" y="245"/>
                </a:cubicBezTo>
                <a:lnTo>
                  <a:pt x="866" y="245"/>
                </a:lnTo>
                <a:lnTo>
                  <a:pt x="866" y="245"/>
                </a:lnTo>
                <a:lnTo>
                  <a:pt x="864" y="245"/>
                </a:lnTo>
                <a:lnTo>
                  <a:pt x="864" y="244"/>
                </a:lnTo>
                <a:lnTo>
                  <a:pt x="863" y="244"/>
                </a:lnTo>
                <a:lnTo>
                  <a:pt x="863" y="244"/>
                </a:lnTo>
                <a:lnTo>
                  <a:pt x="862" y="244"/>
                </a:lnTo>
                <a:lnTo>
                  <a:pt x="862" y="244"/>
                </a:lnTo>
                <a:lnTo>
                  <a:pt x="862" y="244"/>
                </a:lnTo>
                <a:lnTo>
                  <a:pt x="862" y="244"/>
                </a:lnTo>
                <a:lnTo>
                  <a:pt x="861" y="244"/>
                </a:lnTo>
                <a:lnTo>
                  <a:pt x="861" y="244"/>
                </a:lnTo>
                <a:lnTo>
                  <a:pt x="861" y="244"/>
                </a:lnTo>
                <a:lnTo>
                  <a:pt x="861" y="244"/>
                </a:lnTo>
                <a:lnTo>
                  <a:pt x="860" y="244"/>
                </a:lnTo>
                <a:lnTo>
                  <a:pt x="860" y="244"/>
                </a:lnTo>
                <a:lnTo>
                  <a:pt x="860" y="244"/>
                </a:lnTo>
                <a:lnTo>
                  <a:pt x="860" y="244"/>
                </a:lnTo>
                <a:lnTo>
                  <a:pt x="860" y="244"/>
                </a:lnTo>
                <a:lnTo>
                  <a:pt x="860" y="244"/>
                </a:lnTo>
                <a:lnTo>
                  <a:pt x="859" y="244"/>
                </a:lnTo>
                <a:lnTo>
                  <a:pt x="859" y="244"/>
                </a:lnTo>
                <a:lnTo>
                  <a:pt x="859" y="244"/>
                </a:lnTo>
                <a:lnTo>
                  <a:pt x="859" y="244"/>
                </a:lnTo>
                <a:lnTo>
                  <a:pt x="858" y="244"/>
                </a:lnTo>
                <a:lnTo>
                  <a:pt x="858" y="244"/>
                </a:lnTo>
                <a:lnTo>
                  <a:pt x="858" y="244"/>
                </a:lnTo>
                <a:lnTo>
                  <a:pt x="858" y="244"/>
                </a:lnTo>
                <a:lnTo>
                  <a:pt x="858" y="244"/>
                </a:lnTo>
                <a:lnTo>
                  <a:pt x="857" y="244"/>
                </a:lnTo>
                <a:lnTo>
                  <a:pt x="857" y="244"/>
                </a:lnTo>
                <a:lnTo>
                  <a:pt x="857" y="244"/>
                </a:lnTo>
                <a:lnTo>
                  <a:pt x="857" y="244"/>
                </a:lnTo>
                <a:lnTo>
                  <a:pt x="856" y="245"/>
                </a:lnTo>
                <a:lnTo>
                  <a:pt x="856" y="245"/>
                </a:lnTo>
                <a:lnTo>
                  <a:pt x="856" y="245"/>
                </a:lnTo>
                <a:lnTo>
                  <a:pt x="856" y="245"/>
                </a:lnTo>
                <a:lnTo>
                  <a:pt x="856" y="245"/>
                </a:lnTo>
                <a:lnTo>
                  <a:pt x="855" y="245"/>
                </a:lnTo>
                <a:lnTo>
                  <a:pt x="855" y="245"/>
                </a:lnTo>
                <a:lnTo>
                  <a:pt x="855" y="245"/>
                </a:lnTo>
                <a:lnTo>
                  <a:pt x="855" y="245"/>
                </a:lnTo>
                <a:lnTo>
                  <a:pt x="854" y="245"/>
                </a:lnTo>
                <a:lnTo>
                  <a:pt x="854" y="245"/>
                </a:lnTo>
                <a:lnTo>
                  <a:pt x="854" y="245"/>
                </a:lnTo>
                <a:lnTo>
                  <a:pt x="854" y="245"/>
                </a:lnTo>
                <a:lnTo>
                  <a:pt x="853" y="245"/>
                </a:lnTo>
                <a:lnTo>
                  <a:pt x="853" y="245"/>
                </a:lnTo>
                <a:lnTo>
                  <a:pt x="853" y="245"/>
                </a:lnTo>
                <a:lnTo>
                  <a:pt x="853" y="245"/>
                </a:lnTo>
                <a:lnTo>
                  <a:pt x="852" y="245"/>
                </a:lnTo>
                <a:lnTo>
                  <a:pt x="852" y="245"/>
                </a:lnTo>
                <a:lnTo>
                  <a:pt x="852" y="245"/>
                </a:lnTo>
                <a:lnTo>
                  <a:pt x="852" y="245"/>
                </a:lnTo>
                <a:lnTo>
                  <a:pt x="852" y="245"/>
                </a:lnTo>
                <a:lnTo>
                  <a:pt x="852" y="245"/>
                </a:lnTo>
                <a:lnTo>
                  <a:pt x="851" y="245"/>
                </a:lnTo>
                <a:lnTo>
                  <a:pt x="851" y="246"/>
                </a:lnTo>
                <a:lnTo>
                  <a:pt x="851" y="246"/>
                </a:lnTo>
                <a:lnTo>
                  <a:pt x="851" y="246"/>
                </a:lnTo>
                <a:lnTo>
                  <a:pt x="850" y="246"/>
                </a:lnTo>
                <a:lnTo>
                  <a:pt x="850" y="246"/>
                </a:lnTo>
                <a:lnTo>
                  <a:pt x="850" y="246"/>
                </a:lnTo>
                <a:lnTo>
                  <a:pt x="849" y="246"/>
                </a:lnTo>
                <a:lnTo>
                  <a:pt x="849" y="246"/>
                </a:lnTo>
                <a:lnTo>
                  <a:pt x="849" y="246"/>
                </a:lnTo>
                <a:lnTo>
                  <a:pt x="849" y="246"/>
                </a:lnTo>
                <a:lnTo>
                  <a:pt x="848" y="246"/>
                </a:lnTo>
                <a:lnTo>
                  <a:pt x="848" y="247"/>
                </a:lnTo>
                <a:lnTo>
                  <a:pt x="847" y="247"/>
                </a:lnTo>
                <a:lnTo>
                  <a:pt x="846" y="247"/>
                </a:lnTo>
                <a:lnTo>
                  <a:pt x="846" y="247"/>
                </a:lnTo>
                <a:cubicBezTo>
                  <a:pt x="844" y="248"/>
                  <a:pt x="843" y="249"/>
                  <a:pt x="841" y="250"/>
                </a:cubicBezTo>
                <a:lnTo>
                  <a:pt x="841" y="250"/>
                </a:lnTo>
                <a:cubicBezTo>
                  <a:pt x="837" y="252"/>
                  <a:pt x="834" y="256"/>
                  <a:pt x="831" y="260"/>
                </a:cubicBezTo>
                <a:lnTo>
                  <a:pt x="831" y="260"/>
                </a:lnTo>
                <a:cubicBezTo>
                  <a:pt x="827" y="266"/>
                  <a:pt x="825" y="273"/>
                  <a:pt x="825" y="280"/>
                </a:cubicBezTo>
                <a:cubicBezTo>
                  <a:pt x="825" y="284"/>
                  <a:pt x="825" y="288"/>
                  <a:pt x="827" y="292"/>
                </a:cubicBezTo>
                <a:lnTo>
                  <a:pt x="827" y="292"/>
                </a:lnTo>
                <a:lnTo>
                  <a:pt x="827" y="293"/>
                </a:lnTo>
                <a:lnTo>
                  <a:pt x="827" y="293"/>
                </a:lnTo>
                <a:lnTo>
                  <a:pt x="827" y="294"/>
                </a:lnTo>
                <a:lnTo>
                  <a:pt x="827" y="294"/>
                </a:lnTo>
                <a:lnTo>
                  <a:pt x="827" y="294"/>
                </a:lnTo>
                <a:lnTo>
                  <a:pt x="828" y="295"/>
                </a:lnTo>
                <a:lnTo>
                  <a:pt x="828" y="295"/>
                </a:lnTo>
                <a:lnTo>
                  <a:pt x="828" y="295"/>
                </a:lnTo>
                <a:lnTo>
                  <a:pt x="828" y="296"/>
                </a:lnTo>
                <a:lnTo>
                  <a:pt x="828" y="296"/>
                </a:lnTo>
                <a:lnTo>
                  <a:pt x="828" y="296"/>
                </a:lnTo>
                <a:lnTo>
                  <a:pt x="829" y="297"/>
                </a:lnTo>
                <a:lnTo>
                  <a:pt x="829" y="297"/>
                </a:lnTo>
                <a:lnTo>
                  <a:pt x="829" y="297"/>
                </a:lnTo>
                <a:lnTo>
                  <a:pt x="829" y="298"/>
                </a:lnTo>
                <a:lnTo>
                  <a:pt x="829" y="298"/>
                </a:lnTo>
                <a:lnTo>
                  <a:pt x="830" y="298"/>
                </a:lnTo>
                <a:lnTo>
                  <a:pt x="830" y="299"/>
                </a:lnTo>
                <a:lnTo>
                  <a:pt x="830" y="299"/>
                </a:lnTo>
                <a:lnTo>
                  <a:pt x="830" y="299"/>
                </a:lnTo>
                <a:lnTo>
                  <a:pt x="830" y="300"/>
                </a:lnTo>
                <a:lnTo>
                  <a:pt x="831" y="300"/>
                </a:lnTo>
                <a:lnTo>
                  <a:pt x="831" y="300"/>
                </a:lnTo>
                <a:lnTo>
                  <a:pt x="831" y="301"/>
                </a:lnTo>
                <a:lnTo>
                  <a:pt x="831" y="301"/>
                </a:lnTo>
                <a:lnTo>
                  <a:pt x="832" y="301"/>
                </a:lnTo>
                <a:lnTo>
                  <a:pt x="832" y="302"/>
                </a:lnTo>
                <a:lnTo>
                  <a:pt x="832" y="302"/>
                </a:lnTo>
                <a:lnTo>
                  <a:pt x="832" y="302"/>
                </a:lnTo>
                <a:lnTo>
                  <a:pt x="832" y="302"/>
                </a:lnTo>
                <a:lnTo>
                  <a:pt x="833" y="303"/>
                </a:lnTo>
                <a:lnTo>
                  <a:pt x="833" y="303"/>
                </a:lnTo>
                <a:lnTo>
                  <a:pt x="833" y="303"/>
                </a:lnTo>
                <a:lnTo>
                  <a:pt x="833" y="303"/>
                </a:lnTo>
                <a:lnTo>
                  <a:pt x="834" y="304"/>
                </a:lnTo>
                <a:lnTo>
                  <a:pt x="834" y="304"/>
                </a:lnTo>
                <a:lnTo>
                  <a:pt x="834" y="304"/>
                </a:lnTo>
                <a:lnTo>
                  <a:pt x="834" y="305"/>
                </a:lnTo>
                <a:lnTo>
                  <a:pt x="835" y="305"/>
                </a:lnTo>
                <a:lnTo>
                  <a:pt x="835" y="305"/>
                </a:lnTo>
                <a:lnTo>
                  <a:pt x="835" y="305"/>
                </a:lnTo>
                <a:lnTo>
                  <a:pt x="836" y="306"/>
                </a:lnTo>
                <a:lnTo>
                  <a:pt x="836" y="306"/>
                </a:lnTo>
                <a:lnTo>
                  <a:pt x="836" y="306"/>
                </a:lnTo>
                <a:lnTo>
                  <a:pt x="836" y="306"/>
                </a:lnTo>
                <a:lnTo>
                  <a:pt x="837" y="307"/>
                </a:lnTo>
                <a:lnTo>
                  <a:pt x="837" y="307"/>
                </a:lnTo>
                <a:lnTo>
                  <a:pt x="837" y="307"/>
                </a:lnTo>
                <a:lnTo>
                  <a:pt x="838" y="308"/>
                </a:lnTo>
                <a:lnTo>
                  <a:pt x="838" y="308"/>
                </a:lnTo>
                <a:lnTo>
                  <a:pt x="838" y="308"/>
                </a:lnTo>
                <a:lnTo>
                  <a:pt x="838" y="308"/>
                </a:lnTo>
                <a:lnTo>
                  <a:pt x="839" y="308"/>
                </a:lnTo>
                <a:lnTo>
                  <a:pt x="839" y="309"/>
                </a:lnTo>
                <a:lnTo>
                  <a:pt x="839" y="309"/>
                </a:lnTo>
                <a:lnTo>
                  <a:pt x="840" y="309"/>
                </a:lnTo>
                <a:lnTo>
                  <a:pt x="840" y="309"/>
                </a:lnTo>
                <a:lnTo>
                  <a:pt x="840" y="310"/>
                </a:lnTo>
                <a:lnTo>
                  <a:pt x="840" y="310"/>
                </a:lnTo>
                <a:lnTo>
                  <a:pt x="841" y="310"/>
                </a:lnTo>
                <a:lnTo>
                  <a:pt x="841" y="310"/>
                </a:lnTo>
                <a:lnTo>
                  <a:pt x="841" y="310"/>
                </a:lnTo>
                <a:lnTo>
                  <a:pt x="842" y="311"/>
                </a:lnTo>
                <a:lnTo>
                  <a:pt x="842" y="311"/>
                </a:lnTo>
                <a:lnTo>
                  <a:pt x="842" y="311"/>
                </a:lnTo>
                <a:lnTo>
                  <a:pt x="843" y="311"/>
                </a:lnTo>
                <a:lnTo>
                  <a:pt x="843" y="311"/>
                </a:lnTo>
                <a:lnTo>
                  <a:pt x="843" y="311"/>
                </a:lnTo>
                <a:lnTo>
                  <a:pt x="844" y="312"/>
                </a:lnTo>
                <a:lnTo>
                  <a:pt x="844" y="312"/>
                </a:lnTo>
                <a:lnTo>
                  <a:pt x="844" y="312"/>
                </a:lnTo>
                <a:lnTo>
                  <a:pt x="845" y="312"/>
                </a:lnTo>
                <a:lnTo>
                  <a:pt x="845" y="312"/>
                </a:lnTo>
                <a:lnTo>
                  <a:pt x="846" y="313"/>
                </a:lnTo>
                <a:lnTo>
                  <a:pt x="846" y="313"/>
                </a:lnTo>
                <a:lnTo>
                  <a:pt x="846" y="313"/>
                </a:lnTo>
                <a:lnTo>
                  <a:pt x="847" y="313"/>
                </a:lnTo>
                <a:lnTo>
                  <a:pt x="847" y="313"/>
                </a:lnTo>
                <a:lnTo>
                  <a:pt x="847" y="313"/>
                </a:lnTo>
                <a:lnTo>
                  <a:pt x="848" y="314"/>
                </a:lnTo>
                <a:lnTo>
                  <a:pt x="848" y="314"/>
                </a:lnTo>
                <a:lnTo>
                  <a:pt x="849" y="314"/>
                </a:lnTo>
                <a:lnTo>
                  <a:pt x="849" y="314"/>
                </a:lnTo>
                <a:lnTo>
                  <a:pt x="850" y="314"/>
                </a:lnTo>
                <a:lnTo>
                  <a:pt x="850" y="314"/>
                </a:lnTo>
                <a:lnTo>
                  <a:pt x="851" y="314"/>
                </a:lnTo>
                <a:lnTo>
                  <a:pt x="851" y="314"/>
                </a:lnTo>
                <a:lnTo>
                  <a:pt x="851" y="315"/>
                </a:lnTo>
                <a:lnTo>
                  <a:pt x="851" y="315"/>
                </a:lnTo>
                <a:lnTo>
                  <a:pt x="852" y="315"/>
                </a:lnTo>
                <a:lnTo>
                  <a:pt x="852" y="315"/>
                </a:lnTo>
                <a:lnTo>
                  <a:pt x="853" y="315"/>
                </a:lnTo>
                <a:lnTo>
                  <a:pt x="853" y="315"/>
                </a:lnTo>
                <a:lnTo>
                  <a:pt x="853" y="315"/>
                </a:lnTo>
                <a:lnTo>
                  <a:pt x="853" y="315"/>
                </a:lnTo>
                <a:lnTo>
                  <a:pt x="854" y="315"/>
                </a:lnTo>
                <a:lnTo>
                  <a:pt x="854" y="315"/>
                </a:lnTo>
                <a:lnTo>
                  <a:pt x="855" y="315"/>
                </a:lnTo>
                <a:lnTo>
                  <a:pt x="855" y="315"/>
                </a:lnTo>
                <a:lnTo>
                  <a:pt x="855" y="315"/>
                </a:lnTo>
                <a:lnTo>
                  <a:pt x="856" y="316"/>
                </a:lnTo>
                <a:lnTo>
                  <a:pt x="857" y="316"/>
                </a:lnTo>
                <a:lnTo>
                  <a:pt x="857" y="316"/>
                </a:lnTo>
                <a:lnTo>
                  <a:pt x="857" y="316"/>
                </a:lnTo>
                <a:lnTo>
                  <a:pt x="858" y="316"/>
                </a:lnTo>
                <a:lnTo>
                  <a:pt x="858" y="316"/>
                </a:lnTo>
                <a:lnTo>
                  <a:pt x="858" y="316"/>
                </a:lnTo>
                <a:lnTo>
                  <a:pt x="859" y="316"/>
                </a:lnTo>
                <a:lnTo>
                  <a:pt x="859" y="316"/>
                </a:lnTo>
                <a:lnTo>
                  <a:pt x="860" y="316"/>
                </a:lnTo>
                <a:lnTo>
                  <a:pt x="862" y="316"/>
                </a:lnTo>
                <a:lnTo>
                  <a:pt x="862" y="316"/>
                </a:lnTo>
                <a:lnTo>
                  <a:pt x="862" y="316"/>
                </a:lnTo>
                <a:lnTo>
                  <a:pt x="863" y="316"/>
                </a:lnTo>
                <a:lnTo>
                  <a:pt x="863" y="316"/>
                </a:lnTo>
                <a:lnTo>
                  <a:pt x="863" y="316"/>
                </a:lnTo>
                <a:lnTo>
                  <a:pt x="864" y="316"/>
                </a:lnTo>
                <a:lnTo>
                  <a:pt x="864" y="316"/>
                </a:lnTo>
                <a:lnTo>
                  <a:pt x="865" y="316"/>
                </a:lnTo>
                <a:lnTo>
                  <a:pt x="865" y="316"/>
                </a:lnTo>
                <a:lnTo>
                  <a:pt x="866" y="315"/>
                </a:lnTo>
                <a:lnTo>
                  <a:pt x="866" y="315"/>
                </a:lnTo>
                <a:lnTo>
                  <a:pt x="866" y="315"/>
                </a:lnTo>
                <a:lnTo>
                  <a:pt x="867" y="315"/>
                </a:lnTo>
                <a:lnTo>
                  <a:pt x="867" y="315"/>
                </a:lnTo>
                <a:lnTo>
                  <a:pt x="868" y="315"/>
                </a:lnTo>
                <a:lnTo>
                  <a:pt x="868" y="315"/>
                </a:lnTo>
                <a:lnTo>
                  <a:pt x="868" y="315"/>
                </a:lnTo>
                <a:lnTo>
                  <a:pt x="868" y="315"/>
                </a:lnTo>
                <a:lnTo>
                  <a:pt x="869" y="315"/>
                </a:lnTo>
                <a:lnTo>
                  <a:pt x="869" y="315"/>
                </a:lnTo>
                <a:lnTo>
                  <a:pt x="870" y="314"/>
                </a:lnTo>
                <a:lnTo>
                  <a:pt x="870" y="314"/>
                </a:lnTo>
                <a:lnTo>
                  <a:pt x="871" y="314"/>
                </a:lnTo>
                <a:lnTo>
                  <a:pt x="871" y="314"/>
                </a:lnTo>
                <a:lnTo>
                  <a:pt x="871" y="314"/>
                </a:lnTo>
                <a:lnTo>
                  <a:pt x="872" y="314"/>
                </a:lnTo>
                <a:lnTo>
                  <a:pt x="872" y="314"/>
                </a:lnTo>
                <a:lnTo>
                  <a:pt x="873" y="314"/>
                </a:lnTo>
                <a:lnTo>
                  <a:pt x="873" y="314"/>
                </a:lnTo>
                <a:lnTo>
                  <a:pt x="873" y="313"/>
                </a:lnTo>
                <a:lnTo>
                  <a:pt x="873" y="313"/>
                </a:lnTo>
                <a:lnTo>
                  <a:pt x="874" y="313"/>
                </a:lnTo>
                <a:lnTo>
                  <a:pt x="874" y="313"/>
                </a:lnTo>
                <a:lnTo>
                  <a:pt x="874" y="313"/>
                </a:lnTo>
                <a:lnTo>
                  <a:pt x="875" y="313"/>
                </a:lnTo>
                <a:lnTo>
                  <a:pt x="875" y="312"/>
                </a:lnTo>
                <a:lnTo>
                  <a:pt x="876" y="312"/>
                </a:lnTo>
                <a:lnTo>
                  <a:pt x="876" y="312"/>
                </a:lnTo>
                <a:lnTo>
                  <a:pt x="877" y="312"/>
                </a:lnTo>
                <a:lnTo>
                  <a:pt x="877" y="312"/>
                </a:lnTo>
                <a:lnTo>
                  <a:pt x="877" y="312"/>
                </a:lnTo>
                <a:lnTo>
                  <a:pt x="877" y="311"/>
                </a:lnTo>
                <a:lnTo>
                  <a:pt x="878" y="311"/>
                </a:lnTo>
                <a:lnTo>
                  <a:pt x="878" y="311"/>
                </a:lnTo>
                <a:lnTo>
                  <a:pt x="878" y="311"/>
                </a:lnTo>
                <a:lnTo>
                  <a:pt x="879" y="311"/>
                </a:lnTo>
                <a:lnTo>
                  <a:pt x="879" y="310"/>
                </a:lnTo>
                <a:lnTo>
                  <a:pt x="880" y="310"/>
                </a:lnTo>
                <a:lnTo>
                  <a:pt x="880" y="310"/>
                </a:lnTo>
                <a:lnTo>
                  <a:pt x="881" y="309"/>
                </a:lnTo>
                <a:lnTo>
                  <a:pt x="881" y="309"/>
                </a:lnTo>
                <a:lnTo>
                  <a:pt x="881" y="309"/>
                </a:lnTo>
                <a:lnTo>
                  <a:pt x="882" y="309"/>
                </a:lnTo>
                <a:lnTo>
                  <a:pt x="882" y="308"/>
                </a:lnTo>
                <a:lnTo>
                  <a:pt x="882" y="308"/>
                </a:lnTo>
                <a:lnTo>
                  <a:pt x="883" y="308"/>
                </a:lnTo>
                <a:lnTo>
                  <a:pt x="883" y="308"/>
                </a:lnTo>
                <a:lnTo>
                  <a:pt x="883" y="308"/>
                </a:lnTo>
                <a:lnTo>
                  <a:pt x="884" y="307"/>
                </a:lnTo>
                <a:lnTo>
                  <a:pt x="884" y="307"/>
                </a:lnTo>
                <a:lnTo>
                  <a:pt x="884" y="307"/>
                </a:lnTo>
                <a:lnTo>
                  <a:pt x="884" y="306"/>
                </a:lnTo>
                <a:lnTo>
                  <a:pt x="885" y="306"/>
                </a:lnTo>
                <a:lnTo>
                  <a:pt x="885" y="306"/>
                </a:lnTo>
                <a:lnTo>
                  <a:pt x="885" y="306"/>
                </a:lnTo>
                <a:lnTo>
                  <a:pt x="886" y="305"/>
                </a:lnTo>
                <a:lnTo>
                  <a:pt x="886" y="305"/>
                </a:lnTo>
                <a:lnTo>
                  <a:pt x="886" y="305"/>
                </a:lnTo>
                <a:lnTo>
                  <a:pt x="886" y="305"/>
                </a:lnTo>
                <a:lnTo>
                  <a:pt x="887" y="304"/>
                </a:lnTo>
                <a:lnTo>
                  <a:pt x="887" y="304"/>
                </a:lnTo>
                <a:lnTo>
                  <a:pt x="887" y="304"/>
                </a:lnTo>
                <a:lnTo>
                  <a:pt x="887" y="303"/>
                </a:lnTo>
                <a:lnTo>
                  <a:pt x="888" y="303"/>
                </a:lnTo>
                <a:lnTo>
                  <a:pt x="888" y="303"/>
                </a:lnTo>
                <a:lnTo>
                  <a:pt x="888" y="302"/>
                </a:lnTo>
                <a:lnTo>
                  <a:pt x="888" y="302"/>
                </a:lnTo>
                <a:lnTo>
                  <a:pt x="889" y="302"/>
                </a:lnTo>
                <a:lnTo>
                  <a:pt x="889" y="301"/>
                </a:lnTo>
                <a:lnTo>
                  <a:pt x="889" y="301"/>
                </a:lnTo>
                <a:lnTo>
                  <a:pt x="889" y="301"/>
                </a:lnTo>
                <a:lnTo>
                  <a:pt x="889" y="301"/>
                </a:lnTo>
                <a:lnTo>
                  <a:pt x="890" y="300"/>
                </a:lnTo>
                <a:lnTo>
                  <a:pt x="890" y="300"/>
                </a:lnTo>
                <a:lnTo>
                  <a:pt x="890" y="300"/>
                </a:lnTo>
                <a:lnTo>
                  <a:pt x="890" y="299"/>
                </a:lnTo>
                <a:lnTo>
                  <a:pt x="891" y="299"/>
                </a:lnTo>
                <a:lnTo>
                  <a:pt x="891" y="299"/>
                </a:lnTo>
                <a:lnTo>
                  <a:pt x="891" y="298"/>
                </a:lnTo>
                <a:lnTo>
                  <a:pt x="891" y="298"/>
                </a:lnTo>
                <a:lnTo>
                  <a:pt x="891" y="298"/>
                </a:lnTo>
                <a:lnTo>
                  <a:pt x="892" y="297"/>
                </a:lnTo>
                <a:lnTo>
                  <a:pt x="892" y="297"/>
                </a:lnTo>
                <a:lnTo>
                  <a:pt x="892" y="297"/>
                </a:lnTo>
                <a:lnTo>
                  <a:pt x="892" y="296"/>
                </a:lnTo>
                <a:lnTo>
                  <a:pt x="892" y="296"/>
                </a:lnTo>
                <a:lnTo>
                  <a:pt x="893" y="296"/>
                </a:lnTo>
                <a:lnTo>
                  <a:pt x="893" y="295"/>
                </a:lnTo>
                <a:lnTo>
                  <a:pt x="893" y="295"/>
                </a:lnTo>
                <a:lnTo>
                  <a:pt x="893" y="295"/>
                </a:lnTo>
                <a:lnTo>
                  <a:pt x="893" y="294"/>
                </a:lnTo>
                <a:lnTo>
                  <a:pt x="893" y="294"/>
                </a:lnTo>
                <a:lnTo>
                  <a:pt x="894" y="293"/>
                </a:lnTo>
                <a:lnTo>
                  <a:pt x="894" y="293"/>
                </a:lnTo>
                <a:lnTo>
                  <a:pt x="894" y="293"/>
                </a:lnTo>
                <a:lnTo>
                  <a:pt x="894" y="292"/>
                </a:lnTo>
                <a:lnTo>
                  <a:pt x="894" y="292"/>
                </a:lnTo>
                <a:lnTo>
                  <a:pt x="894" y="291"/>
                </a:lnTo>
                <a:lnTo>
                  <a:pt x="894" y="291"/>
                </a:lnTo>
                <a:lnTo>
                  <a:pt x="894" y="291"/>
                </a:lnTo>
                <a:lnTo>
                  <a:pt x="895" y="291"/>
                </a:lnTo>
                <a:lnTo>
                  <a:pt x="895" y="290"/>
                </a:lnTo>
                <a:cubicBezTo>
                  <a:pt x="896" y="287"/>
                  <a:pt x="896" y="284"/>
                  <a:pt x="896" y="281"/>
                </a:cubicBezTo>
                <a:lnTo>
                  <a:pt x="896" y="281"/>
                </a:lnTo>
                <a:lnTo>
                  <a:pt x="896" y="280"/>
                </a:lnTo>
                <a:lnTo>
                  <a:pt x="896" y="280"/>
                </a:lnTo>
                <a:lnTo>
                  <a:pt x="896" y="280"/>
                </a:lnTo>
                <a:lnTo>
                  <a:pt x="896" y="280"/>
                </a:lnTo>
                <a:lnTo>
                  <a:pt x="896" y="279"/>
                </a:lnTo>
                <a:lnTo>
                  <a:pt x="896" y="279"/>
                </a:lnTo>
                <a:lnTo>
                  <a:pt x="896" y="279"/>
                </a:lnTo>
                <a:lnTo>
                  <a:pt x="896" y="278"/>
                </a:lnTo>
                <a:lnTo>
                  <a:pt x="896" y="278"/>
                </a:lnTo>
                <a:lnTo>
                  <a:pt x="896" y="278"/>
                </a:lnTo>
                <a:lnTo>
                  <a:pt x="896" y="278"/>
                </a:lnTo>
                <a:lnTo>
                  <a:pt x="896" y="278"/>
                </a:lnTo>
                <a:lnTo>
                  <a:pt x="896" y="277"/>
                </a:lnTo>
                <a:lnTo>
                  <a:pt x="896" y="277"/>
                </a:lnTo>
                <a:lnTo>
                  <a:pt x="896" y="277"/>
                </a:lnTo>
                <a:lnTo>
                  <a:pt x="896" y="277"/>
                </a:lnTo>
                <a:lnTo>
                  <a:pt x="896" y="277"/>
                </a:lnTo>
                <a:lnTo>
                  <a:pt x="896" y="276"/>
                </a:lnTo>
                <a:lnTo>
                  <a:pt x="896" y="276"/>
                </a:lnTo>
                <a:lnTo>
                  <a:pt x="896" y="276"/>
                </a:lnTo>
                <a:lnTo>
                  <a:pt x="896" y="276"/>
                </a:lnTo>
                <a:lnTo>
                  <a:pt x="896" y="276"/>
                </a:lnTo>
                <a:lnTo>
                  <a:pt x="896" y="275"/>
                </a:lnTo>
                <a:lnTo>
                  <a:pt x="896" y="275"/>
                </a:lnTo>
                <a:lnTo>
                  <a:pt x="896" y="275"/>
                </a:lnTo>
                <a:lnTo>
                  <a:pt x="896" y="275"/>
                </a:lnTo>
                <a:lnTo>
                  <a:pt x="896" y="275"/>
                </a:lnTo>
                <a:lnTo>
                  <a:pt x="896" y="275"/>
                </a:lnTo>
                <a:lnTo>
                  <a:pt x="896" y="274"/>
                </a:lnTo>
                <a:lnTo>
                  <a:pt x="896" y="274"/>
                </a:lnTo>
                <a:lnTo>
                  <a:pt x="896" y="274"/>
                </a:lnTo>
                <a:lnTo>
                  <a:pt x="896" y="274"/>
                </a:lnTo>
                <a:lnTo>
                  <a:pt x="896" y="274"/>
                </a:lnTo>
                <a:lnTo>
                  <a:pt x="895" y="273"/>
                </a:lnTo>
                <a:lnTo>
                  <a:pt x="895" y="273"/>
                </a:lnTo>
                <a:lnTo>
                  <a:pt x="895" y="273"/>
                </a:lnTo>
                <a:lnTo>
                  <a:pt x="895" y="272"/>
                </a:lnTo>
                <a:lnTo>
                  <a:pt x="895" y="272"/>
                </a:lnTo>
                <a:lnTo>
                  <a:pt x="895" y="272"/>
                </a:lnTo>
                <a:lnTo>
                  <a:pt x="895" y="272"/>
                </a:lnTo>
                <a:lnTo>
                  <a:pt x="895" y="271"/>
                </a:lnTo>
                <a:lnTo>
                  <a:pt x="895" y="271"/>
                </a:lnTo>
                <a:lnTo>
                  <a:pt x="895" y="271"/>
                </a:lnTo>
                <a:lnTo>
                  <a:pt x="895" y="271"/>
                </a:lnTo>
                <a:lnTo>
                  <a:pt x="895" y="271"/>
                </a:lnTo>
                <a:lnTo>
                  <a:pt x="895" y="270"/>
                </a:lnTo>
                <a:lnTo>
                  <a:pt x="895" y="270"/>
                </a:lnTo>
                <a:lnTo>
                  <a:pt x="895" y="270"/>
                </a:lnTo>
                <a:lnTo>
                  <a:pt x="895" y="270"/>
                </a:lnTo>
                <a:lnTo>
                  <a:pt x="894" y="269"/>
                </a:lnTo>
                <a:lnTo>
                  <a:pt x="894" y="269"/>
                </a:lnTo>
                <a:lnTo>
                  <a:pt x="894" y="269"/>
                </a:lnTo>
                <a:lnTo>
                  <a:pt x="894" y="269"/>
                </a:lnTo>
                <a:lnTo>
                  <a:pt x="894" y="269"/>
                </a:lnTo>
                <a:lnTo>
                  <a:pt x="894" y="268"/>
                </a:lnTo>
                <a:lnTo>
                  <a:pt x="894" y="268"/>
                </a:lnTo>
                <a:lnTo>
                  <a:pt x="894" y="268"/>
                </a:lnTo>
                <a:lnTo>
                  <a:pt x="894" y="268"/>
                </a:lnTo>
                <a:lnTo>
                  <a:pt x="894" y="267"/>
                </a:lnTo>
                <a:lnTo>
                  <a:pt x="894" y="267"/>
                </a:lnTo>
                <a:lnTo>
                  <a:pt x="893" y="266"/>
                </a:lnTo>
                <a:lnTo>
                  <a:pt x="893" y="266"/>
                </a:lnTo>
                <a:lnTo>
                  <a:pt x="893" y="266"/>
                </a:lnTo>
                <a:lnTo>
                  <a:pt x="893" y="266"/>
                </a:lnTo>
                <a:lnTo>
                  <a:pt x="893" y="265"/>
                </a:lnTo>
                <a:lnTo>
                  <a:pt x="893" y="265"/>
                </a:lnTo>
                <a:lnTo>
                  <a:pt x="893" y="265"/>
                </a:lnTo>
                <a:close/>
                <a:moveTo>
                  <a:pt x="699" y="267"/>
                </a:moveTo>
                <a:cubicBezTo>
                  <a:pt x="702" y="259"/>
                  <a:pt x="708" y="253"/>
                  <a:pt x="716" y="249"/>
                </a:cubicBezTo>
                <a:lnTo>
                  <a:pt x="716" y="249"/>
                </a:lnTo>
                <a:cubicBezTo>
                  <a:pt x="716" y="248"/>
                  <a:pt x="717" y="248"/>
                  <a:pt x="717" y="248"/>
                </a:cubicBezTo>
                <a:lnTo>
                  <a:pt x="718" y="248"/>
                </a:lnTo>
                <a:lnTo>
                  <a:pt x="719" y="247"/>
                </a:lnTo>
                <a:lnTo>
                  <a:pt x="719" y="247"/>
                </a:lnTo>
                <a:lnTo>
                  <a:pt x="720" y="247"/>
                </a:lnTo>
                <a:lnTo>
                  <a:pt x="720" y="247"/>
                </a:lnTo>
                <a:lnTo>
                  <a:pt x="721" y="246"/>
                </a:lnTo>
                <a:lnTo>
                  <a:pt x="721" y="246"/>
                </a:lnTo>
                <a:lnTo>
                  <a:pt x="721" y="246"/>
                </a:lnTo>
                <a:lnTo>
                  <a:pt x="722" y="246"/>
                </a:lnTo>
                <a:lnTo>
                  <a:pt x="722" y="246"/>
                </a:lnTo>
                <a:lnTo>
                  <a:pt x="722" y="246"/>
                </a:lnTo>
                <a:lnTo>
                  <a:pt x="722" y="246"/>
                </a:lnTo>
                <a:lnTo>
                  <a:pt x="722" y="246"/>
                </a:lnTo>
                <a:lnTo>
                  <a:pt x="723" y="246"/>
                </a:lnTo>
                <a:lnTo>
                  <a:pt x="723" y="246"/>
                </a:lnTo>
                <a:lnTo>
                  <a:pt x="723" y="246"/>
                </a:lnTo>
                <a:lnTo>
                  <a:pt x="723" y="246"/>
                </a:lnTo>
                <a:lnTo>
                  <a:pt x="723" y="246"/>
                </a:lnTo>
                <a:lnTo>
                  <a:pt x="724" y="245"/>
                </a:lnTo>
                <a:lnTo>
                  <a:pt x="724" y="245"/>
                </a:lnTo>
                <a:lnTo>
                  <a:pt x="724" y="245"/>
                </a:lnTo>
                <a:lnTo>
                  <a:pt x="724" y="245"/>
                </a:lnTo>
                <a:lnTo>
                  <a:pt x="725" y="245"/>
                </a:lnTo>
                <a:lnTo>
                  <a:pt x="725" y="245"/>
                </a:lnTo>
                <a:lnTo>
                  <a:pt x="725" y="245"/>
                </a:lnTo>
                <a:lnTo>
                  <a:pt x="725" y="245"/>
                </a:lnTo>
                <a:lnTo>
                  <a:pt x="726" y="245"/>
                </a:lnTo>
                <a:lnTo>
                  <a:pt x="726" y="245"/>
                </a:lnTo>
                <a:lnTo>
                  <a:pt x="726" y="245"/>
                </a:lnTo>
                <a:lnTo>
                  <a:pt x="726" y="245"/>
                </a:lnTo>
                <a:lnTo>
                  <a:pt x="726" y="245"/>
                </a:lnTo>
                <a:lnTo>
                  <a:pt x="727" y="245"/>
                </a:lnTo>
                <a:lnTo>
                  <a:pt x="727" y="245"/>
                </a:lnTo>
                <a:lnTo>
                  <a:pt x="727" y="245"/>
                </a:lnTo>
                <a:lnTo>
                  <a:pt x="727" y="245"/>
                </a:lnTo>
                <a:lnTo>
                  <a:pt x="727" y="245"/>
                </a:lnTo>
                <a:lnTo>
                  <a:pt x="728" y="245"/>
                </a:lnTo>
                <a:lnTo>
                  <a:pt x="728" y="245"/>
                </a:lnTo>
                <a:lnTo>
                  <a:pt x="728" y="245"/>
                </a:lnTo>
                <a:lnTo>
                  <a:pt x="728" y="245"/>
                </a:lnTo>
                <a:lnTo>
                  <a:pt x="729" y="245"/>
                </a:lnTo>
                <a:lnTo>
                  <a:pt x="729" y="244"/>
                </a:lnTo>
                <a:lnTo>
                  <a:pt x="729" y="244"/>
                </a:lnTo>
                <a:lnTo>
                  <a:pt x="729" y="244"/>
                </a:lnTo>
                <a:lnTo>
                  <a:pt x="729" y="244"/>
                </a:lnTo>
                <a:lnTo>
                  <a:pt x="730" y="244"/>
                </a:lnTo>
                <a:lnTo>
                  <a:pt x="730" y="244"/>
                </a:lnTo>
                <a:lnTo>
                  <a:pt x="730" y="244"/>
                </a:lnTo>
                <a:lnTo>
                  <a:pt x="730" y="244"/>
                </a:lnTo>
                <a:lnTo>
                  <a:pt x="731" y="244"/>
                </a:lnTo>
                <a:lnTo>
                  <a:pt x="731" y="244"/>
                </a:lnTo>
                <a:lnTo>
                  <a:pt x="731" y="244"/>
                </a:lnTo>
                <a:lnTo>
                  <a:pt x="731" y="244"/>
                </a:lnTo>
                <a:lnTo>
                  <a:pt x="731" y="244"/>
                </a:lnTo>
                <a:lnTo>
                  <a:pt x="732" y="244"/>
                </a:lnTo>
                <a:lnTo>
                  <a:pt x="732" y="244"/>
                </a:lnTo>
                <a:lnTo>
                  <a:pt x="732" y="244"/>
                </a:lnTo>
                <a:lnTo>
                  <a:pt x="732" y="244"/>
                </a:lnTo>
                <a:lnTo>
                  <a:pt x="733" y="244"/>
                </a:lnTo>
                <a:cubicBezTo>
                  <a:pt x="752" y="244"/>
                  <a:pt x="768" y="260"/>
                  <a:pt x="768" y="280"/>
                </a:cubicBezTo>
                <a:cubicBezTo>
                  <a:pt x="768" y="286"/>
                  <a:pt x="767" y="292"/>
                  <a:pt x="764" y="297"/>
                </a:cubicBezTo>
                <a:lnTo>
                  <a:pt x="764" y="298"/>
                </a:lnTo>
                <a:lnTo>
                  <a:pt x="764" y="298"/>
                </a:lnTo>
                <a:lnTo>
                  <a:pt x="763" y="298"/>
                </a:lnTo>
                <a:lnTo>
                  <a:pt x="763" y="299"/>
                </a:lnTo>
                <a:lnTo>
                  <a:pt x="763" y="299"/>
                </a:lnTo>
                <a:lnTo>
                  <a:pt x="763" y="299"/>
                </a:lnTo>
                <a:lnTo>
                  <a:pt x="763" y="299"/>
                </a:lnTo>
                <a:lnTo>
                  <a:pt x="762" y="300"/>
                </a:lnTo>
                <a:lnTo>
                  <a:pt x="762" y="300"/>
                </a:lnTo>
                <a:lnTo>
                  <a:pt x="762" y="300"/>
                </a:lnTo>
                <a:lnTo>
                  <a:pt x="762" y="301"/>
                </a:lnTo>
                <a:lnTo>
                  <a:pt x="762" y="301"/>
                </a:lnTo>
                <a:lnTo>
                  <a:pt x="761" y="301"/>
                </a:lnTo>
                <a:lnTo>
                  <a:pt x="761" y="301"/>
                </a:lnTo>
                <a:lnTo>
                  <a:pt x="761" y="302"/>
                </a:lnTo>
                <a:lnTo>
                  <a:pt x="761" y="302"/>
                </a:lnTo>
                <a:lnTo>
                  <a:pt x="761" y="302"/>
                </a:lnTo>
                <a:lnTo>
                  <a:pt x="760" y="303"/>
                </a:lnTo>
                <a:lnTo>
                  <a:pt x="760" y="303"/>
                </a:lnTo>
                <a:lnTo>
                  <a:pt x="760" y="303"/>
                </a:lnTo>
                <a:lnTo>
                  <a:pt x="760" y="303"/>
                </a:lnTo>
                <a:lnTo>
                  <a:pt x="760" y="303"/>
                </a:lnTo>
                <a:lnTo>
                  <a:pt x="759" y="304"/>
                </a:lnTo>
                <a:lnTo>
                  <a:pt x="759" y="304"/>
                </a:lnTo>
                <a:lnTo>
                  <a:pt x="759" y="304"/>
                </a:lnTo>
                <a:lnTo>
                  <a:pt x="758" y="305"/>
                </a:lnTo>
                <a:lnTo>
                  <a:pt x="758" y="305"/>
                </a:lnTo>
                <a:lnTo>
                  <a:pt x="758" y="305"/>
                </a:lnTo>
                <a:lnTo>
                  <a:pt x="758" y="305"/>
                </a:lnTo>
                <a:lnTo>
                  <a:pt x="758" y="306"/>
                </a:lnTo>
                <a:lnTo>
                  <a:pt x="757" y="306"/>
                </a:lnTo>
                <a:lnTo>
                  <a:pt x="757" y="306"/>
                </a:lnTo>
                <a:lnTo>
                  <a:pt x="757" y="306"/>
                </a:lnTo>
                <a:lnTo>
                  <a:pt x="757" y="306"/>
                </a:lnTo>
                <a:lnTo>
                  <a:pt x="756" y="307"/>
                </a:lnTo>
                <a:lnTo>
                  <a:pt x="756" y="307"/>
                </a:lnTo>
                <a:lnTo>
                  <a:pt x="756" y="307"/>
                </a:lnTo>
                <a:lnTo>
                  <a:pt x="755" y="308"/>
                </a:lnTo>
                <a:lnTo>
                  <a:pt x="755" y="308"/>
                </a:lnTo>
                <a:lnTo>
                  <a:pt x="755" y="308"/>
                </a:lnTo>
                <a:lnTo>
                  <a:pt x="755" y="308"/>
                </a:lnTo>
                <a:lnTo>
                  <a:pt x="754" y="308"/>
                </a:lnTo>
                <a:lnTo>
                  <a:pt x="754" y="309"/>
                </a:lnTo>
                <a:lnTo>
                  <a:pt x="753" y="309"/>
                </a:lnTo>
                <a:lnTo>
                  <a:pt x="753" y="309"/>
                </a:lnTo>
                <a:lnTo>
                  <a:pt x="753" y="309"/>
                </a:lnTo>
                <a:lnTo>
                  <a:pt x="753" y="310"/>
                </a:lnTo>
                <a:lnTo>
                  <a:pt x="752" y="310"/>
                </a:lnTo>
                <a:lnTo>
                  <a:pt x="752" y="310"/>
                </a:lnTo>
                <a:lnTo>
                  <a:pt x="752" y="310"/>
                </a:lnTo>
                <a:lnTo>
                  <a:pt x="751" y="310"/>
                </a:lnTo>
                <a:lnTo>
                  <a:pt x="751" y="311"/>
                </a:lnTo>
                <a:lnTo>
                  <a:pt x="751" y="311"/>
                </a:lnTo>
                <a:lnTo>
                  <a:pt x="750" y="311"/>
                </a:lnTo>
                <a:lnTo>
                  <a:pt x="750" y="311"/>
                </a:lnTo>
                <a:lnTo>
                  <a:pt x="750" y="311"/>
                </a:lnTo>
                <a:lnTo>
                  <a:pt x="750" y="311"/>
                </a:lnTo>
                <a:lnTo>
                  <a:pt x="749" y="312"/>
                </a:lnTo>
                <a:lnTo>
                  <a:pt x="749" y="312"/>
                </a:lnTo>
                <a:lnTo>
                  <a:pt x="749" y="312"/>
                </a:lnTo>
                <a:lnTo>
                  <a:pt x="749" y="312"/>
                </a:lnTo>
                <a:lnTo>
                  <a:pt x="748" y="312"/>
                </a:lnTo>
                <a:lnTo>
                  <a:pt x="748" y="312"/>
                </a:lnTo>
                <a:lnTo>
                  <a:pt x="748" y="312"/>
                </a:lnTo>
                <a:lnTo>
                  <a:pt x="747" y="313"/>
                </a:lnTo>
                <a:lnTo>
                  <a:pt x="747" y="313"/>
                </a:lnTo>
                <a:lnTo>
                  <a:pt x="747" y="313"/>
                </a:lnTo>
                <a:lnTo>
                  <a:pt x="746" y="313"/>
                </a:lnTo>
                <a:lnTo>
                  <a:pt x="746" y="313"/>
                </a:lnTo>
                <a:lnTo>
                  <a:pt x="746" y="313"/>
                </a:lnTo>
                <a:lnTo>
                  <a:pt x="746" y="313"/>
                </a:lnTo>
                <a:lnTo>
                  <a:pt x="745" y="314"/>
                </a:lnTo>
                <a:lnTo>
                  <a:pt x="745" y="314"/>
                </a:lnTo>
                <a:lnTo>
                  <a:pt x="745" y="314"/>
                </a:lnTo>
                <a:lnTo>
                  <a:pt x="744" y="314"/>
                </a:lnTo>
                <a:lnTo>
                  <a:pt x="744" y="314"/>
                </a:lnTo>
                <a:lnTo>
                  <a:pt x="743" y="314"/>
                </a:lnTo>
                <a:lnTo>
                  <a:pt x="743" y="314"/>
                </a:lnTo>
                <a:lnTo>
                  <a:pt x="742" y="314"/>
                </a:lnTo>
                <a:lnTo>
                  <a:pt x="742" y="314"/>
                </a:lnTo>
                <a:lnTo>
                  <a:pt x="742" y="314"/>
                </a:lnTo>
                <a:lnTo>
                  <a:pt x="742" y="315"/>
                </a:lnTo>
                <a:lnTo>
                  <a:pt x="741" y="315"/>
                </a:lnTo>
                <a:lnTo>
                  <a:pt x="741" y="315"/>
                </a:lnTo>
                <a:lnTo>
                  <a:pt x="741" y="315"/>
                </a:lnTo>
                <a:lnTo>
                  <a:pt x="741" y="315"/>
                </a:lnTo>
                <a:lnTo>
                  <a:pt x="740" y="315"/>
                </a:lnTo>
                <a:lnTo>
                  <a:pt x="740" y="315"/>
                </a:lnTo>
                <a:lnTo>
                  <a:pt x="739" y="315"/>
                </a:lnTo>
                <a:lnTo>
                  <a:pt x="739" y="315"/>
                </a:lnTo>
                <a:lnTo>
                  <a:pt x="739" y="315"/>
                </a:lnTo>
                <a:lnTo>
                  <a:pt x="738" y="315"/>
                </a:lnTo>
                <a:lnTo>
                  <a:pt x="738" y="315"/>
                </a:lnTo>
                <a:lnTo>
                  <a:pt x="738" y="315"/>
                </a:lnTo>
                <a:lnTo>
                  <a:pt x="737" y="316"/>
                </a:lnTo>
                <a:lnTo>
                  <a:pt x="737" y="316"/>
                </a:lnTo>
                <a:lnTo>
                  <a:pt x="736" y="316"/>
                </a:lnTo>
                <a:lnTo>
                  <a:pt x="736" y="316"/>
                </a:lnTo>
                <a:lnTo>
                  <a:pt x="736" y="316"/>
                </a:lnTo>
                <a:lnTo>
                  <a:pt x="735" y="316"/>
                </a:lnTo>
                <a:lnTo>
                  <a:pt x="735" y="316"/>
                </a:lnTo>
                <a:lnTo>
                  <a:pt x="734" y="316"/>
                </a:lnTo>
                <a:lnTo>
                  <a:pt x="734" y="316"/>
                </a:lnTo>
                <a:lnTo>
                  <a:pt x="734" y="316"/>
                </a:lnTo>
                <a:lnTo>
                  <a:pt x="733" y="316"/>
                </a:lnTo>
                <a:lnTo>
                  <a:pt x="733" y="316"/>
                </a:lnTo>
                <a:lnTo>
                  <a:pt x="733" y="316"/>
                </a:lnTo>
                <a:lnTo>
                  <a:pt x="731" y="316"/>
                </a:lnTo>
                <a:lnTo>
                  <a:pt x="731" y="316"/>
                </a:lnTo>
                <a:lnTo>
                  <a:pt x="731" y="316"/>
                </a:lnTo>
                <a:lnTo>
                  <a:pt x="730" y="316"/>
                </a:lnTo>
                <a:lnTo>
                  <a:pt x="730" y="316"/>
                </a:lnTo>
                <a:lnTo>
                  <a:pt x="730" y="316"/>
                </a:lnTo>
                <a:lnTo>
                  <a:pt x="729" y="316"/>
                </a:lnTo>
                <a:lnTo>
                  <a:pt x="729" y="316"/>
                </a:lnTo>
                <a:lnTo>
                  <a:pt x="728" y="316"/>
                </a:lnTo>
                <a:lnTo>
                  <a:pt x="728" y="316"/>
                </a:lnTo>
                <a:lnTo>
                  <a:pt x="728" y="315"/>
                </a:lnTo>
                <a:lnTo>
                  <a:pt x="727" y="315"/>
                </a:lnTo>
                <a:lnTo>
                  <a:pt x="727" y="315"/>
                </a:lnTo>
                <a:lnTo>
                  <a:pt x="726" y="315"/>
                </a:lnTo>
                <a:lnTo>
                  <a:pt x="726" y="315"/>
                </a:lnTo>
                <a:lnTo>
                  <a:pt x="725" y="315"/>
                </a:lnTo>
                <a:lnTo>
                  <a:pt x="725" y="315"/>
                </a:lnTo>
                <a:lnTo>
                  <a:pt x="725" y="315"/>
                </a:lnTo>
                <a:lnTo>
                  <a:pt x="725" y="315"/>
                </a:lnTo>
                <a:lnTo>
                  <a:pt x="724" y="315"/>
                </a:lnTo>
                <a:lnTo>
                  <a:pt x="724" y="315"/>
                </a:lnTo>
                <a:lnTo>
                  <a:pt x="723" y="315"/>
                </a:lnTo>
                <a:lnTo>
                  <a:pt x="723" y="314"/>
                </a:lnTo>
                <a:lnTo>
                  <a:pt x="723" y="314"/>
                </a:lnTo>
                <a:lnTo>
                  <a:pt x="722" y="314"/>
                </a:lnTo>
                <a:lnTo>
                  <a:pt x="722" y="314"/>
                </a:lnTo>
                <a:lnTo>
                  <a:pt x="721" y="314"/>
                </a:lnTo>
                <a:lnTo>
                  <a:pt x="721" y="314"/>
                </a:lnTo>
                <a:lnTo>
                  <a:pt x="721" y="314"/>
                </a:lnTo>
                <a:lnTo>
                  <a:pt x="720" y="314"/>
                </a:lnTo>
                <a:lnTo>
                  <a:pt x="720" y="314"/>
                </a:lnTo>
                <a:lnTo>
                  <a:pt x="719" y="313"/>
                </a:lnTo>
                <a:lnTo>
                  <a:pt x="719" y="313"/>
                </a:lnTo>
                <a:lnTo>
                  <a:pt x="719" y="313"/>
                </a:lnTo>
                <a:lnTo>
                  <a:pt x="719" y="313"/>
                </a:lnTo>
                <a:lnTo>
                  <a:pt x="718" y="313"/>
                </a:lnTo>
                <a:lnTo>
                  <a:pt x="718" y="313"/>
                </a:lnTo>
                <a:lnTo>
                  <a:pt x="717" y="312"/>
                </a:lnTo>
                <a:lnTo>
                  <a:pt x="717" y="312"/>
                </a:lnTo>
                <a:lnTo>
                  <a:pt x="717" y="312"/>
                </a:lnTo>
                <a:lnTo>
                  <a:pt x="716" y="312"/>
                </a:lnTo>
                <a:lnTo>
                  <a:pt x="716" y="312"/>
                </a:lnTo>
                <a:lnTo>
                  <a:pt x="716" y="312"/>
                </a:lnTo>
                <a:lnTo>
                  <a:pt x="716" y="311"/>
                </a:lnTo>
                <a:lnTo>
                  <a:pt x="715" y="311"/>
                </a:lnTo>
                <a:lnTo>
                  <a:pt x="715" y="311"/>
                </a:lnTo>
                <a:lnTo>
                  <a:pt x="714" y="311"/>
                </a:lnTo>
                <a:lnTo>
                  <a:pt x="714" y="311"/>
                </a:lnTo>
                <a:lnTo>
                  <a:pt x="714" y="311"/>
                </a:lnTo>
                <a:lnTo>
                  <a:pt x="713" y="310"/>
                </a:lnTo>
                <a:lnTo>
                  <a:pt x="713" y="310"/>
                </a:lnTo>
                <a:lnTo>
                  <a:pt x="713" y="310"/>
                </a:lnTo>
                <a:lnTo>
                  <a:pt x="712" y="309"/>
                </a:lnTo>
                <a:lnTo>
                  <a:pt x="712" y="309"/>
                </a:lnTo>
                <a:lnTo>
                  <a:pt x="712" y="309"/>
                </a:lnTo>
                <a:lnTo>
                  <a:pt x="711" y="309"/>
                </a:lnTo>
                <a:lnTo>
                  <a:pt x="711" y="309"/>
                </a:lnTo>
                <a:lnTo>
                  <a:pt x="711" y="308"/>
                </a:lnTo>
                <a:lnTo>
                  <a:pt x="711" y="308"/>
                </a:lnTo>
                <a:lnTo>
                  <a:pt x="710" y="308"/>
                </a:lnTo>
                <a:lnTo>
                  <a:pt x="709" y="307"/>
                </a:lnTo>
                <a:lnTo>
                  <a:pt x="709" y="307"/>
                </a:lnTo>
                <a:lnTo>
                  <a:pt x="709" y="307"/>
                </a:lnTo>
                <a:lnTo>
                  <a:pt x="709" y="306"/>
                </a:lnTo>
                <a:lnTo>
                  <a:pt x="708" y="306"/>
                </a:lnTo>
                <a:lnTo>
                  <a:pt x="708" y="306"/>
                </a:lnTo>
                <a:lnTo>
                  <a:pt x="708" y="306"/>
                </a:lnTo>
                <a:lnTo>
                  <a:pt x="707" y="305"/>
                </a:lnTo>
                <a:lnTo>
                  <a:pt x="707" y="305"/>
                </a:lnTo>
                <a:lnTo>
                  <a:pt x="707" y="305"/>
                </a:lnTo>
                <a:lnTo>
                  <a:pt x="707" y="305"/>
                </a:lnTo>
                <a:lnTo>
                  <a:pt x="707" y="304"/>
                </a:lnTo>
                <a:lnTo>
                  <a:pt x="706" y="304"/>
                </a:lnTo>
                <a:lnTo>
                  <a:pt x="706" y="304"/>
                </a:lnTo>
                <a:lnTo>
                  <a:pt x="706" y="303"/>
                </a:lnTo>
                <a:lnTo>
                  <a:pt x="706" y="303"/>
                </a:lnTo>
                <a:lnTo>
                  <a:pt x="706" y="303"/>
                </a:lnTo>
                <a:lnTo>
                  <a:pt x="704" y="302"/>
                </a:lnTo>
                <a:lnTo>
                  <a:pt x="704" y="302"/>
                </a:lnTo>
                <a:lnTo>
                  <a:pt x="704" y="302"/>
                </a:lnTo>
                <a:lnTo>
                  <a:pt x="704" y="301"/>
                </a:lnTo>
                <a:lnTo>
                  <a:pt x="704" y="301"/>
                </a:lnTo>
                <a:lnTo>
                  <a:pt x="703" y="301"/>
                </a:lnTo>
                <a:lnTo>
                  <a:pt x="703" y="301"/>
                </a:lnTo>
                <a:lnTo>
                  <a:pt x="703" y="300"/>
                </a:lnTo>
                <a:lnTo>
                  <a:pt x="703" y="300"/>
                </a:lnTo>
                <a:lnTo>
                  <a:pt x="702" y="299"/>
                </a:lnTo>
                <a:lnTo>
                  <a:pt x="702" y="299"/>
                </a:lnTo>
                <a:lnTo>
                  <a:pt x="702" y="299"/>
                </a:lnTo>
                <a:lnTo>
                  <a:pt x="702" y="299"/>
                </a:lnTo>
                <a:lnTo>
                  <a:pt x="702" y="299"/>
                </a:lnTo>
                <a:lnTo>
                  <a:pt x="702" y="298"/>
                </a:lnTo>
                <a:lnTo>
                  <a:pt x="702" y="298"/>
                </a:lnTo>
                <a:lnTo>
                  <a:pt x="701" y="298"/>
                </a:lnTo>
                <a:lnTo>
                  <a:pt x="701" y="297"/>
                </a:lnTo>
                <a:lnTo>
                  <a:pt x="701" y="297"/>
                </a:lnTo>
                <a:lnTo>
                  <a:pt x="701" y="296"/>
                </a:lnTo>
                <a:lnTo>
                  <a:pt x="701" y="296"/>
                </a:lnTo>
                <a:lnTo>
                  <a:pt x="700" y="296"/>
                </a:lnTo>
                <a:lnTo>
                  <a:pt x="700" y="296"/>
                </a:lnTo>
                <a:lnTo>
                  <a:pt x="700" y="295"/>
                </a:lnTo>
                <a:lnTo>
                  <a:pt x="700" y="295"/>
                </a:lnTo>
                <a:lnTo>
                  <a:pt x="700" y="294"/>
                </a:lnTo>
                <a:lnTo>
                  <a:pt x="700" y="294"/>
                </a:lnTo>
                <a:lnTo>
                  <a:pt x="699" y="294"/>
                </a:lnTo>
                <a:lnTo>
                  <a:pt x="699" y="293"/>
                </a:lnTo>
                <a:lnTo>
                  <a:pt x="699" y="293"/>
                </a:lnTo>
                <a:lnTo>
                  <a:pt x="699" y="292"/>
                </a:lnTo>
                <a:lnTo>
                  <a:pt x="699" y="292"/>
                </a:lnTo>
                <a:lnTo>
                  <a:pt x="699" y="292"/>
                </a:lnTo>
                <a:lnTo>
                  <a:pt x="699" y="292"/>
                </a:lnTo>
                <a:cubicBezTo>
                  <a:pt x="697" y="288"/>
                  <a:pt x="697" y="284"/>
                  <a:pt x="697" y="280"/>
                </a:cubicBezTo>
                <a:cubicBezTo>
                  <a:pt x="697" y="275"/>
                  <a:pt x="698" y="271"/>
                  <a:pt x="699" y="267"/>
                </a:cubicBezTo>
                <a:lnTo>
                  <a:pt x="699" y="267"/>
                </a:lnTo>
                <a:close/>
                <a:moveTo>
                  <a:pt x="1354" y="861"/>
                </a:moveTo>
                <a:cubicBezTo>
                  <a:pt x="1354" y="841"/>
                  <a:pt x="1338" y="825"/>
                  <a:pt x="1319" y="825"/>
                </a:cubicBezTo>
                <a:cubicBezTo>
                  <a:pt x="1299" y="825"/>
                  <a:pt x="1283" y="841"/>
                  <a:pt x="1283" y="861"/>
                </a:cubicBezTo>
                <a:cubicBezTo>
                  <a:pt x="1283" y="881"/>
                  <a:pt x="1299" y="897"/>
                  <a:pt x="1319" y="897"/>
                </a:cubicBezTo>
                <a:cubicBezTo>
                  <a:pt x="1338" y="897"/>
                  <a:pt x="1354" y="881"/>
                  <a:pt x="1354" y="861"/>
                </a:cubicBezTo>
                <a:close/>
                <a:moveTo>
                  <a:pt x="520" y="1280"/>
                </a:moveTo>
                <a:lnTo>
                  <a:pt x="520" y="1280"/>
                </a:lnTo>
                <a:lnTo>
                  <a:pt x="520" y="1280"/>
                </a:lnTo>
                <a:lnTo>
                  <a:pt x="520" y="1279"/>
                </a:lnTo>
                <a:lnTo>
                  <a:pt x="520" y="1279"/>
                </a:lnTo>
                <a:lnTo>
                  <a:pt x="519" y="1279"/>
                </a:lnTo>
                <a:lnTo>
                  <a:pt x="519" y="1279"/>
                </a:lnTo>
                <a:lnTo>
                  <a:pt x="519" y="1279"/>
                </a:lnTo>
                <a:lnTo>
                  <a:pt x="518" y="1278"/>
                </a:lnTo>
                <a:lnTo>
                  <a:pt x="518" y="1278"/>
                </a:lnTo>
                <a:lnTo>
                  <a:pt x="517" y="1278"/>
                </a:lnTo>
                <a:lnTo>
                  <a:pt x="517" y="1278"/>
                </a:lnTo>
                <a:lnTo>
                  <a:pt x="517" y="1278"/>
                </a:lnTo>
                <a:lnTo>
                  <a:pt x="517" y="1278"/>
                </a:lnTo>
                <a:lnTo>
                  <a:pt x="517" y="1278"/>
                </a:lnTo>
                <a:lnTo>
                  <a:pt x="517" y="1277"/>
                </a:lnTo>
                <a:lnTo>
                  <a:pt x="517" y="1277"/>
                </a:lnTo>
                <a:lnTo>
                  <a:pt x="516" y="1277"/>
                </a:lnTo>
                <a:lnTo>
                  <a:pt x="516" y="1277"/>
                </a:lnTo>
                <a:lnTo>
                  <a:pt x="516" y="1277"/>
                </a:lnTo>
                <a:lnTo>
                  <a:pt x="516" y="1277"/>
                </a:lnTo>
                <a:lnTo>
                  <a:pt x="515" y="1276"/>
                </a:lnTo>
                <a:lnTo>
                  <a:pt x="515" y="1276"/>
                </a:lnTo>
                <a:lnTo>
                  <a:pt x="515" y="1276"/>
                </a:lnTo>
                <a:lnTo>
                  <a:pt x="515" y="1276"/>
                </a:lnTo>
                <a:lnTo>
                  <a:pt x="515" y="1276"/>
                </a:lnTo>
                <a:lnTo>
                  <a:pt x="515" y="1276"/>
                </a:lnTo>
                <a:lnTo>
                  <a:pt x="515" y="1276"/>
                </a:lnTo>
                <a:lnTo>
                  <a:pt x="514" y="1276"/>
                </a:lnTo>
                <a:lnTo>
                  <a:pt x="514" y="1275"/>
                </a:lnTo>
                <a:lnTo>
                  <a:pt x="514" y="1275"/>
                </a:lnTo>
                <a:lnTo>
                  <a:pt x="513" y="1275"/>
                </a:lnTo>
                <a:lnTo>
                  <a:pt x="513" y="1275"/>
                </a:lnTo>
                <a:lnTo>
                  <a:pt x="513" y="1274"/>
                </a:lnTo>
                <a:lnTo>
                  <a:pt x="513" y="1274"/>
                </a:lnTo>
                <a:lnTo>
                  <a:pt x="513" y="1274"/>
                </a:lnTo>
                <a:lnTo>
                  <a:pt x="513" y="1274"/>
                </a:lnTo>
                <a:lnTo>
                  <a:pt x="512" y="1274"/>
                </a:lnTo>
                <a:lnTo>
                  <a:pt x="512" y="1273"/>
                </a:lnTo>
                <a:lnTo>
                  <a:pt x="512" y="1273"/>
                </a:lnTo>
                <a:lnTo>
                  <a:pt x="512" y="1273"/>
                </a:lnTo>
                <a:lnTo>
                  <a:pt x="512" y="1273"/>
                </a:lnTo>
                <a:lnTo>
                  <a:pt x="512" y="1273"/>
                </a:lnTo>
                <a:lnTo>
                  <a:pt x="511" y="1273"/>
                </a:lnTo>
                <a:lnTo>
                  <a:pt x="511" y="1272"/>
                </a:lnTo>
                <a:lnTo>
                  <a:pt x="511" y="1272"/>
                </a:lnTo>
                <a:lnTo>
                  <a:pt x="511" y="1272"/>
                </a:lnTo>
                <a:lnTo>
                  <a:pt x="511" y="1272"/>
                </a:lnTo>
                <a:lnTo>
                  <a:pt x="511" y="1272"/>
                </a:lnTo>
                <a:lnTo>
                  <a:pt x="510" y="1272"/>
                </a:lnTo>
                <a:lnTo>
                  <a:pt x="510" y="1272"/>
                </a:lnTo>
                <a:lnTo>
                  <a:pt x="510" y="1271"/>
                </a:lnTo>
                <a:lnTo>
                  <a:pt x="510" y="1271"/>
                </a:lnTo>
                <a:lnTo>
                  <a:pt x="510" y="1271"/>
                </a:lnTo>
                <a:lnTo>
                  <a:pt x="510" y="1271"/>
                </a:lnTo>
                <a:lnTo>
                  <a:pt x="510" y="1270"/>
                </a:lnTo>
                <a:lnTo>
                  <a:pt x="509" y="1270"/>
                </a:lnTo>
                <a:lnTo>
                  <a:pt x="509" y="1270"/>
                </a:lnTo>
                <a:lnTo>
                  <a:pt x="509" y="1270"/>
                </a:lnTo>
                <a:lnTo>
                  <a:pt x="509" y="1270"/>
                </a:lnTo>
                <a:lnTo>
                  <a:pt x="509" y="1269"/>
                </a:lnTo>
                <a:lnTo>
                  <a:pt x="509" y="1269"/>
                </a:lnTo>
                <a:lnTo>
                  <a:pt x="509" y="1269"/>
                </a:lnTo>
                <a:lnTo>
                  <a:pt x="509" y="1269"/>
                </a:lnTo>
                <a:lnTo>
                  <a:pt x="508" y="1269"/>
                </a:lnTo>
                <a:lnTo>
                  <a:pt x="508" y="1269"/>
                </a:lnTo>
                <a:lnTo>
                  <a:pt x="508" y="1269"/>
                </a:lnTo>
                <a:lnTo>
                  <a:pt x="508" y="1268"/>
                </a:lnTo>
                <a:lnTo>
                  <a:pt x="508" y="1268"/>
                </a:lnTo>
                <a:lnTo>
                  <a:pt x="508" y="1268"/>
                </a:lnTo>
                <a:lnTo>
                  <a:pt x="508" y="1268"/>
                </a:lnTo>
                <a:lnTo>
                  <a:pt x="508" y="1268"/>
                </a:lnTo>
                <a:lnTo>
                  <a:pt x="508" y="1267"/>
                </a:lnTo>
                <a:cubicBezTo>
                  <a:pt x="504" y="1262"/>
                  <a:pt x="502" y="1256"/>
                  <a:pt x="502" y="1249"/>
                </a:cubicBezTo>
                <a:cubicBezTo>
                  <a:pt x="502" y="1245"/>
                  <a:pt x="503" y="1241"/>
                  <a:pt x="504" y="1237"/>
                </a:cubicBezTo>
                <a:lnTo>
                  <a:pt x="504" y="1237"/>
                </a:lnTo>
                <a:lnTo>
                  <a:pt x="505" y="1237"/>
                </a:lnTo>
                <a:lnTo>
                  <a:pt x="505" y="1236"/>
                </a:lnTo>
                <a:lnTo>
                  <a:pt x="505" y="1235"/>
                </a:lnTo>
                <a:lnTo>
                  <a:pt x="505" y="1235"/>
                </a:lnTo>
                <a:lnTo>
                  <a:pt x="505" y="1235"/>
                </a:lnTo>
                <a:lnTo>
                  <a:pt x="505" y="1234"/>
                </a:lnTo>
                <a:lnTo>
                  <a:pt x="506" y="1234"/>
                </a:lnTo>
                <a:cubicBezTo>
                  <a:pt x="506" y="1233"/>
                  <a:pt x="507" y="1232"/>
                  <a:pt x="507" y="1231"/>
                </a:cubicBezTo>
                <a:lnTo>
                  <a:pt x="507" y="1230"/>
                </a:lnTo>
                <a:lnTo>
                  <a:pt x="508" y="1229"/>
                </a:lnTo>
                <a:lnTo>
                  <a:pt x="508" y="1229"/>
                </a:lnTo>
                <a:lnTo>
                  <a:pt x="509" y="1229"/>
                </a:lnTo>
                <a:lnTo>
                  <a:pt x="509" y="1229"/>
                </a:lnTo>
                <a:lnTo>
                  <a:pt x="509" y="1228"/>
                </a:lnTo>
                <a:lnTo>
                  <a:pt x="509" y="1227"/>
                </a:lnTo>
                <a:lnTo>
                  <a:pt x="510" y="1226"/>
                </a:lnTo>
                <a:lnTo>
                  <a:pt x="510" y="1226"/>
                </a:lnTo>
                <a:lnTo>
                  <a:pt x="510" y="1226"/>
                </a:lnTo>
                <a:lnTo>
                  <a:pt x="511" y="1226"/>
                </a:lnTo>
                <a:lnTo>
                  <a:pt x="511" y="1225"/>
                </a:lnTo>
                <a:lnTo>
                  <a:pt x="511" y="1225"/>
                </a:lnTo>
                <a:lnTo>
                  <a:pt x="512" y="1225"/>
                </a:lnTo>
                <a:lnTo>
                  <a:pt x="512" y="1225"/>
                </a:lnTo>
                <a:lnTo>
                  <a:pt x="512" y="1224"/>
                </a:lnTo>
                <a:lnTo>
                  <a:pt x="512" y="1224"/>
                </a:lnTo>
                <a:lnTo>
                  <a:pt x="512" y="1224"/>
                </a:lnTo>
                <a:lnTo>
                  <a:pt x="513" y="1224"/>
                </a:lnTo>
                <a:lnTo>
                  <a:pt x="513" y="1223"/>
                </a:lnTo>
                <a:lnTo>
                  <a:pt x="513" y="1223"/>
                </a:lnTo>
                <a:lnTo>
                  <a:pt x="513" y="1223"/>
                </a:lnTo>
                <a:lnTo>
                  <a:pt x="514" y="1222"/>
                </a:lnTo>
                <a:lnTo>
                  <a:pt x="514" y="1222"/>
                </a:lnTo>
                <a:lnTo>
                  <a:pt x="514" y="1222"/>
                </a:lnTo>
                <a:lnTo>
                  <a:pt x="515" y="1222"/>
                </a:lnTo>
                <a:lnTo>
                  <a:pt x="515" y="1222"/>
                </a:lnTo>
                <a:lnTo>
                  <a:pt x="515" y="1221"/>
                </a:lnTo>
                <a:lnTo>
                  <a:pt x="516" y="1221"/>
                </a:lnTo>
                <a:lnTo>
                  <a:pt x="516" y="1221"/>
                </a:lnTo>
                <a:lnTo>
                  <a:pt x="516" y="1221"/>
                </a:lnTo>
                <a:lnTo>
                  <a:pt x="517" y="1220"/>
                </a:lnTo>
                <a:lnTo>
                  <a:pt x="517" y="1220"/>
                </a:lnTo>
                <a:lnTo>
                  <a:pt x="517" y="1220"/>
                </a:lnTo>
                <a:lnTo>
                  <a:pt x="518" y="1219"/>
                </a:lnTo>
                <a:lnTo>
                  <a:pt x="518" y="1219"/>
                </a:lnTo>
                <a:lnTo>
                  <a:pt x="518" y="1219"/>
                </a:lnTo>
                <a:lnTo>
                  <a:pt x="519" y="1219"/>
                </a:lnTo>
                <a:lnTo>
                  <a:pt x="519" y="1219"/>
                </a:lnTo>
                <a:lnTo>
                  <a:pt x="519" y="1218"/>
                </a:lnTo>
                <a:lnTo>
                  <a:pt x="520" y="1218"/>
                </a:lnTo>
                <a:lnTo>
                  <a:pt x="520" y="1218"/>
                </a:lnTo>
                <a:lnTo>
                  <a:pt x="520" y="1218"/>
                </a:lnTo>
                <a:lnTo>
                  <a:pt x="521" y="1218"/>
                </a:lnTo>
                <a:lnTo>
                  <a:pt x="521" y="1217"/>
                </a:lnTo>
                <a:lnTo>
                  <a:pt x="521" y="1217"/>
                </a:lnTo>
                <a:lnTo>
                  <a:pt x="522" y="1217"/>
                </a:lnTo>
                <a:lnTo>
                  <a:pt x="522" y="1217"/>
                </a:lnTo>
                <a:lnTo>
                  <a:pt x="522" y="1217"/>
                </a:lnTo>
                <a:lnTo>
                  <a:pt x="523" y="1217"/>
                </a:lnTo>
                <a:lnTo>
                  <a:pt x="523" y="1216"/>
                </a:lnTo>
                <a:lnTo>
                  <a:pt x="523" y="1216"/>
                </a:lnTo>
                <a:lnTo>
                  <a:pt x="524" y="1216"/>
                </a:lnTo>
                <a:lnTo>
                  <a:pt x="524" y="1216"/>
                </a:lnTo>
                <a:lnTo>
                  <a:pt x="524" y="1216"/>
                </a:lnTo>
                <a:lnTo>
                  <a:pt x="525" y="1216"/>
                </a:lnTo>
                <a:lnTo>
                  <a:pt x="525" y="1216"/>
                </a:lnTo>
                <a:lnTo>
                  <a:pt x="525" y="1215"/>
                </a:lnTo>
                <a:lnTo>
                  <a:pt x="527" y="1215"/>
                </a:lnTo>
                <a:lnTo>
                  <a:pt x="527" y="1215"/>
                </a:lnTo>
                <a:lnTo>
                  <a:pt x="527" y="1215"/>
                </a:lnTo>
                <a:lnTo>
                  <a:pt x="527" y="1215"/>
                </a:lnTo>
                <a:lnTo>
                  <a:pt x="528" y="1215"/>
                </a:lnTo>
                <a:lnTo>
                  <a:pt x="528" y="1214"/>
                </a:lnTo>
                <a:lnTo>
                  <a:pt x="528" y="1214"/>
                </a:lnTo>
                <a:lnTo>
                  <a:pt x="529" y="1214"/>
                </a:lnTo>
                <a:lnTo>
                  <a:pt x="529" y="1214"/>
                </a:lnTo>
                <a:lnTo>
                  <a:pt x="530" y="1214"/>
                </a:lnTo>
                <a:lnTo>
                  <a:pt x="530" y="1214"/>
                </a:lnTo>
                <a:lnTo>
                  <a:pt x="530" y="1214"/>
                </a:lnTo>
                <a:lnTo>
                  <a:pt x="531" y="1214"/>
                </a:lnTo>
                <a:lnTo>
                  <a:pt x="531" y="1214"/>
                </a:lnTo>
                <a:lnTo>
                  <a:pt x="532" y="1214"/>
                </a:lnTo>
                <a:lnTo>
                  <a:pt x="532" y="1214"/>
                </a:lnTo>
                <a:lnTo>
                  <a:pt x="532" y="1214"/>
                </a:lnTo>
                <a:lnTo>
                  <a:pt x="533" y="1213"/>
                </a:lnTo>
                <a:lnTo>
                  <a:pt x="533" y="1213"/>
                </a:lnTo>
                <a:lnTo>
                  <a:pt x="534" y="1213"/>
                </a:lnTo>
                <a:lnTo>
                  <a:pt x="534" y="1213"/>
                </a:lnTo>
                <a:lnTo>
                  <a:pt x="534" y="1213"/>
                </a:lnTo>
                <a:lnTo>
                  <a:pt x="534" y="1213"/>
                </a:lnTo>
                <a:lnTo>
                  <a:pt x="535" y="1213"/>
                </a:lnTo>
                <a:lnTo>
                  <a:pt x="535" y="1213"/>
                </a:lnTo>
                <a:lnTo>
                  <a:pt x="536" y="1213"/>
                </a:lnTo>
                <a:lnTo>
                  <a:pt x="536" y="1213"/>
                </a:lnTo>
                <a:lnTo>
                  <a:pt x="537" y="1213"/>
                </a:lnTo>
                <a:lnTo>
                  <a:pt x="537" y="1213"/>
                </a:lnTo>
                <a:lnTo>
                  <a:pt x="538" y="1213"/>
                </a:lnTo>
                <a:cubicBezTo>
                  <a:pt x="558" y="1213"/>
                  <a:pt x="574" y="1229"/>
                  <a:pt x="574" y="1249"/>
                </a:cubicBezTo>
                <a:lnTo>
                  <a:pt x="574" y="1250"/>
                </a:lnTo>
                <a:lnTo>
                  <a:pt x="574" y="1250"/>
                </a:lnTo>
                <a:lnTo>
                  <a:pt x="574" y="1251"/>
                </a:lnTo>
                <a:lnTo>
                  <a:pt x="574" y="1251"/>
                </a:lnTo>
                <a:lnTo>
                  <a:pt x="574" y="1252"/>
                </a:lnTo>
                <a:lnTo>
                  <a:pt x="574" y="1252"/>
                </a:lnTo>
                <a:lnTo>
                  <a:pt x="574" y="1252"/>
                </a:lnTo>
                <a:lnTo>
                  <a:pt x="574" y="1252"/>
                </a:lnTo>
                <a:lnTo>
                  <a:pt x="574" y="1253"/>
                </a:lnTo>
                <a:lnTo>
                  <a:pt x="573" y="1253"/>
                </a:lnTo>
                <a:lnTo>
                  <a:pt x="573" y="1254"/>
                </a:lnTo>
                <a:lnTo>
                  <a:pt x="573" y="1254"/>
                </a:lnTo>
                <a:lnTo>
                  <a:pt x="573" y="1254"/>
                </a:lnTo>
                <a:lnTo>
                  <a:pt x="573" y="1255"/>
                </a:lnTo>
                <a:lnTo>
                  <a:pt x="573" y="1255"/>
                </a:lnTo>
                <a:lnTo>
                  <a:pt x="573" y="1256"/>
                </a:lnTo>
                <a:lnTo>
                  <a:pt x="573" y="1256"/>
                </a:lnTo>
                <a:lnTo>
                  <a:pt x="573" y="1257"/>
                </a:lnTo>
                <a:lnTo>
                  <a:pt x="573" y="1257"/>
                </a:lnTo>
                <a:lnTo>
                  <a:pt x="573" y="1257"/>
                </a:lnTo>
                <a:lnTo>
                  <a:pt x="573" y="1258"/>
                </a:lnTo>
                <a:lnTo>
                  <a:pt x="573" y="1258"/>
                </a:lnTo>
                <a:lnTo>
                  <a:pt x="572" y="1259"/>
                </a:lnTo>
                <a:lnTo>
                  <a:pt x="572" y="1259"/>
                </a:lnTo>
                <a:lnTo>
                  <a:pt x="572" y="1259"/>
                </a:lnTo>
                <a:lnTo>
                  <a:pt x="572" y="1259"/>
                </a:lnTo>
                <a:lnTo>
                  <a:pt x="572" y="1260"/>
                </a:lnTo>
                <a:lnTo>
                  <a:pt x="572" y="1260"/>
                </a:lnTo>
                <a:lnTo>
                  <a:pt x="572" y="1261"/>
                </a:lnTo>
                <a:lnTo>
                  <a:pt x="572" y="1261"/>
                </a:lnTo>
                <a:lnTo>
                  <a:pt x="571" y="1262"/>
                </a:lnTo>
                <a:lnTo>
                  <a:pt x="571" y="1262"/>
                </a:lnTo>
                <a:lnTo>
                  <a:pt x="571" y="1262"/>
                </a:lnTo>
                <a:lnTo>
                  <a:pt x="571" y="1263"/>
                </a:lnTo>
                <a:lnTo>
                  <a:pt x="571" y="1263"/>
                </a:lnTo>
                <a:lnTo>
                  <a:pt x="571" y="1263"/>
                </a:lnTo>
                <a:lnTo>
                  <a:pt x="570" y="1264"/>
                </a:lnTo>
                <a:lnTo>
                  <a:pt x="570" y="1264"/>
                </a:lnTo>
                <a:lnTo>
                  <a:pt x="570" y="1264"/>
                </a:lnTo>
                <a:lnTo>
                  <a:pt x="570" y="1265"/>
                </a:lnTo>
                <a:lnTo>
                  <a:pt x="570" y="1265"/>
                </a:lnTo>
                <a:lnTo>
                  <a:pt x="570" y="1266"/>
                </a:lnTo>
                <a:lnTo>
                  <a:pt x="569" y="1266"/>
                </a:lnTo>
                <a:lnTo>
                  <a:pt x="569" y="1266"/>
                </a:lnTo>
                <a:lnTo>
                  <a:pt x="569" y="1267"/>
                </a:lnTo>
                <a:lnTo>
                  <a:pt x="569" y="1267"/>
                </a:lnTo>
                <a:lnTo>
                  <a:pt x="569" y="1267"/>
                </a:lnTo>
                <a:lnTo>
                  <a:pt x="569" y="1267"/>
                </a:lnTo>
                <a:lnTo>
                  <a:pt x="568" y="1268"/>
                </a:lnTo>
                <a:lnTo>
                  <a:pt x="568" y="1268"/>
                </a:lnTo>
                <a:lnTo>
                  <a:pt x="568" y="1269"/>
                </a:lnTo>
                <a:lnTo>
                  <a:pt x="568" y="1269"/>
                </a:lnTo>
                <a:lnTo>
                  <a:pt x="567" y="1269"/>
                </a:lnTo>
                <a:lnTo>
                  <a:pt x="567" y="1269"/>
                </a:lnTo>
                <a:lnTo>
                  <a:pt x="567" y="1270"/>
                </a:lnTo>
                <a:lnTo>
                  <a:pt x="567" y="1270"/>
                </a:lnTo>
                <a:lnTo>
                  <a:pt x="567" y="1270"/>
                </a:lnTo>
                <a:lnTo>
                  <a:pt x="566" y="1271"/>
                </a:lnTo>
                <a:lnTo>
                  <a:pt x="566" y="1271"/>
                </a:lnTo>
                <a:lnTo>
                  <a:pt x="566" y="1271"/>
                </a:lnTo>
                <a:lnTo>
                  <a:pt x="566" y="1271"/>
                </a:lnTo>
                <a:lnTo>
                  <a:pt x="565" y="1272"/>
                </a:lnTo>
                <a:lnTo>
                  <a:pt x="565" y="1272"/>
                </a:lnTo>
                <a:lnTo>
                  <a:pt x="565" y="1272"/>
                </a:lnTo>
                <a:lnTo>
                  <a:pt x="564" y="1273"/>
                </a:lnTo>
                <a:lnTo>
                  <a:pt x="564" y="1273"/>
                </a:lnTo>
                <a:lnTo>
                  <a:pt x="564" y="1273"/>
                </a:lnTo>
                <a:lnTo>
                  <a:pt x="564" y="1273"/>
                </a:lnTo>
                <a:lnTo>
                  <a:pt x="563" y="1274"/>
                </a:lnTo>
                <a:lnTo>
                  <a:pt x="563" y="1274"/>
                </a:lnTo>
                <a:lnTo>
                  <a:pt x="563" y="1274"/>
                </a:lnTo>
                <a:lnTo>
                  <a:pt x="563" y="1275"/>
                </a:lnTo>
                <a:lnTo>
                  <a:pt x="563" y="1275"/>
                </a:lnTo>
                <a:lnTo>
                  <a:pt x="562" y="1275"/>
                </a:lnTo>
                <a:lnTo>
                  <a:pt x="562" y="1275"/>
                </a:lnTo>
                <a:lnTo>
                  <a:pt x="562" y="1276"/>
                </a:lnTo>
                <a:lnTo>
                  <a:pt x="561" y="1276"/>
                </a:lnTo>
                <a:lnTo>
                  <a:pt x="561" y="1276"/>
                </a:lnTo>
                <a:lnTo>
                  <a:pt x="561" y="1276"/>
                </a:lnTo>
                <a:lnTo>
                  <a:pt x="560" y="1277"/>
                </a:lnTo>
                <a:lnTo>
                  <a:pt x="560" y="1277"/>
                </a:lnTo>
                <a:lnTo>
                  <a:pt x="560" y="1277"/>
                </a:lnTo>
                <a:lnTo>
                  <a:pt x="559" y="1277"/>
                </a:lnTo>
                <a:lnTo>
                  <a:pt x="559" y="1277"/>
                </a:lnTo>
                <a:lnTo>
                  <a:pt x="559" y="1278"/>
                </a:lnTo>
                <a:lnTo>
                  <a:pt x="558" y="1278"/>
                </a:lnTo>
                <a:lnTo>
                  <a:pt x="558" y="1278"/>
                </a:lnTo>
                <a:lnTo>
                  <a:pt x="558" y="1278"/>
                </a:lnTo>
                <a:lnTo>
                  <a:pt x="558" y="1279"/>
                </a:lnTo>
                <a:lnTo>
                  <a:pt x="558" y="1279"/>
                </a:lnTo>
                <a:lnTo>
                  <a:pt x="557" y="1279"/>
                </a:lnTo>
                <a:lnTo>
                  <a:pt x="557" y="1279"/>
                </a:lnTo>
                <a:lnTo>
                  <a:pt x="557" y="1279"/>
                </a:lnTo>
                <a:lnTo>
                  <a:pt x="556" y="1280"/>
                </a:lnTo>
                <a:lnTo>
                  <a:pt x="556" y="1280"/>
                </a:lnTo>
                <a:lnTo>
                  <a:pt x="555" y="1280"/>
                </a:lnTo>
                <a:lnTo>
                  <a:pt x="555" y="1280"/>
                </a:lnTo>
                <a:lnTo>
                  <a:pt x="555" y="1280"/>
                </a:lnTo>
                <a:lnTo>
                  <a:pt x="554" y="1281"/>
                </a:lnTo>
                <a:lnTo>
                  <a:pt x="554" y="1281"/>
                </a:lnTo>
                <a:lnTo>
                  <a:pt x="554" y="1281"/>
                </a:lnTo>
                <a:lnTo>
                  <a:pt x="553" y="1281"/>
                </a:lnTo>
                <a:lnTo>
                  <a:pt x="553" y="1281"/>
                </a:lnTo>
                <a:lnTo>
                  <a:pt x="553" y="1281"/>
                </a:lnTo>
                <a:lnTo>
                  <a:pt x="552" y="1282"/>
                </a:lnTo>
                <a:lnTo>
                  <a:pt x="552" y="1282"/>
                </a:lnTo>
                <a:lnTo>
                  <a:pt x="552" y="1282"/>
                </a:lnTo>
                <a:lnTo>
                  <a:pt x="551" y="1282"/>
                </a:lnTo>
                <a:lnTo>
                  <a:pt x="551" y="1282"/>
                </a:lnTo>
                <a:lnTo>
                  <a:pt x="550" y="1282"/>
                </a:lnTo>
                <a:lnTo>
                  <a:pt x="550" y="1282"/>
                </a:lnTo>
                <a:lnTo>
                  <a:pt x="550" y="1283"/>
                </a:lnTo>
                <a:cubicBezTo>
                  <a:pt x="546" y="1284"/>
                  <a:pt x="542" y="1285"/>
                  <a:pt x="538" y="1285"/>
                </a:cubicBezTo>
                <a:cubicBezTo>
                  <a:pt x="532" y="1285"/>
                  <a:pt x="525" y="1283"/>
                  <a:pt x="520" y="1280"/>
                </a:cubicBezTo>
                <a:close/>
                <a:moveTo>
                  <a:pt x="453" y="1214"/>
                </a:moveTo>
                <a:lnTo>
                  <a:pt x="453" y="1214"/>
                </a:lnTo>
                <a:lnTo>
                  <a:pt x="453" y="1214"/>
                </a:lnTo>
                <a:lnTo>
                  <a:pt x="452" y="1214"/>
                </a:lnTo>
                <a:lnTo>
                  <a:pt x="452" y="1214"/>
                </a:lnTo>
                <a:lnTo>
                  <a:pt x="452" y="1214"/>
                </a:lnTo>
                <a:lnTo>
                  <a:pt x="452" y="1214"/>
                </a:lnTo>
                <a:lnTo>
                  <a:pt x="452" y="1214"/>
                </a:lnTo>
                <a:lnTo>
                  <a:pt x="451" y="1213"/>
                </a:lnTo>
                <a:lnTo>
                  <a:pt x="451" y="1213"/>
                </a:lnTo>
                <a:lnTo>
                  <a:pt x="451" y="1213"/>
                </a:lnTo>
                <a:lnTo>
                  <a:pt x="451" y="1213"/>
                </a:lnTo>
                <a:lnTo>
                  <a:pt x="451" y="1213"/>
                </a:lnTo>
                <a:lnTo>
                  <a:pt x="451" y="1213"/>
                </a:lnTo>
                <a:lnTo>
                  <a:pt x="451" y="1213"/>
                </a:lnTo>
                <a:lnTo>
                  <a:pt x="450" y="1213"/>
                </a:lnTo>
                <a:lnTo>
                  <a:pt x="450" y="1212"/>
                </a:lnTo>
                <a:lnTo>
                  <a:pt x="450" y="1212"/>
                </a:lnTo>
                <a:lnTo>
                  <a:pt x="450" y="1212"/>
                </a:lnTo>
                <a:lnTo>
                  <a:pt x="450" y="1212"/>
                </a:lnTo>
                <a:lnTo>
                  <a:pt x="449" y="1212"/>
                </a:lnTo>
                <a:lnTo>
                  <a:pt x="449" y="1212"/>
                </a:lnTo>
                <a:lnTo>
                  <a:pt x="449" y="1212"/>
                </a:lnTo>
                <a:lnTo>
                  <a:pt x="449" y="1212"/>
                </a:lnTo>
                <a:lnTo>
                  <a:pt x="449" y="1212"/>
                </a:lnTo>
                <a:lnTo>
                  <a:pt x="449" y="1211"/>
                </a:lnTo>
                <a:lnTo>
                  <a:pt x="449" y="1211"/>
                </a:lnTo>
                <a:lnTo>
                  <a:pt x="448" y="1211"/>
                </a:lnTo>
                <a:lnTo>
                  <a:pt x="448" y="1211"/>
                </a:lnTo>
                <a:lnTo>
                  <a:pt x="448" y="1211"/>
                </a:lnTo>
                <a:lnTo>
                  <a:pt x="447" y="1210"/>
                </a:lnTo>
                <a:lnTo>
                  <a:pt x="447" y="1210"/>
                </a:lnTo>
                <a:lnTo>
                  <a:pt x="447" y="1210"/>
                </a:lnTo>
                <a:lnTo>
                  <a:pt x="447" y="1210"/>
                </a:lnTo>
                <a:lnTo>
                  <a:pt x="447" y="1210"/>
                </a:lnTo>
                <a:lnTo>
                  <a:pt x="447" y="1210"/>
                </a:lnTo>
                <a:lnTo>
                  <a:pt x="447" y="1210"/>
                </a:lnTo>
                <a:lnTo>
                  <a:pt x="446" y="1210"/>
                </a:lnTo>
                <a:lnTo>
                  <a:pt x="446" y="1209"/>
                </a:lnTo>
                <a:lnTo>
                  <a:pt x="446" y="1209"/>
                </a:lnTo>
                <a:lnTo>
                  <a:pt x="446" y="1209"/>
                </a:lnTo>
                <a:lnTo>
                  <a:pt x="446" y="1209"/>
                </a:lnTo>
                <a:lnTo>
                  <a:pt x="446" y="1209"/>
                </a:lnTo>
                <a:lnTo>
                  <a:pt x="445" y="1209"/>
                </a:lnTo>
                <a:lnTo>
                  <a:pt x="445" y="1209"/>
                </a:lnTo>
                <a:lnTo>
                  <a:pt x="445" y="1208"/>
                </a:lnTo>
                <a:lnTo>
                  <a:pt x="445" y="1208"/>
                </a:lnTo>
                <a:lnTo>
                  <a:pt x="445" y="1208"/>
                </a:lnTo>
                <a:lnTo>
                  <a:pt x="445" y="1208"/>
                </a:lnTo>
                <a:lnTo>
                  <a:pt x="445" y="1208"/>
                </a:lnTo>
                <a:lnTo>
                  <a:pt x="445" y="1208"/>
                </a:lnTo>
                <a:lnTo>
                  <a:pt x="444" y="1208"/>
                </a:lnTo>
                <a:lnTo>
                  <a:pt x="444" y="1207"/>
                </a:lnTo>
                <a:lnTo>
                  <a:pt x="444" y="1207"/>
                </a:lnTo>
                <a:lnTo>
                  <a:pt x="444" y="1207"/>
                </a:lnTo>
                <a:lnTo>
                  <a:pt x="444" y="1207"/>
                </a:lnTo>
                <a:lnTo>
                  <a:pt x="444" y="1207"/>
                </a:lnTo>
                <a:lnTo>
                  <a:pt x="444" y="1207"/>
                </a:lnTo>
                <a:lnTo>
                  <a:pt x="443" y="1207"/>
                </a:lnTo>
                <a:lnTo>
                  <a:pt x="443" y="1206"/>
                </a:lnTo>
                <a:lnTo>
                  <a:pt x="443" y="1206"/>
                </a:lnTo>
                <a:lnTo>
                  <a:pt x="443" y="1206"/>
                </a:lnTo>
                <a:lnTo>
                  <a:pt x="443" y="1206"/>
                </a:lnTo>
                <a:lnTo>
                  <a:pt x="443" y="1206"/>
                </a:lnTo>
                <a:lnTo>
                  <a:pt x="443" y="1206"/>
                </a:lnTo>
                <a:lnTo>
                  <a:pt x="443" y="1205"/>
                </a:lnTo>
                <a:lnTo>
                  <a:pt x="442" y="1205"/>
                </a:lnTo>
                <a:lnTo>
                  <a:pt x="442" y="1205"/>
                </a:lnTo>
                <a:lnTo>
                  <a:pt x="442" y="1205"/>
                </a:lnTo>
                <a:lnTo>
                  <a:pt x="442" y="1205"/>
                </a:lnTo>
                <a:lnTo>
                  <a:pt x="442" y="1205"/>
                </a:lnTo>
                <a:lnTo>
                  <a:pt x="442" y="1205"/>
                </a:lnTo>
                <a:lnTo>
                  <a:pt x="442" y="1204"/>
                </a:lnTo>
                <a:lnTo>
                  <a:pt x="442" y="1204"/>
                </a:lnTo>
                <a:lnTo>
                  <a:pt x="441" y="1204"/>
                </a:lnTo>
                <a:lnTo>
                  <a:pt x="441" y="1204"/>
                </a:lnTo>
                <a:lnTo>
                  <a:pt x="441" y="1204"/>
                </a:lnTo>
                <a:lnTo>
                  <a:pt x="441" y="1204"/>
                </a:lnTo>
                <a:lnTo>
                  <a:pt x="441" y="1203"/>
                </a:lnTo>
                <a:lnTo>
                  <a:pt x="441" y="1203"/>
                </a:lnTo>
                <a:lnTo>
                  <a:pt x="441" y="1203"/>
                </a:lnTo>
                <a:lnTo>
                  <a:pt x="441" y="1203"/>
                </a:lnTo>
                <a:cubicBezTo>
                  <a:pt x="437" y="1197"/>
                  <a:pt x="435" y="1191"/>
                  <a:pt x="435" y="1183"/>
                </a:cubicBezTo>
                <a:cubicBezTo>
                  <a:pt x="435" y="1179"/>
                  <a:pt x="436" y="1175"/>
                  <a:pt x="437" y="1171"/>
                </a:cubicBezTo>
                <a:lnTo>
                  <a:pt x="437" y="1170"/>
                </a:lnTo>
                <a:lnTo>
                  <a:pt x="437" y="1170"/>
                </a:lnTo>
                <a:lnTo>
                  <a:pt x="438" y="1170"/>
                </a:lnTo>
                <a:lnTo>
                  <a:pt x="438" y="1169"/>
                </a:lnTo>
                <a:lnTo>
                  <a:pt x="438" y="1169"/>
                </a:lnTo>
                <a:lnTo>
                  <a:pt x="438" y="1169"/>
                </a:lnTo>
                <a:lnTo>
                  <a:pt x="438" y="1168"/>
                </a:lnTo>
                <a:lnTo>
                  <a:pt x="438" y="1168"/>
                </a:lnTo>
                <a:lnTo>
                  <a:pt x="438" y="1168"/>
                </a:lnTo>
                <a:lnTo>
                  <a:pt x="439" y="1167"/>
                </a:lnTo>
                <a:lnTo>
                  <a:pt x="439" y="1167"/>
                </a:lnTo>
                <a:lnTo>
                  <a:pt x="439" y="1167"/>
                </a:lnTo>
                <a:lnTo>
                  <a:pt x="439" y="1166"/>
                </a:lnTo>
                <a:lnTo>
                  <a:pt x="439" y="1166"/>
                </a:lnTo>
                <a:lnTo>
                  <a:pt x="440" y="1165"/>
                </a:lnTo>
                <a:lnTo>
                  <a:pt x="440" y="1165"/>
                </a:lnTo>
                <a:lnTo>
                  <a:pt x="440" y="1165"/>
                </a:lnTo>
                <a:lnTo>
                  <a:pt x="440" y="1165"/>
                </a:lnTo>
                <a:lnTo>
                  <a:pt x="440" y="1164"/>
                </a:lnTo>
                <a:lnTo>
                  <a:pt x="441" y="1164"/>
                </a:lnTo>
                <a:lnTo>
                  <a:pt x="441" y="1163"/>
                </a:lnTo>
                <a:lnTo>
                  <a:pt x="441" y="1163"/>
                </a:lnTo>
                <a:lnTo>
                  <a:pt x="441" y="1163"/>
                </a:lnTo>
                <a:lnTo>
                  <a:pt x="441" y="1163"/>
                </a:lnTo>
                <a:lnTo>
                  <a:pt x="442" y="1162"/>
                </a:lnTo>
                <a:lnTo>
                  <a:pt x="442" y="1162"/>
                </a:lnTo>
                <a:lnTo>
                  <a:pt x="442" y="1162"/>
                </a:lnTo>
                <a:lnTo>
                  <a:pt x="442" y="1161"/>
                </a:lnTo>
                <a:lnTo>
                  <a:pt x="443" y="1161"/>
                </a:lnTo>
                <a:lnTo>
                  <a:pt x="443" y="1161"/>
                </a:lnTo>
                <a:lnTo>
                  <a:pt x="443" y="1160"/>
                </a:lnTo>
                <a:lnTo>
                  <a:pt x="443" y="1160"/>
                </a:lnTo>
                <a:lnTo>
                  <a:pt x="444" y="1160"/>
                </a:lnTo>
                <a:lnTo>
                  <a:pt x="444" y="1159"/>
                </a:lnTo>
                <a:lnTo>
                  <a:pt x="444" y="1159"/>
                </a:lnTo>
                <a:lnTo>
                  <a:pt x="444" y="1159"/>
                </a:lnTo>
                <a:lnTo>
                  <a:pt x="445" y="1159"/>
                </a:lnTo>
                <a:lnTo>
                  <a:pt x="445" y="1158"/>
                </a:lnTo>
                <a:lnTo>
                  <a:pt x="445" y="1158"/>
                </a:lnTo>
                <a:lnTo>
                  <a:pt x="445" y="1158"/>
                </a:lnTo>
                <a:lnTo>
                  <a:pt x="446" y="1158"/>
                </a:lnTo>
                <a:lnTo>
                  <a:pt x="446" y="1157"/>
                </a:lnTo>
                <a:lnTo>
                  <a:pt x="446" y="1157"/>
                </a:lnTo>
                <a:lnTo>
                  <a:pt x="447" y="1157"/>
                </a:lnTo>
                <a:lnTo>
                  <a:pt x="447" y="1157"/>
                </a:lnTo>
                <a:lnTo>
                  <a:pt x="447" y="1156"/>
                </a:lnTo>
                <a:lnTo>
                  <a:pt x="447" y="1156"/>
                </a:lnTo>
                <a:lnTo>
                  <a:pt x="448" y="1156"/>
                </a:lnTo>
                <a:lnTo>
                  <a:pt x="448" y="1156"/>
                </a:lnTo>
                <a:lnTo>
                  <a:pt x="448" y="1155"/>
                </a:lnTo>
                <a:lnTo>
                  <a:pt x="449" y="1155"/>
                </a:lnTo>
                <a:lnTo>
                  <a:pt x="449" y="1155"/>
                </a:lnTo>
                <a:lnTo>
                  <a:pt x="449" y="1155"/>
                </a:lnTo>
                <a:lnTo>
                  <a:pt x="449" y="1154"/>
                </a:lnTo>
                <a:lnTo>
                  <a:pt x="450" y="1154"/>
                </a:lnTo>
                <a:lnTo>
                  <a:pt x="450" y="1154"/>
                </a:lnTo>
                <a:lnTo>
                  <a:pt x="450" y="1154"/>
                </a:lnTo>
                <a:lnTo>
                  <a:pt x="451" y="1154"/>
                </a:lnTo>
                <a:lnTo>
                  <a:pt x="451" y="1153"/>
                </a:lnTo>
                <a:lnTo>
                  <a:pt x="451" y="1153"/>
                </a:lnTo>
                <a:lnTo>
                  <a:pt x="452" y="1153"/>
                </a:lnTo>
                <a:lnTo>
                  <a:pt x="452" y="1153"/>
                </a:lnTo>
                <a:lnTo>
                  <a:pt x="452" y="1153"/>
                </a:lnTo>
                <a:lnTo>
                  <a:pt x="453" y="1152"/>
                </a:lnTo>
                <a:lnTo>
                  <a:pt x="453" y="1152"/>
                </a:lnTo>
                <a:lnTo>
                  <a:pt x="453" y="1152"/>
                </a:lnTo>
                <a:lnTo>
                  <a:pt x="454" y="1152"/>
                </a:lnTo>
                <a:lnTo>
                  <a:pt x="454" y="1152"/>
                </a:lnTo>
                <a:lnTo>
                  <a:pt x="454" y="1151"/>
                </a:lnTo>
                <a:lnTo>
                  <a:pt x="454" y="1151"/>
                </a:lnTo>
                <a:lnTo>
                  <a:pt x="455" y="1151"/>
                </a:lnTo>
                <a:lnTo>
                  <a:pt x="455" y="1151"/>
                </a:lnTo>
                <a:lnTo>
                  <a:pt x="455" y="1151"/>
                </a:lnTo>
                <a:lnTo>
                  <a:pt x="456" y="1151"/>
                </a:lnTo>
                <a:lnTo>
                  <a:pt x="456" y="1151"/>
                </a:lnTo>
                <a:lnTo>
                  <a:pt x="456" y="1150"/>
                </a:lnTo>
                <a:lnTo>
                  <a:pt x="457" y="1150"/>
                </a:lnTo>
                <a:lnTo>
                  <a:pt x="457" y="1150"/>
                </a:lnTo>
                <a:lnTo>
                  <a:pt x="457" y="1150"/>
                </a:lnTo>
                <a:lnTo>
                  <a:pt x="458" y="1150"/>
                </a:lnTo>
                <a:lnTo>
                  <a:pt x="458" y="1150"/>
                </a:lnTo>
                <a:lnTo>
                  <a:pt x="458" y="1150"/>
                </a:lnTo>
                <a:lnTo>
                  <a:pt x="459" y="1149"/>
                </a:lnTo>
                <a:lnTo>
                  <a:pt x="459" y="1149"/>
                </a:lnTo>
                <a:lnTo>
                  <a:pt x="460" y="1149"/>
                </a:lnTo>
                <a:lnTo>
                  <a:pt x="460" y="1149"/>
                </a:lnTo>
                <a:lnTo>
                  <a:pt x="461" y="1149"/>
                </a:lnTo>
                <a:lnTo>
                  <a:pt x="461" y="1149"/>
                </a:lnTo>
                <a:lnTo>
                  <a:pt x="462" y="1149"/>
                </a:lnTo>
                <a:lnTo>
                  <a:pt x="462" y="1149"/>
                </a:lnTo>
                <a:lnTo>
                  <a:pt x="462" y="1148"/>
                </a:lnTo>
                <a:lnTo>
                  <a:pt x="462" y="1148"/>
                </a:lnTo>
                <a:lnTo>
                  <a:pt x="463" y="1148"/>
                </a:lnTo>
                <a:lnTo>
                  <a:pt x="463" y="1148"/>
                </a:lnTo>
                <a:lnTo>
                  <a:pt x="464" y="1148"/>
                </a:lnTo>
                <a:lnTo>
                  <a:pt x="464" y="1148"/>
                </a:lnTo>
                <a:lnTo>
                  <a:pt x="464" y="1148"/>
                </a:lnTo>
                <a:lnTo>
                  <a:pt x="465" y="1148"/>
                </a:lnTo>
                <a:lnTo>
                  <a:pt x="465" y="1148"/>
                </a:lnTo>
                <a:lnTo>
                  <a:pt x="466" y="1148"/>
                </a:lnTo>
                <a:lnTo>
                  <a:pt x="466" y="1148"/>
                </a:lnTo>
                <a:lnTo>
                  <a:pt x="466" y="1148"/>
                </a:lnTo>
                <a:lnTo>
                  <a:pt x="467" y="1148"/>
                </a:lnTo>
                <a:lnTo>
                  <a:pt x="467" y="1148"/>
                </a:lnTo>
                <a:lnTo>
                  <a:pt x="468" y="1148"/>
                </a:lnTo>
                <a:lnTo>
                  <a:pt x="468" y="1148"/>
                </a:lnTo>
                <a:lnTo>
                  <a:pt x="468" y="1148"/>
                </a:lnTo>
                <a:lnTo>
                  <a:pt x="469" y="1148"/>
                </a:lnTo>
                <a:lnTo>
                  <a:pt x="469" y="1148"/>
                </a:lnTo>
                <a:lnTo>
                  <a:pt x="469" y="1148"/>
                </a:lnTo>
                <a:lnTo>
                  <a:pt x="471" y="1147"/>
                </a:lnTo>
                <a:cubicBezTo>
                  <a:pt x="490" y="1147"/>
                  <a:pt x="506" y="1163"/>
                  <a:pt x="506" y="1183"/>
                </a:cubicBezTo>
                <a:lnTo>
                  <a:pt x="506" y="1184"/>
                </a:lnTo>
                <a:lnTo>
                  <a:pt x="506" y="1185"/>
                </a:lnTo>
                <a:lnTo>
                  <a:pt x="506" y="1185"/>
                </a:lnTo>
                <a:lnTo>
                  <a:pt x="506" y="1185"/>
                </a:lnTo>
                <a:lnTo>
                  <a:pt x="506" y="1186"/>
                </a:lnTo>
                <a:lnTo>
                  <a:pt x="506" y="1186"/>
                </a:lnTo>
                <a:lnTo>
                  <a:pt x="506" y="1187"/>
                </a:lnTo>
                <a:lnTo>
                  <a:pt x="506" y="1187"/>
                </a:lnTo>
                <a:lnTo>
                  <a:pt x="506" y="1187"/>
                </a:lnTo>
                <a:lnTo>
                  <a:pt x="506" y="1188"/>
                </a:lnTo>
                <a:lnTo>
                  <a:pt x="506" y="1188"/>
                </a:lnTo>
                <a:lnTo>
                  <a:pt x="506" y="1189"/>
                </a:lnTo>
                <a:lnTo>
                  <a:pt x="506" y="1189"/>
                </a:lnTo>
                <a:lnTo>
                  <a:pt x="506" y="1190"/>
                </a:lnTo>
                <a:lnTo>
                  <a:pt x="506" y="1190"/>
                </a:lnTo>
                <a:lnTo>
                  <a:pt x="506" y="1190"/>
                </a:lnTo>
                <a:lnTo>
                  <a:pt x="506" y="1190"/>
                </a:lnTo>
                <a:lnTo>
                  <a:pt x="505" y="1191"/>
                </a:lnTo>
                <a:lnTo>
                  <a:pt x="505" y="1191"/>
                </a:lnTo>
                <a:lnTo>
                  <a:pt x="505" y="1192"/>
                </a:lnTo>
                <a:lnTo>
                  <a:pt x="505" y="1192"/>
                </a:lnTo>
                <a:lnTo>
                  <a:pt x="505" y="1192"/>
                </a:lnTo>
                <a:lnTo>
                  <a:pt x="505" y="1193"/>
                </a:lnTo>
                <a:lnTo>
                  <a:pt x="505" y="1193"/>
                </a:lnTo>
                <a:lnTo>
                  <a:pt x="505" y="1194"/>
                </a:lnTo>
                <a:lnTo>
                  <a:pt x="505" y="1194"/>
                </a:lnTo>
                <a:lnTo>
                  <a:pt x="504" y="1194"/>
                </a:lnTo>
                <a:lnTo>
                  <a:pt x="504" y="1195"/>
                </a:lnTo>
                <a:lnTo>
                  <a:pt x="504" y="1195"/>
                </a:lnTo>
                <a:lnTo>
                  <a:pt x="504" y="1195"/>
                </a:lnTo>
                <a:lnTo>
                  <a:pt x="504" y="1196"/>
                </a:lnTo>
                <a:lnTo>
                  <a:pt x="504" y="1196"/>
                </a:lnTo>
                <a:lnTo>
                  <a:pt x="504" y="1196"/>
                </a:lnTo>
                <a:lnTo>
                  <a:pt x="504" y="1197"/>
                </a:lnTo>
                <a:lnTo>
                  <a:pt x="503" y="1197"/>
                </a:lnTo>
                <a:lnTo>
                  <a:pt x="503" y="1197"/>
                </a:lnTo>
                <a:lnTo>
                  <a:pt x="503" y="1198"/>
                </a:lnTo>
                <a:lnTo>
                  <a:pt x="503" y="1199"/>
                </a:lnTo>
                <a:lnTo>
                  <a:pt x="503" y="1199"/>
                </a:lnTo>
                <a:lnTo>
                  <a:pt x="503" y="1199"/>
                </a:lnTo>
                <a:lnTo>
                  <a:pt x="502" y="1199"/>
                </a:lnTo>
                <a:lnTo>
                  <a:pt x="502" y="1199"/>
                </a:lnTo>
                <a:lnTo>
                  <a:pt x="502" y="1200"/>
                </a:lnTo>
                <a:lnTo>
                  <a:pt x="502" y="1200"/>
                </a:lnTo>
                <a:lnTo>
                  <a:pt x="502" y="1201"/>
                </a:lnTo>
                <a:lnTo>
                  <a:pt x="502" y="1201"/>
                </a:lnTo>
                <a:lnTo>
                  <a:pt x="501" y="1201"/>
                </a:lnTo>
                <a:lnTo>
                  <a:pt x="501" y="1202"/>
                </a:lnTo>
                <a:lnTo>
                  <a:pt x="501" y="1202"/>
                </a:lnTo>
                <a:lnTo>
                  <a:pt x="501" y="1202"/>
                </a:lnTo>
                <a:lnTo>
                  <a:pt x="501" y="1202"/>
                </a:lnTo>
                <a:lnTo>
                  <a:pt x="500" y="1203"/>
                </a:lnTo>
                <a:lnTo>
                  <a:pt x="500" y="1203"/>
                </a:lnTo>
                <a:lnTo>
                  <a:pt x="500" y="1203"/>
                </a:lnTo>
                <a:lnTo>
                  <a:pt x="500" y="1204"/>
                </a:lnTo>
                <a:lnTo>
                  <a:pt x="500" y="1204"/>
                </a:lnTo>
                <a:lnTo>
                  <a:pt x="499" y="1205"/>
                </a:lnTo>
                <a:lnTo>
                  <a:pt x="499" y="1205"/>
                </a:lnTo>
                <a:lnTo>
                  <a:pt x="499" y="1205"/>
                </a:lnTo>
                <a:lnTo>
                  <a:pt x="499" y="1205"/>
                </a:lnTo>
                <a:lnTo>
                  <a:pt x="498" y="1206"/>
                </a:lnTo>
                <a:lnTo>
                  <a:pt x="498" y="1206"/>
                </a:lnTo>
                <a:lnTo>
                  <a:pt x="498" y="1206"/>
                </a:lnTo>
                <a:lnTo>
                  <a:pt x="498" y="1207"/>
                </a:lnTo>
                <a:lnTo>
                  <a:pt x="497" y="1207"/>
                </a:lnTo>
                <a:lnTo>
                  <a:pt x="497" y="1207"/>
                </a:lnTo>
                <a:lnTo>
                  <a:pt x="497" y="1207"/>
                </a:lnTo>
                <a:lnTo>
                  <a:pt x="497" y="1208"/>
                </a:lnTo>
                <a:lnTo>
                  <a:pt x="496" y="1208"/>
                </a:lnTo>
                <a:lnTo>
                  <a:pt x="496" y="1208"/>
                </a:lnTo>
                <a:lnTo>
                  <a:pt x="496" y="1208"/>
                </a:lnTo>
                <a:lnTo>
                  <a:pt x="496" y="1209"/>
                </a:lnTo>
                <a:lnTo>
                  <a:pt x="495" y="1209"/>
                </a:lnTo>
                <a:lnTo>
                  <a:pt x="495" y="1209"/>
                </a:lnTo>
                <a:lnTo>
                  <a:pt x="495" y="1210"/>
                </a:lnTo>
                <a:lnTo>
                  <a:pt x="495" y="1210"/>
                </a:lnTo>
                <a:lnTo>
                  <a:pt x="494" y="1210"/>
                </a:lnTo>
                <a:lnTo>
                  <a:pt x="494" y="1210"/>
                </a:lnTo>
                <a:lnTo>
                  <a:pt x="493" y="1211"/>
                </a:lnTo>
                <a:lnTo>
                  <a:pt x="493" y="1211"/>
                </a:lnTo>
                <a:lnTo>
                  <a:pt x="493" y="1211"/>
                </a:lnTo>
                <a:lnTo>
                  <a:pt x="493" y="1211"/>
                </a:lnTo>
                <a:lnTo>
                  <a:pt x="492" y="1212"/>
                </a:lnTo>
                <a:lnTo>
                  <a:pt x="491" y="1212"/>
                </a:lnTo>
                <a:lnTo>
                  <a:pt x="491" y="1212"/>
                </a:lnTo>
                <a:lnTo>
                  <a:pt x="490" y="1213"/>
                </a:lnTo>
                <a:lnTo>
                  <a:pt x="490" y="1213"/>
                </a:lnTo>
                <a:lnTo>
                  <a:pt x="490" y="1213"/>
                </a:lnTo>
                <a:lnTo>
                  <a:pt x="490" y="1213"/>
                </a:lnTo>
                <a:lnTo>
                  <a:pt x="489" y="1214"/>
                </a:lnTo>
                <a:lnTo>
                  <a:pt x="489" y="1214"/>
                </a:lnTo>
                <a:lnTo>
                  <a:pt x="489" y="1214"/>
                </a:lnTo>
                <a:cubicBezTo>
                  <a:pt x="488" y="1214"/>
                  <a:pt x="488" y="1215"/>
                  <a:pt x="487" y="1215"/>
                </a:cubicBezTo>
                <a:lnTo>
                  <a:pt x="487" y="1215"/>
                </a:lnTo>
                <a:lnTo>
                  <a:pt x="486" y="1215"/>
                </a:lnTo>
                <a:lnTo>
                  <a:pt x="485" y="1216"/>
                </a:lnTo>
                <a:lnTo>
                  <a:pt x="484" y="1216"/>
                </a:lnTo>
                <a:lnTo>
                  <a:pt x="484" y="1216"/>
                </a:lnTo>
                <a:lnTo>
                  <a:pt x="484" y="1216"/>
                </a:lnTo>
                <a:cubicBezTo>
                  <a:pt x="480" y="1218"/>
                  <a:pt x="475" y="1219"/>
                  <a:pt x="471" y="1219"/>
                </a:cubicBezTo>
                <a:cubicBezTo>
                  <a:pt x="464" y="1219"/>
                  <a:pt x="458" y="1217"/>
                  <a:pt x="453" y="1214"/>
                </a:cubicBezTo>
                <a:close/>
                <a:moveTo>
                  <a:pt x="385" y="1150"/>
                </a:moveTo>
                <a:lnTo>
                  <a:pt x="385" y="1150"/>
                </a:lnTo>
                <a:lnTo>
                  <a:pt x="385" y="1150"/>
                </a:lnTo>
                <a:lnTo>
                  <a:pt x="385" y="1149"/>
                </a:lnTo>
                <a:lnTo>
                  <a:pt x="385" y="1149"/>
                </a:lnTo>
                <a:lnTo>
                  <a:pt x="385" y="1149"/>
                </a:lnTo>
                <a:lnTo>
                  <a:pt x="385" y="1149"/>
                </a:lnTo>
                <a:lnTo>
                  <a:pt x="384" y="1149"/>
                </a:lnTo>
                <a:lnTo>
                  <a:pt x="384" y="1149"/>
                </a:lnTo>
                <a:lnTo>
                  <a:pt x="384" y="1149"/>
                </a:lnTo>
                <a:lnTo>
                  <a:pt x="384" y="1149"/>
                </a:lnTo>
                <a:lnTo>
                  <a:pt x="384" y="1148"/>
                </a:lnTo>
                <a:lnTo>
                  <a:pt x="383" y="1148"/>
                </a:lnTo>
                <a:lnTo>
                  <a:pt x="383" y="1148"/>
                </a:lnTo>
                <a:lnTo>
                  <a:pt x="383" y="1148"/>
                </a:lnTo>
                <a:lnTo>
                  <a:pt x="383" y="1148"/>
                </a:lnTo>
                <a:lnTo>
                  <a:pt x="383" y="1148"/>
                </a:lnTo>
                <a:lnTo>
                  <a:pt x="383" y="1148"/>
                </a:lnTo>
                <a:lnTo>
                  <a:pt x="383" y="1147"/>
                </a:lnTo>
                <a:lnTo>
                  <a:pt x="383" y="1147"/>
                </a:lnTo>
                <a:lnTo>
                  <a:pt x="382" y="1147"/>
                </a:lnTo>
                <a:lnTo>
                  <a:pt x="382" y="1147"/>
                </a:lnTo>
                <a:lnTo>
                  <a:pt x="382" y="1147"/>
                </a:lnTo>
                <a:lnTo>
                  <a:pt x="382" y="1147"/>
                </a:lnTo>
                <a:lnTo>
                  <a:pt x="382" y="1147"/>
                </a:lnTo>
                <a:lnTo>
                  <a:pt x="382" y="1147"/>
                </a:lnTo>
                <a:lnTo>
                  <a:pt x="382" y="1146"/>
                </a:lnTo>
                <a:lnTo>
                  <a:pt x="381" y="1146"/>
                </a:lnTo>
                <a:lnTo>
                  <a:pt x="381" y="1146"/>
                </a:lnTo>
                <a:lnTo>
                  <a:pt x="381" y="1146"/>
                </a:lnTo>
                <a:lnTo>
                  <a:pt x="381" y="1146"/>
                </a:lnTo>
                <a:lnTo>
                  <a:pt x="381" y="1146"/>
                </a:lnTo>
                <a:lnTo>
                  <a:pt x="381" y="1146"/>
                </a:lnTo>
                <a:lnTo>
                  <a:pt x="381" y="1146"/>
                </a:lnTo>
                <a:lnTo>
                  <a:pt x="381" y="1145"/>
                </a:lnTo>
                <a:lnTo>
                  <a:pt x="380" y="1145"/>
                </a:lnTo>
                <a:lnTo>
                  <a:pt x="380" y="1145"/>
                </a:lnTo>
                <a:lnTo>
                  <a:pt x="380" y="1145"/>
                </a:lnTo>
                <a:lnTo>
                  <a:pt x="380" y="1145"/>
                </a:lnTo>
                <a:lnTo>
                  <a:pt x="380" y="1145"/>
                </a:lnTo>
                <a:lnTo>
                  <a:pt x="380" y="1145"/>
                </a:lnTo>
                <a:lnTo>
                  <a:pt x="380" y="1144"/>
                </a:lnTo>
                <a:lnTo>
                  <a:pt x="380" y="1144"/>
                </a:lnTo>
                <a:lnTo>
                  <a:pt x="379" y="1144"/>
                </a:lnTo>
                <a:lnTo>
                  <a:pt x="379" y="1144"/>
                </a:lnTo>
                <a:lnTo>
                  <a:pt x="379" y="1144"/>
                </a:lnTo>
                <a:lnTo>
                  <a:pt x="379" y="1144"/>
                </a:lnTo>
                <a:lnTo>
                  <a:pt x="379" y="1144"/>
                </a:lnTo>
                <a:lnTo>
                  <a:pt x="379" y="1143"/>
                </a:lnTo>
                <a:lnTo>
                  <a:pt x="379" y="1143"/>
                </a:lnTo>
                <a:lnTo>
                  <a:pt x="378" y="1143"/>
                </a:lnTo>
                <a:lnTo>
                  <a:pt x="378" y="1143"/>
                </a:lnTo>
                <a:lnTo>
                  <a:pt x="378" y="1143"/>
                </a:lnTo>
                <a:lnTo>
                  <a:pt x="378" y="1143"/>
                </a:lnTo>
                <a:lnTo>
                  <a:pt x="378" y="1142"/>
                </a:lnTo>
                <a:lnTo>
                  <a:pt x="378" y="1142"/>
                </a:lnTo>
                <a:lnTo>
                  <a:pt x="378" y="1142"/>
                </a:lnTo>
                <a:lnTo>
                  <a:pt x="378" y="1142"/>
                </a:lnTo>
                <a:lnTo>
                  <a:pt x="378" y="1142"/>
                </a:lnTo>
                <a:lnTo>
                  <a:pt x="377" y="1142"/>
                </a:lnTo>
                <a:lnTo>
                  <a:pt x="377" y="1142"/>
                </a:lnTo>
                <a:lnTo>
                  <a:pt x="377" y="1141"/>
                </a:lnTo>
                <a:lnTo>
                  <a:pt x="377" y="1141"/>
                </a:lnTo>
                <a:lnTo>
                  <a:pt x="377" y="1141"/>
                </a:lnTo>
                <a:lnTo>
                  <a:pt x="377" y="1140"/>
                </a:lnTo>
                <a:lnTo>
                  <a:pt x="376" y="1140"/>
                </a:lnTo>
                <a:lnTo>
                  <a:pt x="376" y="1140"/>
                </a:lnTo>
                <a:lnTo>
                  <a:pt x="376" y="1140"/>
                </a:lnTo>
                <a:lnTo>
                  <a:pt x="376" y="1140"/>
                </a:lnTo>
                <a:lnTo>
                  <a:pt x="376" y="1140"/>
                </a:lnTo>
                <a:lnTo>
                  <a:pt x="376" y="1139"/>
                </a:lnTo>
                <a:lnTo>
                  <a:pt x="376" y="1139"/>
                </a:lnTo>
                <a:lnTo>
                  <a:pt x="376" y="1139"/>
                </a:lnTo>
                <a:lnTo>
                  <a:pt x="376" y="1139"/>
                </a:lnTo>
                <a:lnTo>
                  <a:pt x="376" y="1139"/>
                </a:lnTo>
                <a:lnTo>
                  <a:pt x="376" y="1139"/>
                </a:lnTo>
                <a:lnTo>
                  <a:pt x="375" y="1139"/>
                </a:lnTo>
                <a:lnTo>
                  <a:pt x="375" y="1138"/>
                </a:lnTo>
                <a:lnTo>
                  <a:pt x="375" y="1138"/>
                </a:lnTo>
                <a:cubicBezTo>
                  <a:pt x="372" y="1133"/>
                  <a:pt x="371" y="1127"/>
                  <a:pt x="371" y="1121"/>
                </a:cubicBezTo>
                <a:cubicBezTo>
                  <a:pt x="371" y="1117"/>
                  <a:pt x="371" y="1113"/>
                  <a:pt x="373" y="1109"/>
                </a:cubicBezTo>
                <a:lnTo>
                  <a:pt x="373" y="1109"/>
                </a:lnTo>
                <a:lnTo>
                  <a:pt x="373" y="1109"/>
                </a:lnTo>
                <a:lnTo>
                  <a:pt x="373" y="1108"/>
                </a:lnTo>
                <a:lnTo>
                  <a:pt x="373" y="1107"/>
                </a:lnTo>
                <a:lnTo>
                  <a:pt x="374" y="1107"/>
                </a:lnTo>
                <a:lnTo>
                  <a:pt x="374" y="1107"/>
                </a:lnTo>
                <a:lnTo>
                  <a:pt x="374" y="1106"/>
                </a:lnTo>
                <a:lnTo>
                  <a:pt x="374" y="1106"/>
                </a:lnTo>
                <a:lnTo>
                  <a:pt x="374" y="1106"/>
                </a:lnTo>
                <a:lnTo>
                  <a:pt x="374" y="1105"/>
                </a:lnTo>
                <a:lnTo>
                  <a:pt x="375" y="1105"/>
                </a:lnTo>
                <a:lnTo>
                  <a:pt x="375" y="1105"/>
                </a:lnTo>
                <a:lnTo>
                  <a:pt x="375" y="1104"/>
                </a:lnTo>
                <a:lnTo>
                  <a:pt x="375" y="1104"/>
                </a:lnTo>
                <a:lnTo>
                  <a:pt x="375" y="1104"/>
                </a:lnTo>
                <a:lnTo>
                  <a:pt x="376" y="1103"/>
                </a:lnTo>
                <a:lnTo>
                  <a:pt x="376" y="1103"/>
                </a:lnTo>
                <a:lnTo>
                  <a:pt x="376" y="1103"/>
                </a:lnTo>
                <a:lnTo>
                  <a:pt x="376" y="1102"/>
                </a:lnTo>
                <a:lnTo>
                  <a:pt x="376" y="1102"/>
                </a:lnTo>
                <a:lnTo>
                  <a:pt x="376" y="1102"/>
                </a:lnTo>
                <a:lnTo>
                  <a:pt x="377" y="1101"/>
                </a:lnTo>
                <a:lnTo>
                  <a:pt x="377" y="1101"/>
                </a:lnTo>
                <a:lnTo>
                  <a:pt x="377" y="1101"/>
                </a:lnTo>
                <a:lnTo>
                  <a:pt x="377" y="1100"/>
                </a:lnTo>
                <a:lnTo>
                  <a:pt x="377" y="1100"/>
                </a:lnTo>
                <a:lnTo>
                  <a:pt x="378" y="1100"/>
                </a:lnTo>
                <a:lnTo>
                  <a:pt x="378" y="1100"/>
                </a:lnTo>
                <a:lnTo>
                  <a:pt x="378" y="1099"/>
                </a:lnTo>
                <a:lnTo>
                  <a:pt x="378" y="1099"/>
                </a:lnTo>
                <a:lnTo>
                  <a:pt x="379" y="1099"/>
                </a:lnTo>
                <a:lnTo>
                  <a:pt x="379" y="1098"/>
                </a:lnTo>
                <a:lnTo>
                  <a:pt x="379" y="1098"/>
                </a:lnTo>
                <a:lnTo>
                  <a:pt x="380" y="1098"/>
                </a:lnTo>
                <a:lnTo>
                  <a:pt x="380" y="1098"/>
                </a:lnTo>
                <a:lnTo>
                  <a:pt x="380" y="1097"/>
                </a:lnTo>
                <a:lnTo>
                  <a:pt x="380" y="1097"/>
                </a:lnTo>
                <a:lnTo>
                  <a:pt x="380" y="1097"/>
                </a:lnTo>
                <a:lnTo>
                  <a:pt x="381" y="1096"/>
                </a:lnTo>
                <a:lnTo>
                  <a:pt x="381" y="1096"/>
                </a:lnTo>
                <a:lnTo>
                  <a:pt x="381" y="1096"/>
                </a:lnTo>
                <a:lnTo>
                  <a:pt x="381" y="1096"/>
                </a:lnTo>
                <a:lnTo>
                  <a:pt x="382" y="1095"/>
                </a:lnTo>
                <a:lnTo>
                  <a:pt x="382" y="1095"/>
                </a:lnTo>
                <a:lnTo>
                  <a:pt x="382" y="1095"/>
                </a:lnTo>
                <a:lnTo>
                  <a:pt x="383" y="1095"/>
                </a:lnTo>
                <a:lnTo>
                  <a:pt x="383" y="1094"/>
                </a:lnTo>
                <a:lnTo>
                  <a:pt x="383" y="1094"/>
                </a:lnTo>
                <a:lnTo>
                  <a:pt x="383" y="1094"/>
                </a:lnTo>
                <a:lnTo>
                  <a:pt x="384" y="1093"/>
                </a:lnTo>
                <a:lnTo>
                  <a:pt x="384" y="1093"/>
                </a:lnTo>
                <a:lnTo>
                  <a:pt x="385" y="1093"/>
                </a:lnTo>
                <a:lnTo>
                  <a:pt x="385" y="1093"/>
                </a:lnTo>
                <a:lnTo>
                  <a:pt x="385" y="1092"/>
                </a:lnTo>
                <a:lnTo>
                  <a:pt x="385" y="1092"/>
                </a:lnTo>
                <a:lnTo>
                  <a:pt x="386" y="1092"/>
                </a:lnTo>
                <a:lnTo>
                  <a:pt x="386" y="1092"/>
                </a:lnTo>
                <a:lnTo>
                  <a:pt x="386" y="1092"/>
                </a:lnTo>
                <a:lnTo>
                  <a:pt x="387" y="1091"/>
                </a:lnTo>
                <a:lnTo>
                  <a:pt x="387" y="1091"/>
                </a:lnTo>
                <a:lnTo>
                  <a:pt x="387" y="1091"/>
                </a:lnTo>
                <a:lnTo>
                  <a:pt x="387" y="1091"/>
                </a:lnTo>
                <a:lnTo>
                  <a:pt x="388" y="1090"/>
                </a:lnTo>
                <a:lnTo>
                  <a:pt x="388" y="1090"/>
                </a:lnTo>
                <a:lnTo>
                  <a:pt x="388" y="1090"/>
                </a:lnTo>
                <a:lnTo>
                  <a:pt x="389" y="1090"/>
                </a:lnTo>
                <a:lnTo>
                  <a:pt x="389" y="1090"/>
                </a:lnTo>
                <a:lnTo>
                  <a:pt x="390" y="1090"/>
                </a:lnTo>
                <a:lnTo>
                  <a:pt x="390" y="1089"/>
                </a:lnTo>
                <a:lnTo>
                  <a:pt x="390" y="1089"/>
                </a:lnTo>
                <a:lnTo>
                  <a:pt x="390" y="1089"/>
                </a:lnTo>
                <a:lnTo>
                  <a:pt x="391" y="1089"/>
                </a:lnTo>
                <a:lnTo>
                  <a:pt x="391" y="1089"/>
                </a:lnTo>
                <a:lnTo>
                  <a:pt x="393" y="1088"/>
                </a:lnTo>
                <a:lnTo>
                  <a:pt x="393" y="1088"/>
                </a:lnTo>
                <a:lnTo>
                  <a:pt x="393" y="1088"/>
                </a:lnTo>
                <a:lnTo>
                  <a:pt x="393" y="1088"/>
                </a:lnTo>
                <a:lnTo>
                  <a:pt x="394" y="1087"/>
                </a:lnTo>
                <a:lnTo>
                  <a:pt x="394" y="1087"/>
                </a:lnTo>
                <a:lnTo>
                  <a:pt x="395" y="1087"/>
                </a:lnTo>
                <a:lnTo>
                  <a:pt x="395" y="1087"/>
                </a:lnTo>
                <a:lnTo>
                  <a:pt x="395" y="1087"/>
                </a:lnTo>
                <a:lnTo>
                  <a:pt x="396" y="1087"/>
                </a:lnTo>
                <a:lnTo>
                  <a:pt x="396" y="1087"/>
                </a:lnTo>
                <a:lnTo>
                  <a:pt x="397" y="1087"/>
                </a:lnTo>
                <a:lnTo>
                  <a:pt x="397" y="1087"/>
                </a:lnTo>
                <a:lnTo>
                  <a:pt x="398" y="1086"/>
                </a:lnTo>
                <a:lnTo>
                  <a:pt x="398" y="1086"/>
                </a:lnTo>
                <a:lnTo>
                  <a:pt x="398" y="1086"/>
                </a:lnTo>
                <a:lnTo>
                  <a:pt x="399" y="1086"/>
                </a:lnTo>
                <a:lnTo>
                  <a:pt x="399" y="1086"/>
                </a:lnTo>
                <a:lnTo>
                  <a:pt x="400" y="1086"/>
                </a:lnTo>
                <a:lnTo>
                  <a:pt x="400" y="1086"/>
                </a:lnTo>
                <a:lnTo>
                  <a:pt x="401" y="1086"/>
                </a:lnTo>
                <a:lnTo>
                  <a:pt x="401" y="1086"/>
                </a:lnTo>
                <a:lnTo>
                  <a:pt x="402" y="1086"/>
                </a:lnTo>
                <a:lnTo>
                  <a:pt x="402" y="1085"/>
                </a:lnTo>
                <a:lnTo>
                  <a:pt x="402" y="1085"/>
                </a:lnTo>
                <a:lnTo>
                  <a:pt x="403" y="1085"/>
                </a:lnTo>
                <a:lnTo>
                  <a:pt x="403" y="1085"/>
                </a:lnTo>
                <a:lnTo>
                  <a:pt x="404" y="1085"/>
                </a:lnTo>
                <a:lnTo>
                  <a:pt x="404" y="1085"/>
                </a:lnTo>
                <a:lnTo>
                  <a:pt x="404" y="1085"/>
                </a:lnTo>
                <a:lnTo>
                  <a:pt x="405" y="1085"/>
                </a:lnTo>
                <a:lnTo>
                  <a:pt x="405" y="1085"/>
                </a:lnTo>
                <a:lnTo>
                  <a:pt x="405" y="1085"/>
                </a:lnTo>
                <a:lnTo>
                  <a:pt x="407" y="1085"/>
                </a:lnTo>
                <a:cubicBezTo>
                  <a:pt x="426" y="1085"/>
                  <a:pt x="442" y="1101"/>
                  <a:pt x="442" y="1121"/>
                </a:cubicBezTo>
                <a:lnTo>
                  <a:pt x="442" y="1122"/>
                </a:lnTo>
                <a:lnTo>
                  <a:pt x="442" y="1122"/>
                </a:lnTo>
                <a:lnTo>
                  <a:pt x="442" y="1122"/>
                </a:lnTo>
                <a:lnTo>
                  <a:pt x="442" y="1123"/>
                </a:lnTo>
                <a:lnTo>
                  <a:pt x="442" y="1123"/>
                </a:lnTo>
                <a:lnTo>
                  <a:pt x="442" y="1124"/>
                </a:lnTo>
                <a:lnTo>
                  <a:pt x="442" y="1124"/>
                </a:lnTo>
                <a:lnTo>
                  <a:pt x="442" y="1124"/>
                </a:lnTo>
                <a:lnTo>
                  <a:pt x="442" y="1125"/>
                </a:lnTo>
                <a:lnTo>
                  <a:pt x="442" y="1125"/>
                </a:lnTo>
                <a:lnTo>
                  <a:pt x="442" y="1125"/>
                </a:lnTo>
                <a:lnTo>
                  <a:pt x="442" y="1126"/>
                </a:lnTo>
                <a:lnTo>
                  <a:pt x="442" y="1126"/>
                </a:lnTo>
                <a:lnTo>
                  <a:pt x="442" y="1126"/>
                </a:lnTo>
                <a:lnTo>
                  <a:pt x="442" y="1127"/>
                </a:lnTo>
                <a:lnTo>
                  <a:pt x="442" y="1127"/>
                </a:lnTo>
                <a:lnTo>
                  <a:pt x="442" y="1127"/>
                </a:lnTo>
                <a:lnTo>
                  <a:pt x="442" y="1128"/>
                </a:lnTo>
                <a:lnTo>
                  <a:pt x="441" y="1128"/>
                </a:lnTo>
                <a:lnTo>
                  <a:pt x="441" y="1129"/>
                </a:lnTo>
                <a:lnTo>
                  <a:pt x="441" y="1129"/>
                </a:lnTo>
                <a:lnTo>
                  <a:pt x="441" y="1130"/>
                </a:lnTo>
                <a:lnTo>
                  <a:pt x="441" y="1130"/>
                </a:lnTo>
                <a:lnTo>
                  <a:pt x="441" y="1130"/>
                </a:lnTo>
                <a:lnTo>
                  <a:pt x="441" y="1131"/>
                </a:lnTo>
                <a:lnTo>
                  <a:pt x="441" y="1131"/>
                </a:lnTo>
                <a:lnTo>
                  <a:pt x="441" y="1132"/>
                </a:lnTo>
                <a:lnTo>
                  <a:pt x="441" y="1132"/>
                </a:lnTo>
                <a:lnTo>
                  <a:pt x="440" y="1132"/>
                </a:lnTo>
                <a:lnTo>
                  <a:pt x="440" y="1132"/>
                </a:lnTo>
                <a:lnTo>
                  <a:pt x="440" y="1133"/>
                </a:lnTo>
                <a:lnTo>
                  <a:pt x="440" y="1133"/>
                </a:lnTo>
                <a:lnTo>
                  <a:pt x="440" y="1134"/>
                </a:lnTo>
                <a:lnTo>
                  <a:pt x="440" y="1134"/>
                </a:lnTo>
                <a:lnTo>
                  <a:pt x="440" y="1134"/>
                </a:lnTo>
                <a:lnTo>
                  <a:pt x="439" y="1135"/>
                </a:lnTo>
                <a:lnTo>
                  <a:pt x="439" y="1135"/>
                </a:lnTo>
                <a:lnTo>
                  <a:pt x="439" y="1135"/>
                </a:lnTo>
                <a:lnTo>
                  <a:pt x="439" y="1136"/>
                </a:lnTo>
                <a:lnTo>
                  <a:pt x="439" y="1136"/>
                </a:lnTo>
                <a:lnTo>
                  <a:pt x="439" y="1136"/>
                </a:lnTo>
                <a:lnTo>
                  <a:pt x="439" y="1137"/>
                </a:lnTo>
                <a:lnTo>
                  <a:pt x="438" y="1137"/>
                </a:lnTo>
                <a:lnTo>
                  <a:pt x="438" y="1137"/>
                </a:lnTo>
                <a:lnTo>
                  <a:pt x="438" y="1138"/>
                </a:lnTo>
                <a:lnTo>
                  <a:pt x="438" y="1138"/>
                </a:lnTo>
                <a:lnTo>
                  <a:pt x="438" y="1138"/>
                </a:lnTo>
                <a:lnTo>
                  <a:pt x="437" y="1139"/>
                </a:lnTo>
                <a:lnTo>
                  <a:pt x="437" y="1139"/>
                </a:lnTo>
                <a:lnTo>
                  <a:pt x="437" y="1139"/>
                </a:lnTo>
                <a:lnTo>
                  <a:pt x="437" y="1140"/>
                </a:lnTo>
                <a:lnTo>
                  <a:pt x="437" y="1140"/>
                </a:lnTo>
                <a:lnTo>
                  <a:pt x="436" y="1141"/>
                </a:lnTo>
                <a:lnTo>
                  <a:pt x="436" y="1141"/>
                </a:lnTo>
                <a:lnTo>
                  <a:pt x="436" y="1141"/>
                </a:lnTo>
                <a:lnTo>
                  <a:pt x="436" y="1141"/>
                </a:lnTo>
                <a:lnTo>
                  <a:pt x="436" y="1142"/>
                </a:lnTo>
                <a:lnTo>
                  <a:pt x="435" y="1142"/>
                </a:lnTo>
                <a:lnTo>
                  <a:pt x="435" y="1142"/>
                </a:lnTo>
                <a:lnTo>
                  <a:pt x="435" y="1143"/>
                </a:lnTo>
                <a:lnTo>
                  <a:pt x="435" y="1143"/>
                </a:lnTo>
                <a:lnTo>
                  <a:pt x="434" y="1143"/>
                </a:lnTo>
                <a:lnTo>
                  <a:pt x="434" y="1144"/>
                </a:lnTo>
                <a:lnTo>
                  <a:pt x="434" y="1144"/>
                </a:lnTo>
                <a:lnTo>
                  <a:pt x="434" y="1144"/>
                </a:lnTo>
                <a:lnTo>
                  <a:pt x="434" y="1144"/>
                </a:lnTo>
                <a:lnTo>
                  <a:pt x="433" y="1145"/>
                </a:lnTo>
                <a:lnTo>
                  <a:pt x="433" y="1145"/>
                </a:lnTo>
                <a:lnTo>
                  <a:pt x="433" y="1145"/>
                </a:lnTo>
                <a:lnTo>
                  <a:pt x="432" y="1146"/>
                </a:lnTo>
                <a:lnTo>
                  <a:pt x="432" y="1146"/>
                </a:lnTo>
                <a:lnTo>
                  <a:pt x="432" y="1146"/>
                </a:lnTo>
                <a:lnTo>
                  <a:pt x="432" y="1146"/>
                </a:lnTo>
                <a:lnTo>
                  <a:pt x="431" y="1147"/>
                </a:lnTo>
                <a:lnTo>
                  <a:pt x="431" y="1147"/>
                </a:lnTo>
                <a:lnTo>
                  <a:pt x="431" y="1147"/>
                </a:lnTo>
                <a:lnTo>
                  <a:pt x="431" y="1147"/>
                </a:lnTo>
                <a:lnTo>
                  <a:pt x="430" y="1148"/>
                </a:lnTo>
                <a:lnTo>
                  <a:pt x="430" y="1148"/>
                </a:lnTo>
                <a:lnTo>
                  <a:pt x="430" y="1148"/>
                </a:lnTo>
                <a:lnTo>
                  <a:pt x="429" y="1148"/>
                </a:lnTo>
                <a:lnTo>
                  <a:pt x="429" y="1148"/>
                </a:lnTo>
                <a:lnTo>
                  <a:pt x="429" y="1149"/>
                </a:lnTo>
                <a:lnTo>
                  <a:pt x="429" y="1149"/>
                </a:lnTo>
                <a:lnTo>
                  <a:pt x="428" y="1149"/>
                </a:lnTo>
                <a:lnTo>
                  <a:pt x="428" y="1150"/>
                </a:lnTo>
                <a:lnTo>
                  <a:pt x="427" y="1150"/>
                </a:lnTo>
                <a:lnTo>
                  <a:pt x="427" y="1150"/>
                </a:lnTo>
                <a:lnTo>
                  <a:pt x="426" y="1151"/>
                </a:lnTo>
                <a:lnTo>
                  <a:pt x="426" y="1151"/>
                </a:lnTo>
                <a:lnTo>
                  <a:pt x="426" y="1151"/>
                </a:lnTo>
                <a:cubicBezTo>
                  <a:pt x="425" y="1151"/>
                  <a:pt x="425" y="1152"/>
                  <a:pt x="424" y="1152"/>
                </a:cubicBezTo>
                <a:lnTo>
                  <a:pt x="424" y="1152"/>
                </a:lnTo>
                <a:lnTo>
                  <a:pt x="423" y="1152"/>
                </a:lnTo>
                <a:lnTo>
                  <a:pt x="423" y="1153"/>
                </a:lnTo>
                <a:lnTo>
                  <a:pt x="423" y="1153"/>
                </a:lnTo>
                <a:lnTo>
                  <a:pt x="422" y="1153"/>
                </a:lnTo>
                <a:lnTo>
                  <a:pt x="422" y="1153"/>
                </a:lnTo>
                <a:lnTo>
                  <a:pt x="421" y="1153"/>
                </a:lnTo>
                <a:lnTo>
                  <a:pt x="421" y="1154"/>
                </a:lnTo>
                <a:lnTo>
                  <a:pt x="420" y="1154"/>
                </a:lnTo>
                <a:lnTo>
                  <a:pt x="420" y="1154"/>
                </a:lnTo>
                <a:lnTo>
                  <a:pt x="420" y="1154"/>
                </a:lnTo>
                <a:cubicBezTo>
                  <a:pt x="416" y="1156"/>
                  <a:pt x="411" y="1157"/>
                  <a:pt x="407" y="1157"/>
                </a:cubicBezTo>
                <a:cubicBezTo>
                  <a:pt x="399" y="1157"/>
                  <a:pt x="391" y="1154"/>
                  <a:pt x="385" y="1150"/>
                </a:cubicBezTo>
                <a:close/>
                <a:moveTo>
                  <a:pt x="327" y="1087"/>
                </a:moveTo>
                <a:lnTo>
                  <a:pt x="327" y="1087"/>
                </a:lnTo>
                <a:lnTo>
                  <a:pt x="326" y="1087"/>
                </a:lnTo>
                <a:lnTo>
                  <a:pt x="326" y="1086"/>
                </a:lnTo>
                <a:lnTo>
                  <a:pt x="326" y="1086"/>
                </a:lnTo>
                <a:lnTo>
                  <a:pt x="326" y="1086"/>
                </a:lnTo>
                <a:lnTo>
                  <a:pt x="326" y="1086"/>
                </a:lnTo>
                <a:lnTo>
                  <a:pt x="325" y="1086"/>
                </a:lnTo>
                <a:lnTo>
                  <a:pt x="325" y="1086"/>
                </a:lnTo>
                <a:lnTo>
                  <a:pt x="325" y="1086"/>
                </a:lnTo>
                <a:lnTo>
                  <a:pt x="325" y="1086"/>
                </a:lnTo>
                <a:lnTo>
                  <a:pt x="324" y="1085"/>
                </a:lnTo>
                <a:lnTo>
                  <a:pt x="324" y="1085"/>
                </a:lnTo>
                <a:lnTo>
                  <a:pt x="324" y="1085"/>
                </a:lnTo>
                <a:lnTo>
                  <a:pt x="324" y="1085"/>
                </a:lnTo>
                <a:lnTo>
                  <a:pt x="323" y="1085"/>
                </a:lnTo>
                <a:lnTo>
                  <a:pt x="323" y="1085"/>
                </a:lnTo>
                <a:lnTo>
                  <a:pt x="323" y="1085"/>
                </a:lnTo>
                <a:lnTo>
                  <a:pt x="323" y="1084"/>
                </a:lnTo>
                <a:lnTo>
                  <a:pt x="323" y="1084"/>
                </a:lnTo>
                <a:lnTo>
                  <a:pt x="322" y="1084"/>
                </a:lnTo>
                <a:lnTo>
                  <a:pt x="322" y="1084"/>
                </a:lnTo>
                <a:lnTo>
                  <a:pt x="322" y="1084"/>
                </a:lnTo>
                <a:lnTo>
                  <a:pt x="321" y="1084"/>
                </a:lnTo>
                <a:lnTo>
                  <a:pt x="321" y="1083"/>
                </a:lnTo>
                <a:lnTo>
                  <a:pt x="321" y="1083"/>
                </a:lnTo>
                <a:lnTo>
                  <a:pt x="321" y="1083"/>
                </a:lnTo>
                <a:lnTo>
                  <a:pt x="320" y="1083"/>
                </a:lnTo>
                <a:lnTo>
                  <a:pt x="320" y="1083"/>
                </a:lnTo>
                <a:lnTo>
                  <a:pt x="320" y="1083"/>
                </a:lnTo>
                <a:lnTo>
                  <a:pt x="320" y="1082"/>
                </a:lnTo>
                <a:lnTo>
                  <a:pt x="320" y="1082"/>
                </a:lnTo>
                <a:lnTo>
                  <a:pt x="319" y="1081"/>
                </a:lnTo>
                <a:lnTo>
                  <a:pt x="318" y="1081"/>
                </a:lnTo>
                <a:lnTo>
                  <a:pt x="318" y="1081"/>
                </a:lnTo>
                <a:lnTo>
                  <a:pt x="318" y="1081"/>
                </a:lnTo>
                <a:lnTo>
                  <a:pt x="318" y="1081"/>
                </a:lnTo>
                <a:lnTo>
                  <a:pt x="318" y="1081"/>
                </a:lnTo>
                <a:lnTo>
                  <a:pt x="317" y="1080"/>
                </a:lnTo>
                <a:lnTo>
                  <a:pt x="317" y="1080"/>
                </a:lnTo>
                <a:lnTo>
                  <a:pt x="317" y="1080"/>
                </a:lnTo>
                <a:lnTo>
                  <a:pt x="317" y="1080"/>
                </a:lnTo>
                <a:lnTo>
                  <a:pt x="316" y="1080"/>
                </a:lnTo>
                <a:lnTo>
                  <a:pt x="316" y="1079"/>
                </a:lnTo>
                <a:lnTo>
                  <a:pt x="316" y="1079"/>
                </a:lnTo>
                <a:lnTo>
                  <a:pt x="316" y="1079"/>
                </a:lnTo>
                <a:lnTo>
                  <a:pt x="316" y="1079"/>
                </a:lnTo>
                <a:lnTo>
                  <a:pt x="315" y="1078"/>
                </a:lnTo>
                <a:lnTo>
                  <a:pt x="315" y="1078"/>
                </a:lnTo>
                <a:lnTo>
                  <a:pt x="315" y="1078"/>
                </a:lnTo>
                <a:lnTo>
                  <a:pt x="315" y="1078"/>
                </a:lnTo>
                <a:lnTo>
                  <a:pt x="315" y="1078"/>
                </a:lnTo>
                <a:lnTo>
                  <a:pt x="315" y="1077"/>
                </a:lnTo>
                <a:lnTo>
                  <a:pt x="314" y="1077"/>
                </a:lnTo>
                <a:lnTo>
                  <a:pt x="314" y="1077"/>
                </a:lnTo>
                <a:lnTo>
                  <a:pt x="314" y="1077"/>
                </a:lnTo>
                <a:lnTo>
                  <a:pt x="314" y="1077"/>
                </a:lnTo>
                <a:lnTo>
                  <a:pt x="314" y="1076"/>
                </a:lnTo>
                <a:lnTo>
                  <a:pt x="314" y="1076"/>
                </a:lnTo>
                <a:lnTo>
                  <a:pt x="313" y="1076"/>
                </a:lnTo>
                <a:lnTo>
                  <a:pt x="313" y="1076"/>
                </a:lnTo>
                <a:lnTo>
                  <a:pt x="313" y="1076"/>
                </a:lnTo>
                <a:lnTo>
                  <a:pt x="313" y="1075"/>
                </a:lnTo>
                <a:lnTo>
                  <a:pt x="313" y="1075"/>
                </a:lnTo>
                <a:lnTo>
                  <a:pt x="313" y="1075"/>
                </a:lnTo>
                <a:lnTo>
                  <a:pt x="312" y="1075"/>
                </a:lnTo>
                <a:lnTo>
                  <a:pt x="312" y="1074"/>
                </a:lnTo>
                <a:lnTo>
                  <a:pt x="312" y="1074"/>
                </a:lnTo>
                <a:lnTo>
                  <a:pt x="312" y="1074"/>
                </a:lnTo>
                <a:lnTo>
                  <a:pt x="312" y="1074"/>
                </a:lnTo>
                <a:lnTo>
                  <a:pt x="312" y="1073"/>
                </a:lnTo>
                <a:lnTo>
                  <a:pt x="312" y="1073"/>
                </a:lnTo>
                <a:lnTo>
                  <a:pt x="311" y="1073"/>
                </a:lnTo>
                <a:lnTo>
                  <a:pt x="311" y="1073"/>
                </a:lnTo>
                <a:lnTo>
                  <a:pt x="311" y="1073"/>
                </a:lnTo>
                <a:lnTo>
                  <a:pt x="311" y="1072"/>
                </a:lnTo>
                <a:lnTo>
                  <a:pt x="311" y="1072"/>
                </a:lnTo>
                <a:lnTo>
                  <a:pt x="311" y="1072"/>
                </a:lnTo>
                <a:lnTo>
                  <a:pt x="311" y="1072"/>
                </a:lnTo>
                <a:lnTo>
                  <a:pt x="310" y="1071"/>
                </a:lnTo>
                <a:lnTo>
                  <a:pt x="310" y="1071"/>
                </a:lnTo>
                <a:lnTo>
                  <a:pt x="310" y="1071"/>
                </a:lnTo>
                <a:lnTo>
                  <a:pt x="310" y="1071"/>
                </a:lnTo>
                <a:lnTo>
                  <a:pt x="310" y="1070"/>
                </a:lnTo>
                <a:lnTo>
                  <a:pt x="310" y="1070"/>
                </a:lnTo>
                <a:lnTo>
                  <a:pt x="310" y="1070"/>
                </a:lnTo>
                <a:lnTo>
                  <a:pt x="310" y="1070"/>
                </a:lnTo>
                <a:lnTo>
                  <a:pt x="309" y="1069"/>
                </a:lnTo>
                <a:lnTo>
                  <a:pt x="309" y="1069"/>
                </a:lnTo>
                <a:lnTo>
                  <a:pt x="309" y="1069"/>
                </a:lnTo>
                <a:cubicBezTo>
                  <a:pt x="307" y="1065"/>
                  <a:pt x="306" y="1060"/>
                  <a:pt x="306" y="1054"/>
                </a:cubicBezTo>
                <a:cubicBezTo>
                  <a:pt x="306" y="1051"/>
                  <a:pt x="306" y="1048"/>
                  <a:pt x="307" y="1045"/>
                </a:cubicBezTo>
                <a:lnTo>
                  <a:pt x="307" y="1045"/>
                </a:lnTo>
                <a:lnTo>
                  <a:pt x="307" y="1045"/>
                </a:lnTo>
                <a:lnTo>
                  <a:pt x="307" y="1045"/>
                </a:lnTo>
                <a:lnTo>
                  <a:pt x="307" y="1044"/>
                </a:lnTo>
                <a:lnTo>
                  <a:pt x="308" y="1044"/>
                </a:lnTo>
                <a:lnTo>
                  <a:pt x="308" y="1044"/>
                </a:lnTo>
                <a:lnTo>
                  <a:pt x="308" y="1043"/>
                </a:lnTo>
                <a:lnTo>
                  <a:pt x="308" y="1043"/>
                </a:lnTo>
                <a:lnTo>
                  <a:pt x="308" y="1043"/>
                </a:lnTo>
                <a:lnTo>
                  <a:pt x="308" y="1042"/>
                </a:lnTo>
                <a:lnTo>
                  <a:pt x="308" y="1042"/>
                </a:lnTo>
                <a:lnTo>
                  <a:pt x="308" y="1041"/>
                </a:lnTo>
                <a:lnTo>
                  <a:pt x="309" y="1041"/>
                </a:lnTo>
                <a:lnTo>
                  <a:pt x="309" y="1041"/>
                </a:lnTo>
                <a:lnTo>
                  <a:pt x="309" y="1040"/>
                </a:lnTo>
                <a:lnTo>
                  <a:pt x="309" y="1040"/>
                </a:lnTo>
                <a:lnTo>
                  <a:pt x="309" y="1040"/>
                </a:lnTo>
                <a:lnTo>
                  <a:pt x="309" y="1039"/>
                </a:lnTo>
                <a:lnTo>
                  <a:pt x="310" y="1039"/>
                </a:lnTo>
                <a:lnTo>
                  <a:pt x="310" y="1039"/>
                </a:lnTo>
                <a:lnTo>
                  <a:pt x="310" y="1038"/>
                </a:lnTo>
                <a:lnTo>
                  <a:pt x="310" y="1037"/>
                </a:lnTo>
                <a:lnTo>
                  <a:pt x="310" y="1037"/>
                </a:lnTo>
                <a:lnTo>
                  <a:pt x="310" y="1037"/>
                </a:lnTo>
                <a:lnTo>
                  <a:pt x="311" y="1037"/>
                </a:lnTo>
                <a:lnTo>
                  <a:pt x="311" y="1036"/>
                </a:lnTo>
                <a:lnTo>
                  <a:pt x="311" y="1036"/>
                </a:lnTo>
                <a:lnTo>
                  <a:pt x="311" y="1036"/>
                </a:lnTo>
                <a:lnTo>
                  <a:pt x="311" y="1035"/>
                </a:lnTo>
                <a:lnTo>
                  <a:pt x="312" y="1035"/>
                </a:lnTo>
                <a:cubicBezTo>
                  <a:pt x="312" y="1034"/>
                  <a:pt x="312" y="1034"/>
                  <a:pt x="313" y="1034"/>
                </a:cubicBezTo>
                <a:lnTo>
                  <a:pt x="313" y="1034"/>
                </a:lnTo>
                <a:lnTo>
                  <a:pt x="313" y="1034"/>
                </a:lnTo>
                <a:lnTo>
                  <a:pt x="313" y="1033"/>
                </a:lnTo>
                <a:lnTo>
                  <a:pt x="313" y="1033"/>
                </a:lnTo>
                <a:lnTo>
                  <a:pt x="314" y="1032"/>
                </a:lnTo>
                <a:lnTo>
                  <a:pt x="314" y="1032"/>
                </a:lnTo>
                <a:lnTo>
                  <a:pt x="314" y="1032"/>
                </a:lnTo>
                <a:lnTo>
                  <a:pt x="314" y="1032"/>
                </a:lnTo>
                <a:lnTo>
                  <a:pt x="314" y="1031"/>
                </a:lnTo>
                <a:lnTo>
                  <a:pt x="315" y="1031"/>
                </a:lnTo>
                <a:lnTo>
                  <a:pt x="315" y="1030"/>
                </a:lnTo>
                <a:lnTo>
                  <a:pt x="315" y="1030"/>
                </a:lnTo>
                <a:lnTo>
                  <a:pt x="316" y="1030"/>
                </a:lnTo>
                <a:lnTo>
                  <a:pt x="316" y="1030"/>
                </a:lnTo>
                <a:lnTo>
                  <a:pt x="316" y="1029"/>
                </a:lnTo>
                <a:lnTo>
                  <a:pt x="317" y="1029"/>
                </a:lnTo>
                <a:lnTo>
                  <a:pt x="317" y="1029"/>
                </a:lnTo>
                <a:lnTo>
                  <a:pt x="317" y="1028"/>
                </a:lnTo>
                <a:lnTo>
                  <a:pt x="317" y="1028"/>
                </a:lnTo>
                <a:lnTo>
                  <a:pt x="318" y="1028"/>
                </a:lnTo>
                <a:lnTo>
                  <a:pt x="318" y="1028"/>
                </a:lnTo>
                <a:lnTo>
                  <a:pt x="318" y="1027"/>
                </a:lnTo>
                <a:lnTo>
                  <a:pt x="319" y="1027"/>
                </a:lnTo>
                <a:lnTo>
                  <a:pt x="319" y="1027"/>
                </a:lnTo>
                <a:lnTo>
                  <a:pt x="319" y="1027"/>
                </a:lnTo>
                <a:lnTo>
                  <a:pt x="320" y="1026"/>
                </a:lnTo>
                <a:lnTo>
                  <a:pt x="320" y="1026"/>
                </a:lnTo>
                <a:lnTo>
                  <a:pt x="320" y="1026"/>
                </a:lnTo>
                <a:lnTo>
                  <a:pt x="320" y="1026"/>
                </a:lnTo>
                <a:lnTo>
                  <a:pt x="321" y="1025"/>
                </a:lnTo>
                <a:lnTo>
                  <a:pt x="321" y="1025"/>
                </a:lnTo>
                <a:lnTo>
                  <a:pt x="321" y="1025"/>
                </a:lnTo>
                <a:lnTo>
                  <a:pt x="322" y="1025"/>
                </a:lnTo>
                <a:lnTo>
                  <a:pt x="322" y="1024"/>
                </a:lnTo>
                <a:lnTo>
                  <a:pt x="323" y="1024"/>
                </a:lnTo>
                <a:lnTo>
                  <a:pt x="323" y="1024"/>
                </a:lnTo>
                <a:lnTo>
                  <a:pt x="323" y="1024"/>
                </a:lnTo>
                <a:lnTo>
                  <a:pt x="323" y="1024"/>
                </a:lnTo>
                <a:lnTo>
                  <a:pt x="324" y="1023"/>
                </a:lnTo>
                <a:lnTo>
                  <a:pt x="324" y="1023"/>
                </a:lnTo>
                <a:lnTo>
                  <a:pt x="324" y="1023"/>
                </a:lnTo>
                <a:lnTo>
                  <a:pt x="325" y="1023"/>
                </a:lnTo>
                <a:lnTo>
                  <a:pt x="325" y="1023"/>
                </a:lnTo>
                <a:lnTo>
                  <a:pt x="326" y="1022"/>
                </a:lnTo>
                <a:lnTo>
                  <a:pt x="326" y="1022"/>
                </a:lnTo>
                <a:lnTo>
                  <a:pt x="326" y="1022"/>
                </a:lnTo>
                <a:lnTo>
                  <a:pt x="326" y="1022"/>
                </a:lnTo>
                <a:lnTo>
                  <a:pt x="327" y="1022"/>
                </a:lnTo>
                <a:lnTo>
                  <a:pt x="327" y="1022"/>
                </a:lnTo>
                <a:lnTo>
                  <a:pt x="328" y="1021"/>
                </a:lnTo>
                <a:lnTo>
                  <a:pt x="328" y="1021"/>
                </a:lnTo>
                <a:lnTo>
                  <a:pt x="328" y="1021"/>
                </a:lnTo>
                <a:lnTo>
                  <a:pt x="329" y="1021"/>
                </a:lnTo>
                <a:lnTo>
                  <a:pt x="329" y="1021"/>
                </a:lnTo>
                <a:lnTo>
                  <a:pt x="329" y="1021"/>
                </a:lnTo>
                <a:lnTo>
                  <a:pt x="330" y="1021"/>
                </a:lnTo>
                <a:lnTo>
                  <a:pt x="330" y="1020"/>
                </a:lnTo>
                <a:lnTo>
                  <a:pt x="331" y="1020"/>
                </a:lnTo>
                <a:lnTo>
                  <a:pt x="331" y="1020"/>
                </a:lnTo>
                <a:lnTo>
                  <a:pt x="332" y="1020"/>
                </a:lnTo>
                <a:lnTo>
                  <a:pt x="332" y="1020"/>
                </a:lnTo>
                <a:lnTo>
                  <a:pt x="333" y="1020"/>
                </a:lnTo>
                <a:lnTo>
                  <a:pt x="333" y="1020"/>
                </a:lnTo>
                <a:lnTo>
                  <a:pt x="333" y="1019"/>
                </a:lnTo>
                <a:lnTo>
                  <a:pt x="334" y="1019"/>
                </a:lnTo>
                <a:lnTo>
                  <a:pt x="334" y="1019"/>
                </a:lnTo>
                <a:lnTo>
                  <a:pt x="335" y="1019"/>
                </a:lnTo>
                <a:lnTo>
                  <a:pt x="335" y="1019"/>
                </a:lnTo>
                <a:lnTo>
                  <a:pt x="336" y="1019"/>
                </a:lnTo>
                <a:lnTo>
                  <a:pt x="336" y="1019"/>
                </a:lnTo>
                <a:lnTo>
                  <a:pt x="336" y="1019"/>
                </a:lnTo>
                <a:lnTo>
                  <a:pt x="337" y="1019"/>
                </a:lnTo>
                <a:lnTo>
                  <a:pt x="337" y="1019"/>
                </a:lnTo>
                <a:lnTo>
                  <a:pt x="338" y="1019"/>
                </a:lnTo>
                <a:lnTo>
                  <a:pt x="338" y="1019"/>
                </a:lnTo>
                <a:lnTo>
                  <a:pt x="339" y="1019"/>
                </a:lnTo>
                <a:lnTo>
                  <a:pt x="339" y="1019"/>
                </a:lnTo>
                <a:lnTo>
                  <a:pt x="339" y="1019"/>
                </a:lnTo>
                <a:lnTo>
                  <a:pt x="340" y="1019"/>
                </a:lnTo>
                <a:lnTo>
                  <a:pt x="340" y="1019"/>
                </a:lnTo>
                <a:lnTo>
                  <a:pt x="341" y="1018"/>
                </a:lnTo>
                <a:lnTo>
                  <a:pt x="341" y="1018"/>
                </a:lnTo>
                <a:lnTo>
                  <a:pt x="342" y="1018"/>
                </a:lnTo>
                <a:cubicBezTo>
                  <a:pt x="361" y="1018"/>
                  <a:pt x="377" y="1034"/>
                  <a:pt x="377" y="1054"/>
                </a:cubicBezTo>
                <a:lnTo>
                  <a:pt x="377" y="1055"/>
                </a:lnTo>
                <a:lnTo>
                  <a:pt x="377" y="1055"/>
                </a:lnTo>
                <a:lnTo>
                  <a:pt x="377" y="1056"/>
                </a:lnTo>
                <a:lnTo>
                  <a:pt x="377" y="1056"/>
                </a:lnTo>
                <a:lnTo>
                  <a:pt x="377" y="1056"/>
                </a:lnTo>
                <a:lnTo>
                  <a:pt x="377" y="1057"/>
                </a:lnTo>
                <a:lnTo>
                  <a:pt x="377" y="1057"/>
                </a:lnTo>
                <a:lnTo>
                  <a:pt x="377" y="1057"/>
                </a:lnTo>
                <a:lnTo>
                  <a:pt x="377" y="1058"/>
                </a:lnTo>
                <a:lnTo>
                  <a:pt x="377" y="1058"/>
                </a:lnTo>
                <a:lnTo>
                  <a:pt x="377" y="1059"/>
                </a:lnTo>
                <a:lnTo>
                  <a:pt x="377" y="1059"/>
                </a:lnTo>
                <a:lnTo>
                  <a:pt x="377" y="1059"/>
                </a:lnTo>
                <a:lnTo>
                  <a:pt x="377" y="1060"/>
                </a:lnTo>
                <a:lnTo>
                  <a:pt x="377" y="1060"/>
                </a:lnTo>
                <a:lnTo>
                  <a:pt x="377" y="1061"/>
                </a:lnTo>
                <a:lnTo>
                  <a:pt x="377" y="1061"/>
                </a:lnTo>
                <a:lnTo>
                  <a:pt x="377" y="1061"/>
                </a:lnTo>
                <a:lnTo>
                  <a:pt x="377" y="1062"/>
                </a:lnTo>
                <a:lnTo>
                  <a:pt x="377" y="1062"/>
                </a:lnTo>
                <a:lnTo>
                  <a:pt x="377" y="1062"/>
                </a:lnTo>
                <a:lnTo>
                  <a:pt x="376" y="1063"/>
                </a:lnTo>
                <a:lnTo>
                  <a:pt x="376" y="1063"/>
                </a:lnTo>
                <a:lnTo>
                  <a:pt x="376" y="1064"/>
                </a:lnTo>
                <a:lnTo>
                  <a:pt x="376" y="1064"/>
                </a:lnTo>
                <a:lnTo>
                  <a:pt x="376" y="1065"/>
                </a:lnTo>
                <a:lnTo>
                  <a:pt x="376" y="1065"/>
                </a:lnTo>
                <a:lnTo>
                  <a:pt x="376" y="1065"/>
                </a:lnTo>
                <a:lnTo>
                  <a:pt x="376" y="1066"/>
                </a:lnTo>
                <a:lnTo>
                  <a:pt x="375" y="1066"/>
                </a:lnTo>
                <a:lnTo>
                  <a:pt x="375" y="1066"/>
                </a:lnTo>
                <a:lnTo>
                  <a:pt x="375" y="1067"/>
                </a:lnTo>
                <a:lnTo>
                  <a:pt x="375" y="1067"/>
                </a:lnTo>
                <a:lnTo>
                  <a:pt x="375" y="1067"/>
                </a:lnTo>
                <a:lnTo>
                  <a:pt x="375" y="1068"/>
                </a:lnTo>
                <a:lnTo>
                  <a:pt x="375" y="1068"/>
                </a:lnTo>
                <a:lnTo>
                  <a:pt x="375" y="1068"/>
                </a:lnTo>
                <a:lnTo>
                  <a:pt x="374" y="1069"/>
                </a:lnTo>
                <a:lnTo>
                  <a:pt x="374" y="1069"/>
                </a:lnTo>
                <a:lnTo>
                  <a:pt x="374" y="1070"/>
                </a:lnTo>
                <a:lnTo>
                  <a:pt x="374" y="1070"/>
                </a:lnTo>
                <a:lnTo>
                  <a:pt x="374" y="1070"/>
                </a:lnTo>
                <a:lnTo>
                  <a:pt x="373" y="1071"/>
                </a:lnTo>
                <a:lnTo>
                  <a:pt x="373" y="1071"/>
                </a:lnTo>
                <a:lnTo>
                  <a:pt x="373" y="1071"/>
                </a:lnTo>
                <a:lnTo>
                  <a:pt x="373" y="1072"/>
                </a:lnTo>
                <a:lnTo>
                  <a:pt x="373" y="1072"/>
                </a:lnTo>
                <a:lnTo>
                  <a:pt x="372" y="1073"/>
                </a:lnTo>
                <a:lnTo>
                  <a:pt x="372" y="1073"/>
                </a:lnTo>
                <a:lnTo>
                  <a:pt x="372" y="1073"/>
                </a:lnTo>
                <a:lnTo>
                  <a:pt x="372" y="1073"/>
                </a:lnTo>
                <a:lnTo>
                  <a:pt x="372" y="1074"/>
                </a:lnTo>
                <a:lnTo>
                  <a:pt x="371" y="1074"/>
                </a:lnTo>
                <a:lnTo>
                  <a:pt x="371" y="1074"/>
                </a:lnTo>
                <a:lnTo>
                  <a:pt x="371" y="1075"/>
                </a:lnTo>
                <a:lnTo>
                  <a:pt x="371" y="1075"/>
                </a:lnTo>
                <a:lnTo>
                  <a:pt x="370" y="1075"/>
                </a:lnTo>
                <a:lnTo>
                  <a:pt x="370" y="1076"/>
                </a:lnTo>
                <a:lnTo>
                  <a:pt x="370" y="1076"/>
                </a:lnTo>
                <a:lnTo>
                  <a:pt x="369" y="1077"/>
                </a:lnTo>
                <a:lnTo>
                  <a:pt x="369" y="1077"/>
                </a:lnTo>
                <a:lnTo>
                  <a:pt x="369" y="1077"/>
                </a:lnTo>
                <a:lnTo>
                  <a:pt x="369" y="1078"/>
                </a:lnTo>
                <a:lnTo>
                  <a:pt x="369" y="1078"/>
                </a:lnTo>
                <a:lnTo>
                  <a:pt x="368" y="1078"/>
                </a:lnTo>
                <a:lnTo>
                  <a:pt x="368" y="1078"/>
                </a:lnTo>
                <a:lnTo>
                  <a:pt x="368" y="1079"/>
                </a:lnTo>
                <a:lnTo>
                  <a:pt x="368" y="1079"/>
                </a:lnTo>
                <a:lnTo>
                  <a:pt x="367" y="1079"/>
                </a:lnTo>
                <a:lnTo>
                  <a:pt x="367" y="1080"/>
                </a:lnTo>
                <a:lnTo>
                  <a:pt x="366" y="1080"/>
                </a:lnTo>
                <a:lnTo>
                  <a:pt x="366" y="1080"/>
                </a:lnTo>
                <a:lnTo>
                  <a:pt x="366" y="1081"/>
                </a:lnTo>
                <a:lnTo>
                  <a:pt x="366" y="1081"/>
                </a:lnTo>
                <a:lnTo>
                  <a:pt x="365" y="1081"/>
                </a:lnTo>
                <a:lnTo>
                  <a:pt x="365" y="1081"/>
                </a:lnTo>
                <a:lnTo>
                  <a:pt x="364" y="1082"/>
                </a:lnTo>
                <a:lnTo>
                  <a:pt x="364" y="1082"/>
                </a:lnTo>
                <a:lnTo>
                  <a:pt x="364" y="1082"/>
                </a:lnTo>
                <a:lnTo>
                  <a:pt x="364" y="1082"/>
                </a:lnTo>
                <a:lnTo>
                  <a:pt x="363" y="1083"/>
                </a:lnTo>
                <a:lnTo>
                  <a:pt x="362" y="1083"/>
                </a:lnTo>
                <a:lnTo>
                  <a:pt x="362" y="1084"/>
                </a:lnTo>
                <a:lnTo>
                  <a:pt x="362" y="1084"/>
                </a:lnTo>
                <a:lnTo>
                  <a:pt x="362" y="1084"/>
                </a:lnTo>
                <a:cubicBezTo>
                  <a:pt x="361" y="1085"/>
                  <a:pt x="360" y="1085"/>
                  <a:pt x="358" y="1086"/>
                </a:cubicBezTo>
                <a:lnTo>
                  <a:pt x="358" y="1086"/>
                </a:lnTo>
                <a:lnTo>
                  <a:pt x="358" y="1086"/>
                </a:lnTo>
                <a:lnTo>
                  <a:pt x="357" y="1086"/>
                </a:lnTo>
                <a:lnTo>
                  <a:pt x="357" y="1086"/>
                </a:lnTo>
                <a:lnTo>
                  <a:pt x="357" y="1087"/>
                </a:lnTo>
                <a:lnTo>
                  <a:pt x="356" y="1087"/>
                </a:lnTo>
                <a:lnTo>
                  <a:pt x="356" y="1087"/>
                </a:lnTo>
                <a:lnTo>
                  <a:pt x="355" y="1088"/>
                </a:lnTo>
                <a:lnTo>
                  <a:pt x="354" y="1088"/>
                </a:lnTo>
                <a:lnTo>
                  <a:pt x="354" y="1088"/>
                </a:lnTo>
                <a:cubicBezTo>
                  <a:pt x="353" y="1088"/>
                  <a:pt x="353" y="1088"/>
                  <a:pt x="352" y="1088"/>
                </a:cubicBezTo>
                <a:lnTo>
                  <a:pt x="352" y="1088"/>
                </a:lnTo>
                <a:lnTo>
                  <a:pt x="351" y="1089"/>
                </a:lnTo>
                <a:lnTo>
                  <a:pt x="351" y="1089"/>
                </a:lnTo>
                <a:cubicBezTo>
                  <a:pt x="348" y="1089"/>
                  <a:pt x="345" y="1090"/>
                  <a:pt x="342" y="1090"/>
                </a:cubicBezTo>
                <a:cubicBezTo>
                  <a:pt x="336" y="1090"/>
                  <a:pt x="331" y="1089"/>
                  <a:pt x="327" y="1087"/>
                </a:cubicBezTo>
                <a:close/>
                <a:moveTo>
                  <a:pt x="1081" y="319"/>
                </a:moveTo>
                <a:lnTo>
                  <a:pt x="1081" y="319"/>
                </a:lnTo>
                <a:lnTo>
                  <a:pt x="1081" y="319"/>
                </a:lnTo>
                <a:lnTo>
                  <a:pt x="1081" y="319"/>
                </a:lnTo>
                <a:lnTo>
                  <a:pt x="1082" y="319"/>
                </a:lnTo>
                <a:lnTo>
                  <a:pt x="1082" y="320"/>
                </a:lnTo>
                <a:lnTo>
                  <a:pt x="1082" y="320"/>
                </a:lnTo>
                <a:lnTo>
                  <a:pt x="1082" y="320"/>
                </a:lnTo>
                <a:lnTo>
                  <a:pt x="1082" y="320"/>
                </a:lnTo>
                <a:lnTo>
                  <a:pt x="1082" y="320"/>
                </a:lnTo>
                <a:lnTo>
                  <a:pt x="1082" y="320"/>
                </a:lnTo>
                <a:lnTo>
                  <a:pt x="1083" y="320"/>
                </a:lnTo>
                <a:lnTo>
                  <a:pt x="1083" y="320"/>
                </a:lnTo>
                <a:lnTo>
                  <a:pt x="1083" y="321"/>
                </a:lnTo>
                <a:lnTo>
                  <a:pt x="1083" y="321"/>
                </a:lnTo>
                <a:lnTo>
                  <a:pt x="1083" y="321"/>
                </a:lnTo>
                <a:lnTo>
                  <a:pt x="1083" y="321"/>
                </a:lnTo>
                <a:lnTo>
                  <a:pt x="1083" y="321"/>
                </a:lnTo>
                <a:lnTo>
                  <a:pt x="1083" y="321"/>
                </a:lnTo>
                <a:lnTo>
                  <a:pt x="1083" y="321"/>
                </a:lnTo>
                <a:lnTo>
                  <a:pt x="1084" y="322"/>
                </a:lnTo>
                <a:lnTo>
                  <a:pt x="1084" y="322"/>
                </a:lnTo>
                <a:lnTo>
                  <a:pt x="1084" y="322"/>
                </a:lnTo>
                <a:lnTo>
                  <a:pt x="1084" y="322"/>
                </a:lnTo>
                <a:lnTo>
                  <a:pt x="1084" y="322"/>
                </a:lnTo>
                <a:lnTo>
                  <a:pt x="1084" y="322"/>
                </a:lnTo>
                <a:lnTo>
                  <a:pt x="1084" y="322"/>
                </a:lnTo>
                <a:lnTo>
                  <a:pt x="1084" y="322"/>
                </a:lnTo>
                <a:lnTo>
                  <a:pt x="1084" y="323"/>
                </a:lnTo>
                <a:lnTo>
                  <a:pt x="1085" y="323"/>
                </a:lnTo>
                <a:lnTo>
                  <a:pt x="1085" y="323"/>
                </a:lnTo>
                <a:lnTo>
                  <a:pt x="1085" y="323"/>
                </a:lnTo>
                <a:lnTo>
                  <a:pt x="1085" y="323"/>
                </a:lnTo>
                <a:lnTo>
                  <a:pt x="1085" y="323"/>
                </a:lnTo>
                <a:lnTo>
                  <a:pt x="1085" y="324"/>
                </a:lnTo>
                <a:lnTo>
                  <a:pt x="1085" y="324"/>
                </a:lnTo>
                <a:lnTo>
                  <a:pt x="1085" y="324"/>
                </a:lnTo>
                <a:lnTo>
                  <a:pt x="1085" y="324"/>
                </a:lnTo>
                <a:lnTo>
                  <a:pt x="1085" y="324"/>
                </a:lnTo>
                <a:lnTo>
                  <a:pt x="1086" y="324"/>
                </a:lnTo>
                <a:lnTo>
                  <a:pt x="1086" y="325"/>
                </a:lnTo>
                <a:lnTo>
                  <a:pt x="1086" y="325"/>
                </a:lnTo>
                <a:lnTo>
                  <a:pt x="1086" y="325"/>
                </a:lnTo>
                <a:lnTo>
                  <a:pt x="1086" y="325"/>
                </a:lnTo>
                <a:lnTo>
                  <a:pt x="1086" y="325"/>
                </a:lnTo>
                <a:lnTo>
                  <a:pt x="1086" y="325"/>
                </a:lnTo>
                <a:lnTo>
                  <a:pt x="1086" y="325"/>
                </a:lnTo>
                <a:lnTo>
                  <a:pt x="1086" y="326"/>
                </a:lnTo>
                <a:lnTo>
                  <a:pt x="1086" y="326"/>
                </a:lnTo>
                <a:lnTo>
                  <a:pt x="1087" y="326"/>
                </a:lnTo>
                <a:lnTo>
                  <a:pt x="1087" y="326"/>
                </a:lnTo>
                <a:lnTo>
                  <a:pt x="1087" y="326"/>
                </a:lnTo>
                <a:lnTo>
                  <a:pt x="1087" y="327"/>
                </a:lnTo>
                <a:lnTo>
                  <a:pt x="1087" y="327"/>
                </a:lnTo>
                <a:lnTo>
                  <a:pt x="1087" y="327"/>
                </a:lnTo>
                <a:lnTo>
                  <a:pt x="1087" y="327"/>
                </a:lnTo>
                <a:lnTo>
                  <a:pt x="1087" y="327"/>
                </a:lnTo>
                <a:lnTo>
                  <a:pt x="1087" y="327"/>
                </a:lnTo>
                <a:lnTo>
                  <a:pt x="1087" y="328"/>
                </a:lnTo>
                <a:lnTo>
                  <a:pt x="1087" y="328"/>
                </a:lnTo>
                <a:lnTo>
                  <a:pt x="1088" y="328"/>
                </a:lnTo>
                <a:lnTo>
                  <a:pt x="1088" y="328"/>
                </a:lnTo>
                <a:lnTo>
                  <a:pt x="1088" y="328"/>
                </a:lnTo>
                <a:lnTo>
                  <a:pt x="1088" y="328"/>
                </a:lnTo>
                <a:lnTo>
                  <a:pt x="1088" y="328"/>
                </a:lnTo>
                <a:lnTo>
                  <a:pt x="1088" y="329"/>
                </a:lnTo>
                <a:lnTo>
                  <a:pt x="1088" y="329"/>
                </a:lnTo>
                <a:lnTo>
                  <a:pt x="1088" y="329"/>
                </a:lnTo>
                <a:lnTo>
                  <a:pt x="1088" y="329"/>
                </a:lnTo>
                <a:lnTo>
                  <a:pt x="1088" y="329"/>
                </a:lnTo>
                <a:lnTo>
                  <a:pt x="1088" y="329"/>
                </a:lnTo>
                <a:lnTo>
                  <a:pt x="1088" y="330"/>
                </a:lnTo>
                <a:lnTo>
                  <a:pt x="1089" y="330"/>
                </a:lnTo>
                <a:lnTo>
                  <a:pt x="1089" y="330"/>
                </a:lnTo>
                <a:lnTo>
                  <a:pt x="1089" y="330"/>
                </a:lnTo>
                <a:lnTo>
                  <a:pt x="1089" y="330"/>
                </a:lnTo>
                <a:lnTo>
                  <a:pt x="1089" y="331"/>
                </a:lnTo>
                <a:lnTo>
                  <a:pt x="1089" y="331"/>
                </a:lnTo>
                <a:lnTo>
                  <a:pt x="1089" y="331"/>
                </a:lnTo>
                <a:lnTo>
                  <a:pt x="1089" y="331"/>
                </a:lnTo>
                <a:lnTo>
                  <a:pt x="1089" y="331"/>
                </a:lnTo>
                <a:lnTo>
                  <a:pt x="1089" y="331"/>
                </a:lnTo>
                <a:cubicBezTo>
                  <a:pt x="1091" y="335"/>
                  <a:pt x="1091" y="339"/>
                  <a:pt x="1091" y="344"/>
                </a:cubicBezTo>
                <a:cubicBezTo>
                  <a:pt x="1091" y="347"/>
                  <a:pt x="1091" y="350"/>
                  <a:pt x="1090" y="353"/>
                </a:cubicBezTo>
                <a:lnTo>
                  <a:pt x="1090" y="354"/>
                </a:lnTo>
                <a:lnTo>
                  <a:pt x="1090" y="354"/>
                </a:lnTo>
                <a:lnTo>
                  <a:pt x="1090" y="354"/>
                </a:lnTo>
                <a:lnTo>
                  <a:pt x="1090" y="355"/>
                </a:lnTo>
                <a:lnTo>
                  <a:pt x="1089" y="355"/>
                </a:lnTo>
                <a:lnTo>
                  <a:pt x="1089" y="355"/>
                </a:lnTo>
                <a:lnTo>
                  <a:pt x="1089" y="356"/>
                </a:lnTo>
                <a:lnTo>
                  <a:pt x="1089" y="356"/>
                </a:lnTo>
                <a:lnTo>
                  <a:pt x="1089" y="357"/>
                </a:lnTo>
                <a:lnTo>
                  <a:pt x="1089" y="357"/>
                </a:lnTo>
                <a:lnTo>
                  <a:pt x="1089" y="357"/>
                </a:lnTo>
                <a:lnTo>
                  <a:pt x="1089" y="358"/>
                </a:lnTo>
                <a:lnTo>
                  <a:pt x="1088" y="358"/>
                </a:lnTo>
                <a:lnTo>
                  <a:pt x="1088" y="359"/>
                </a:lnTo>
                <a:lnTo>
                  <a:pt x="1088" y="359"/>
                </a:lnTo>
                <a:lnTo>
                  <a:pt x="1088" y="359"/>
                </a:lnTo>
                <a:lnTo>
                  <a:pt x="1088" y="359"/>
                </a:lnTo>
                <a:lnTo>
                  <a:pt x="1087" y="360"/>
                </a:lnTo>
                <a:lnTo>
                  <a:pt x="1087" y="360"/>
                </a:lnTo>
                <a:lnTo>
                  <a:pt x="1087" y="361"/>
                </a:lnTo>
                <a:lnTo>
                  <a:pt x="1087" y="361"/>
                </a:lnTo>
                <a:lnTo>
                  <a:pt x="1087" y="361"/>
                </a:lnTo>
                <a:lnTo>
                  <a:pt x="1087" y="362"/>
                </a:lnTo>
                <a:lnTo>
                  <a:pt x="1086" y="362"/>
                </a:lnTo>
                <a:lnTo>
                  <a:pt x="1086" y="362"/>
                </a:lnTo>
                <a:lnTo>
                  <a:pt x="1086" y="362"/>
                </a:lnTo>
                <a:lnTo>
                  <a:pt x="1086" y="363"/>
                </a:lnTo>
                <a:lnTo>
                  <a:pt x="1086" y="363"/>
                </a:lnTo>
                <a:lnTo>
                  <a:pt x="1085" y="364"/>
                </a:lnTo>
                <a:lnTo>
                  <a:pt x="1085" y="364"/>
                </a:lnTo>
                <a:lnTo>
                  <a:pt x="1085" y="364"/>
                </a:lnTo>
                <a:lnTo>
                  <a:pt x="1085" y="365"/>
                </a:lnTo>
                <a:lnTo>
                  <a:pt x="1084" y="365"/>
                </a:lnTo>
                <a:lnTo>
                  <a:pt x="1084" y="365"/>
                </a:lnTo>
                <a:lnTo>
                  <a:pt x="1084" y="365"/>
                </a:lnTo>
                <a:lnTo>
                  <a:pt x="1084" y="366"/>
                </a:lnTo>
                <a:lnTo>
                  <a:pt x="1084" y="366"/>
                </a:lnTo>
                <a:lnTo>
                  <a:pt x="1083" y="367"/>
                </a:lnTo>
                <a:lnTo>
                  <a:pt x="1083" y="367"/>
                </a:lnTo>
                <a:lnTo>
                  <a:pt x="1083" y="367"/>
                </a:lnTo>
                <a:lnTo>
                  <a:pt x="1083" y="367"/>
                </a:lnTo>
                <a:lnTo>
                  <a:pt x="1082" y="368"/>
                </a:lnTo>
                <a:lnTo>
                  <a:pt x="1082" y="368"/>
                </a:lnTo>
                <a:lnTo>
                  <a:pt x="1082" y="368"/>
                </a:lnTo>
                <a:lnTo>
                  <a:pt x="1081" y="369"/>
                </a:lnTo>
                <a:lnTo>
                  <a:pt x="1081" y="369"/>
                </a:lnTo>
                <a:lnTo>
                  <a:pt x="1081" y="369"/>
                </a:lnTo>
                <a:lnTo>
                  <a:pt x="1081" y="369"/>
                </a:lnTo>
                <a:lnTo>
                  <a:pt x="1080" y="370"/>
                </a:lnTo>
                <a:lnTo>
                  <a:pt x="1080" y="370"/>
                </a:lnTo>
                <a:lnTo>
                  <a:pt x="1080" y="370"/>
                </a:lnTo>
                <a:lnTo>
                  <a:pt x="1080" y="370"/>
                </a:lnTo>
                <a:lnTo>
                  <a:pt x="1079" y="371"/>
                </a:lnTo>
                <a:lnTo>
                  <a:pt x="1079" y="371"/>
                </a:lnTo>
                <a:lnTo>
                  <a:pt x="1079" y="371"/>
                </a:lnTo>
                <a:lnTo>
                  <a:pt x="1078" y="371"/>
                </a:lnTo>
                <a:lnTo>
                  <a:pt x="1078" y="372"/>
                </a:lnTo>
                <a:lnTo>
                  <a:pt x="1078" y="372"/>
                </a:lnTo>
                <a:lnTo>
                  <a:pt x="1077" y="372"/>
                </a:lnTo>
                <a:lnTo>
                  <a:pt x="1077" y="372"/>
                </a:lnTo>
                <a:lnTo>
                  <a:pt x="1077" y="373"/>
                </a:lnTo>
                <a:lnTo>
                  <a:pt x="1076" y="373"/>
                </a:lnTo>
                <a:lnTo>
                  <a:pt x="1076" y="373"/>
                </a:lnTo>
                <a:lnTo>
                  <a:pt x="1076" y="373"/>
                </a:lnTo>
                <a:lnTo>
                  <a:pt x="1076" y="373"/>
                </a:lnTo>
                <a:lnTo>
                  <a:pt x="1075" y="374"/>
                </a:lnTo>
                <a:lnTo>
                  <a:pt x="1075" y="374"/>
                </a:lnTo>
                <a:lnTo>
                  <a:pt x="1075" y="374"/>
                </a:lnTo>
                <a:lnTo>
                  <a:pt x="1074" y="374"/>
                </a:lnTo>
                <a:lnTo>
                  <a:pt x="1074" y="375"/>
                </a:lnTo>
                <a:lnTo>
                  <a:pt x="1073" y="375"/>
                </a:lnTo>
                <a:lnTo>
                  <a:pt x="1073" y="375"/>
                </a:lnTo>
                <a:lnTo>
                  <a:pt x="1073" y="375"/>
                </a:lnTo>
                <a:lnTo>
                  <a:pt x="1073" y="375"/>
                </a:lnTo>
                <a:lnTo>
                  <a:pt x="1072" y="376"/>
                </a:lnTo>
                <a:lnTo>
                  <a:pt x="1072" y="376"/>
                </a:lnTo>
                <a:lnTo>
                  <a:pt x="1072" y="376"/>
                </a:lnTo>
                <a:lnTo>
                  <a:pt x="1071" y="376"/>
                </a:lnTo>
                <a:lnTo>
                  <a:pt x="1071" y="376"/>
                </a:lnTo>
                <a:lnTo>
                  <a:pt x="1071" y="376"/>
                </a:lnTo>
                <a:lnTo>
                  <a:pt x="1070" y="376"/>
                </a:lnTo>
                <a:lnTo>
                  <a:pt x="1070" y="377"/>
                </a:lnTo>
                <a:lnTo>
                  <a:pt x="1069" y="377"/>
                </a:lnTo>
                <a:lnTo>
                  <a:pt x="1069" y="377"/>
                </a:lnTo>
                <a:lnTo>
                  <a:pt x="1069" y="377"/>
                </a:lnTo>
                <a:lnTo>
                  <a:pt x="1069" y="377"/>
                </a:lnTo>
                <a:lnTo>
                  <a:pt x="1068" y="377"/>
                </a:lnTo>
                <a:lnTo>
                  <a:pt x="1068" y="377"/>
                </a:lnTo>
                <a:lnTo>
                  <a:pt x="1067" y="378"/>
                </a:lnTo>
                <a:lnTo>
                  <a:pt x="1067" y="378"/>
                </a:lnTo>
                <a:lnTo>
                  <a:pt x="1067" y="378"/>
                </a:lnTo>
                <a:lnTo>
                  <a:pt x="1066" y="378"/>
                </a:lnTo>
                <a:lnTo>
                  <a:pt x="1065" y="378"/>
                </a:lnTo>
                <a:lnTo>
                  <a:pt x="1065" y="378"/>
                </a:lnTo>
                <a:lnTo>
                  <a:pt x="1065" y="378"/>
                </a:lnTo>
                <a:lnTo>
                  <a:pt x="1065" y="378"/>
                </a:lnTo>
                <a:lnTo>
                  <a:pt x="1065" y="378"/>
                </a:lnTo>
                <a:lnTo>
                  <a:pt x="1064" y="379"/>
                </a:lnTo>
                <a:lnTo>
                  <a:pt x="1064" y="379"/>
                </a:lnTo>
                <a:lnTo>
                  <a:pt x="1063" y="379"/>
                </a:lnTo>
                <a:lnTo>
                  <a:pt x="1063" y="379"/>
                </a:lnTo>
                <a:lnTo>
                  <a:pt x="1062" y="379"/>
                </a:lnTo>
                <a:lnTo>
                  <a:pt x="1062" y="379"/>
                </a:lnTo>
                <a:lnTo>
                  <a:pt x="1062" y="379"/>
                </a:lnTo>
                <a:lnTo>
                  <a:pt x="1061" y="379"/>
                </a:lnTo>
                <a:lnTo>
                  <a:pt x="1061" y="379"/>
                </a:lnTo>
                <a:lnTo>
                  <a:pt x="1060" y="379"/>
                </a:lnTo>
                <a:lnTo>
                  <a:pt x="1060" y="379"/>
                </a:lnTo>
                <a:lnTo>
                  <a:pt x="1059" y="379"/>
                </a:lnTo>
                <a:lnTo>
                  <a:pt x="1059" y="379"/>
                </a:lnTo>
                <a:lnTo>
                  <a:pt x="1059" y="379"/>
                </a:lnTo>
                <a:lnTo>
                  <a:pt x="1058" y="380"/>
                </a:lnTo>
                <a:lnTo>
                  <a:pt x="1057" y="380"/>
                </a:lnTo>
                <a:lnTo>
                  <a:pt x="1057" y="380"/>
                </a:lnTo>
                <a:lnTo>
                  <a:pt x="1057" y="380"/>
                </a:lnTo>
                <a:lnTo>
                  <a:pt x="1057" y="380"/>
                </a:lnTo>
                <a:lnTo>
                  <a:pt x="1056" y="380"/>
                </a:lnTo>
                <a:lnTo>
                  <a:pt x="1056" y="380"/>
                </a:lnTo>
                <a:cubicBezTo>
                  <a:pt x="1036" y="380"/>
                  <a:pt x="1020" y="364"/>
                  <a:pt x="1020" y="344"/>
                </a:cubicBezTo>
                <a:lnTo>
                  <a:pt x="1020" y="343"/>
                </a:lnTo>
                <a:lnTo>
                  <a:pt x="1020" y="343"/>
                </a:lnTo>
                <a:lnTo>
                  <a:pt x="1020" y="343"/>
                </a:lnTo>
                <a:lnTo>
                  <a:pt x="1020" y="342"/>
                </a:lnTo>
                <a:lnTo>
                  <a:pt x="1020" y="342"/>
                </a:lnTo>
                <a:lnTo>
                  <a:pt x="1020" y="341"/>
                </a:lnTo>
                <a:lnTo>
                  <a:pt x="1020" y="341"/>
                </a:lnTo>
                <a:lnTo>
                  <a:pt x="1020" y="341"/>
                </a:lnTo>
                <a:lnTo>
                  <a:pt x="1020" y="340"/>
                </a:lnTo>
                <a:lnTo>
                  <a:pt x="1020" y="340"/>
                </a:lnTo>
                <a:lnTo>
                  <a:pt x="1020" y="339"/>
                </a:lnTo>
                <a:lnTo>
                  <a:pt x="1020" y="339"/>
                </a:lnTo>
                <a:lnTo>
                  <a:pt x="1020" y="338"/>
                </a:lnTo>
                <a:lnTo>
                  <a:pt x="1020" y="338"/>
                </a:lnTo>
                <a:lnTo>
                  <a:pt x="1020" y="338"/>
                </a:lnTo>
                <a:lnTo>
                  <a:pt x="1020" y="337"/>
                </a:lnTo>
                <a:lnTo>
                  <a:pt x="1021" y="337"/>
                </a:lnTo>
                <a:lnTo>
                  <a:pt x="1021" y="337"/>
                </a:lnTo>
                <a:lnTo>
                  <a:pt x="1021" y="336"/>
                </a:lnTo>
                <a:lnTo>
                  <a:pt x="1021" y="336"/>
                </a:lnTo>
                <a:lnTo>
                  <a:pt x="1021" y="336"/>
                </a:lnTo>
                <a:lnTo>
                  <a:pt x="1021" y="335"/>
                </a:lnTo>
                <a:lnTo>
                  <a:pt x="1021" y="335"/>
                </a:lnTo>
                <a:lnTo>
                  <a:pt x="1021" y="334"/>
                </a:lnTo>
                <a:lnTo>
                  <a:pt x="1021" y="334"/>
                </a:lnTo>
                <a:lnTo>
                  <a:pt x="1021" y="334"/>
                </a:lnTo>
                <a:lnTo>
                  <a:pt x="1022" y="333"/>
                </a:lnTo>
                <a:lnTo>
                  <a:pt x="1022" y="333"/>
                </a:lnTo>
                <a:lnTo>
                  <a:pt x="1022" y="333"/>
                </a:lnTo>
                <a:lnTo>
                  <a:pt x="1022" y="332"/>
                </a:lnTo>
                <a:lnTo>
                  <a:pt x="1022" y="332"/>
                </a:lnTo>
                <a:lnTo>
                  <a:pt x="1022" y="332"/>
                </a:lnTo>
                <a:lnTo>
                  <a:pt x="1022" y="331"/>
                </a:lnTo>
                <a:lnTo>
                  <a:pt x="1022" y="331"/>
                </a:lnTo>
                <a:lnTo>
                  <a:pt x="1022" y="331"/>
                </a:lnTo>
                <a:lnTo>
                  <a:pt x="1023" y="330"/>
                </a:lnTo>
                <a:lnTo>
                  <a:pt x="1023" y="330"/>
                </a:lnTo>
                <a:lnTo>
                  <a:pt x="1023" y="330"/>
                </a:lnTo>
                <a:lnTo>
                  <a:pt x="1023" y="329"/>
                </a:lnTo>
                <a:lnTo>
                  <a:pt x="1023" y="329"/>
                </a:lnTo>
                <a:lnTo>
                  <a:pt x="1023" y="329"/>
                </a:lnTo>
                <a:lnTo>
                  <a:pt x="1023" y="328"/>
                </a:lnTo>
                <a:lnTo>
                  <a:pt x="1024" y="328"/>
                </a:lnTo>
                <a:lnTo>
                  <a:pt x="1024" y="328"/>
                </a:lnTo>
                <a:lnTo>
                  <a:pt x="1024" y="327"/>
                </a:lnTo>
                <a:lnTo>
                  <a:pt x="1024" y="327"/>
                </a:lnTo>
                <a:lnTo>
                  <a:pt x="1024" y="327"/>
                </a:lnTo>
                <a:lnTo>
                  <a:pt x="1025" y="326"/>
                </a:lnTo>
                <a:lnTo>
                  <a:pt x="1025" y="326"/>
                </a:lnTo>
                <a:lnTo>
                  <a:pt x="1025" y="325"/>
                </a:lnTo>
                <a:lnTo>
                  <a:pt x="1025" y="325"/>
                </a:lnTo>
                <a:lnTo>
                  <a:pt x="1025" y="325"/>
                </a:lnTo>
                <a:lnTo>
                  <a:pt x="1026" y="325"/>
                </a:lnTo>
                <a:lnTo>
                  <a:pt x="1026" y="324"/>
                </a:lnTo>
                <a:lnTo>
                  <a:pt x="1026" y="324"/>
                </a:lnTo>
                <a:lnTo>
                  <a:pt x="1026" y="324"/>
                </a:lnTo>
                <a:cubicBezTo>
                  <a:pt x="1027" y="323"/>
                  <a:pt x="1027" y="323"/>
                  <a:pt x="1027" y="322"/>
                </a:cubicBezTo>
                <a:lnTo>
                  <a:pt x="1028" y="322"/>
                </a:lnTo>
                <a:lnTo>
                  <a:pt x="1028" y="322"/>
                </a:lnTo>
                <a:lnTo>
                  <a:pt x="1028" y="321"/>
                </a:lnTo>
                <a:lnTo>
                  <a:pt x="1028" y="321"/>
                </a:lnTo>
                <a:lnTo>
                  <a:pt x="1028" y="321"/>
                </a:lnTo>
                <a:lnTo>
                  <a:pt x="1029" y="321"/>
                </a:lnTo>
                <a:lnTo>
                  <a:pt x="1029" y="320"/>
                </a:lnTo>
                <a:lnTo>
                  <a:pt x="1029" y="320"/>
                </a:lnTo>
                <a:lnTo>
                  <a:pt x="1029" y="320"/>
                </a:lnTo>
                <a:lnTo>
                  <a:pt x="1030" y="319"/>
                </a:lnTo>
                <a:lnTo>
                  <a:pt x="1030" y="319"/>
                </a:lnTo>
                <a:lnTo>
                  <a:pt x="1031" y="318"/>
                </a:lnTo>
                <a:lnTo>
                  <a:pt x="1031" y="318"/>
                </a:lnTo>
                <a:lnTo>
                  <a:pt x="1031" y="318"/>
                </a:lnTo>
                <a:cubicBezTo>
                  <a:pt x="1032" y="317"/>
                  <a:pt x="1032" y="317"/>
                  <a:pt x="1033" y="317"/>
                </a:cubicBezTo>
                <a:lnTo>
                  <a:pt x="1033" y="316"/>
                </a:lnTo>
                <a:lnTo>
                  <a:pt x="1033" y="316"/>
                </a:lnTo>
                <a:lnTo>
                  <a:pt x="1033" y="316"/>
                </a:lnTo>
                <a:lnTo>
                  <a:pt x="1034" y="316"/>
                </a:lnTo>
                <a:lnTo>
                  <a:pt x="1034" y="316"/>
                </a:lnTo>
                <a:lnTo>
                  <a:pt x="1034" y="315"/>
                </a:lnTo>
                <a:lnTo>
                  <a:pt x="1035" y="315"/>
                </a:lnTo>
                <a:lnTo>
                  <a:pt x="1036" y="314"/>
                </a:lnTo>
                <a:lnTo>
                  <a:pt x="1036" y="314"/>
                </a:lnTo>
                <a:lnTo>
                  <a:pt x="1036" y="314"/>
                </a:lnTo>
                <a:cubicBezTo>
                  <a:pt x="1042" y="310"/>
                  <a:pt x="1048" y="308"/>
                  <a:pt x="1056" y="308"/>
                </a:cubicBezTo>
                <a:cubicBezTo>
                  <a:pt x="1066" y="308"/>
                  <a:pt x="1075" y="312"/>
                  <a:pt x="1081" y="319"/>
                </a:cubicBezTo>
                <a:close/>
                <a:moveTo>
                  <a:pt x="1149" y="385"/>
                </a:moveTo>
                <a:lnTo>
                  <a:pt x="1149" y="385"/>
                </a:lnTo>
                <a:lnTo>
                  <a:pt x="1149" y="385"/>
                </a:lnTo>
                <a:lnTo>
                  <a:pt x="1149" y="385"/>
                </a:lnTo>
                <a:lnTo>
                  <a:pt x="1149" y="385"/>
                </a:lnTo>
                <a:lnTo>
                  <a:pt x="1149" y="385"/>
                </a:lnTo>
                <a:lnTo>
                  <a:pt x="1149" y="385"/>
                </a:lnTo>
                <a:lnTo>
                  <a:pt x="1150" y="385"/>
                </a:lnTo>
                <a:lnTo>
                  <a:pt x="1150" y="385"/>
                </a:lnTo>
                <a:lnTo>
                  <a:pt x="1150" y="386"/>
                </a:lnTo>
                <a:lnTo>
                  <a:pt x="1150" y="386"/>
                </a:lnTo>
                <a:lnTo>
                  <a:pt x="1150" y="386"/>
                </a:lnTo>
                <a:lnTo>
                  <a:pt x="1150" y="386"/>
                </a:lnTo>
                <a:lnTo>
                  <a:pt x="1150" y="386"/>
                </a:lnTo>
                <a:lnTo>
                  <a:pt x="1150" y="386"/>
                </a:lnTo>
                <a:lnTo>
                  <a:pt x="1150" y="386"/>
                </a:lnTo>
                <a:lnTo>
                  <a:pt x="1150" y="386"/>
                </a:lnTo>
                <a:lnTo>
                  <a:pt x="1151" y="387"/>
                </a:lnTo>
                <a:lnTo>
                  <a:pt x="1151" y="387"/>
                </a:lnTo>
                <a:lnTo>
                  <a:pt x="1151" y="387"/>
                </a:lnTo>
                <a:lnTo>
                  <a:pt x="1151" y="387"/>
                </a:lnTo>
                <a:lnTo>
                  <a:pt x="1151" y="387"/>
                </a:lnTo>
                <a:lnTo>
                  <a:pt x="1151" y="387"/>
                </a:lnTo>
                <a:lnTo>
                  <a:pt x="1151" y="387"/>
                </a:lnTo>
                <a:lnTo>
                  <a:pt x="1151" y="387"/>
                </a:lnTo>
                <a:lnTo>
                  <a:pt x="1151" y="387"/>
                </a:lnTo>
                <a:lnTo>
                  <a:pt x="1151" y="388"/>
                </a:lnTo>
                <a:lnTo>
                  <a:pt x="1151" y="388"/>
                </a:lnTo>
                <a:lnTo>
                  <a:pt x="1152" y="388"/>
                </a:lnTo>
                <a:lnTo>
                  <a:pt x="1152" y="388"/>
                </a:lnTo>
                <a:lnTo>
                  <a:pt x="1152" y="388"/>
                </a:lnTo>
                <a:lnTo>
                  <a:pt x="1152" y="388"/>
                </a:lnTo>
                <a:lnTo>
                  <a:pt x="1152" y="389"/>
                </a:lnTo>
                <a:lnTo>
                  <a:pt x="1152" y="389"/>
                </a:lnTo>
                <a:lnTo>
                  <a:pt x="1152" y="389"/>
                </a:lnTo>
                <a:lnTo>
                  <a:pt x="1153" y="389"/>
                </a:lnTo>
                <a:lnTo>
                  <a:pt x="1153" y="389"/>
                </a:lnTo>
                <a:lnTo>
                  <a:pt x="1153" y="389"/>
                </a:lnTo>
                <a:lnTo>
                  <a:pt x="1153" y="390"/>
                </a:lnTo>
                <a:lnTo>
                  <a:pt x="1153" y="390"/>
                </a:lnTo>
                <a:lnTo>
                  <a:pt x="1153" y="390"/>
                </a:lnTo>
                <a:lnTo>
                  <a:pt x="1153" y="390"/>
                </a:lnTo>
                <a:lnTo>
                  <a:pt x="1153" y="390"/>
                </a:lnTo>
                <a:lnTo>
                  <a:pt x="1153" y="390"/>
                </a:lnTo>
                <a:lnTo>
                  <a:pt x="1153" y="390"/>
                </a:lnTo>
                <a:lnTo>
                  <a:pt x="1153" y="391"/>
                </a:lnTo>
                <a:lnTo>
                  <a:pt x="1154" y="391"/>
                </a:lnTo>
                <a:lnTo>
                  <a:pt x="1154" y="391"/>
                </a:lnTo>
                <a:lnTo>
                  <a:pt x="1154" y="391"/>
                </a:lnTo>
                <a:lnTo>
                  <a:pt x="1154" y="391"/>
                </a:lnTo>
                <a:lnTo>
                  <a:pt x="1154" y="391"/>
                </a:lnTo>
                <a:lnTo>
                  <a:pt x="1154" y="391"/>
                </a:lnTo>
                <a:lnTo>
                  <a:pt x="1154" y="392"/>
                </a:lnTo>
                <a:lnTo>
                  <a:pt x="1154" y="392"/>
                </a:lnTo>
                <a:lnTo>
                  <a:pt x="1154" y="392"/>
                </a:lnTo>
                <a:lnTo>
                  <a:pt x="1154" y="392"/>
                </a:lnTo>
                <a:lnTo>
                  <a:pt x="1155" y="392"/>
                </a:lnTo>
                <a:lnTo>
                  <a:pt x="1155" y="392"/>
                </a:lnTo>
                <a:lnTo>
                  <a:pt x="1155" y="393"/>
                </a:lnTo>
                <a:lnTo>
                  <a:pt x="1155" y="393"/>
                </a:lnTo>
                <a:lnTo>
                  <a:pt x="1155" y="393"/>
                </a:lnTo>
                <a:lnTo>
                  <a:pt x="1155" y="393"/>
                </a:lnTo>
                <a:lnTo>
                  <a:pt x="1155" y="394"/>
                </a:lnTo>
                <a:lnTo>
                  <a:pt x="1155" y="394"/>
                </a:lnTo>
                <a:lnTo>
                  <a:pt x="1155" y="394"/>
                </a:lnTo>
                <a:lnTo>
                  <a:pt x="1155" y="394"/>
                </a:lnTo>
                <a:lnTo>
                  <a:pt x="1156" y="394"/>
                </a:lnTo>
                <a:cubicBezTo>
                  <a:pt x="1158" y="399"/>
                  <a:pt x="1159" y="404"/>
                  <a:pt x="1159" y="409"/>
                </a:cubicBezTo>
                <a:cubicBezTo>
                  <a:pt x="1159" y="413"/>
                  <a:pt x="1158" y="417"/>
                  <a:pt x="1157" y="421"/>
                </a:cubicBezTo>
                <a:lnTo>
                  <a:pt x="1157" y="422"/>
                </a:lnTo>
                <a:lnTo>
                  <a:pt x="1157" y="422"/>
                </a:lnTo>
                <a:lnTo>
                  <a:pt x="1156" y="422"/>
                </a:lnTo>
                <a:lnTo>
                  <a:pt x="1156" y="424"/>
                </a:lnTo>
                <a:lnTo>
                  <a:pt x="1156" y="424"/>
                </a:lnTo>
                <a:lnTo>
                  <a:pt x="1156" y="424"/>
                </a:lnTo>
                <a:lnTo>
                  <a:pt x="1156" y="424"/>
                </a:lnTo>
                <a:lnTo>
                  <a:pt x="1155" y="425"/>
                </a:lnTo>
                <a:lnTo>
                  <a:pt x="1155" y="425"/>
                </a:lnTo>
                <a:lnTo>
                  <a:pt x="1155" y="426"/>
                </a:lnTo>
                <a:lnTo>
                  <a:pt x="1155" y="426"/>
                </a:lnTo>
                <a:lnTo>
                  <a:pt x="1155" y="426"/>
                </a:lnTo>
                <a:lnTo>
                  <a:pt x="1155" y="426"/>
                </a:lnTo>
                <a:lnTo>
                  <a:pt x="1154" y="427"/>
                </a:lnTo>
                <a:lnTo>
                  <a:pt x="1154" y="428"/>
                </a:lnTo>
                <a:lnTo>
                  <a:pt x="1154" y="428"/>
                </a:lnTo>
                <a:lnTo>
                  <a:pt x="1153" y="429"/>
                </a:lnTo>
                <a:lnTo>
                  <a:pt x="1153" y="429"/>
                </a:lnTo>
                <a:lnTo>
                  <a:pt x="1153" y="429"/>
                </a:lnTo>
                <a:lnTo>
                  <a:pt x="1153" y="430"/>
                </a:lnTo>
                <a:cubicBezTo>
                  <a:pt x="1152" y="430"/>
                  <a:pt x="1151" y="431"/>
                  <a:pt x="1151" y="432"/>
                </a:cubicBezTo>
                <a:lnTo>
                  <a:pt x="1151" y="432"/>
                </a:lnTo>
                <a:lnTo>
                  <a:pt x="1150" y="432"/>
                </a:lnTo>
                <a:lnTo>
                  <a:pt x="1150" y="433"/>
                </a:lnTo>
                <a:lnTo>
                  <a:pt x="1150" y="433"/>
                </a:lnTo>
                <a:lnTo>
                  <a:pt x="1149" y="434"/>
                </a:lnTo>
                <a:lnTo>
                  <a:pt x="1149" y="434"/>
                </a:lnTo>
                <a:lnTo>
                  <a:pt x="1149" y="434"/>
                </a:lnTo>
                <a:lnTo>
                  <a:pt x="1148" y="435"/>
                </a:lnTo>
                <a:lnTo>
                  <a:pt x="1148" y="435"/>
                </a:lnTo>
                <a:lnTo>
                  <a:pt x="1148" y="435"/>
                </a:lnTo>
                <a:lnTo>
                  <a:pt x="1147" y="436"/>
                </a:lnTo>
                <a:lnTo>
                  <a:pt x="1147" y="436"/>
                </a:lnTo>
                <a:lnTo>
                  <a:pt x="1147" y="436"/>
                </a:lnTo>
                <a:lnTo>
                  <a:pt x="1146" y="436"/>
                </a:lnTo>
                <a:lnTo>
                  <a:pt x="1146" y="437"/>
                </a:lnTo>
                <a:lnTo>
                  <a:pt x="1146" y="437"/>
                </a:lnTo>
                <a:lnTo>
                  <a:pt x="1145" y="437"/>
                </a:lnTo>
                <a:lnTo>
                  <a:pt x="1145" y="437"/>
                </a:lnTo>
                <a:lnTo>
                  <a:pt x="1144" y="438"/>
                </a:lnTo>
                <a:lnTo>
                  <a:pt x="1144" y="439"/>
                </a:lnTo>
                <a:lnTo>
                  <a:pt x="1144" y="439"/>
                </a:lnTo>
                <a:lnTo>
                  <a:pt x="1143" y="439"/>
                </a:lnTo>
                <a:lnTo>
                  <a:pt x="1143" y="439"/>
                </a:lnTo>
                <a:lnTo>
                  <a:pt x="1143" y="439"/>
                </a:lnTo>
                <a:lnTo>
                  <a:pt x="1142" y="440"/>
                </a:lnTo>
                <a:lnTo>
                  <a:pt x="1142" y="440"/>
                </a:lnTo>
                <a:lnTo>
                  <a:pt x="1142" y="440"/>
                </a:lnTo>
                <a:lnTo>
                  <a:pt x="1141" y="440"/>
                </a:lnTo>
                <a:lnTo>
                  <a:pt x="1140" y="441"/>
                </a:lnTo>
                <a:lnTo>
                  <a:pt x="1140" y="441"/>
                </a:lnTo>
                <a:lnTo>
                  <a:pt x="1140" y="441"/>
                </a:lnTo>
                <a:lnTo>
                  <a:pt x="1139" y="441"/>
                </a:lnTo>
                <a:lnTo>
                  <a:pt x="1139" y="441"/>
                </a:lnTo>
                <a:lnTo>
                  <a:pt x="1139" y="442"/>
                </a:lnTo>
                <a:lnTo>
                  <a:pt x="1138" y="442"/>
                </a:lnTo>
                <a:lnTo>
                  <a:pt x="1138" y="442"/>
                </a:lnTo>
                <a:lnTo>
                  <a:pt x="1138" y="442"/>
                </a:lnTo>
                <a:lnTo>
                  <a:pt x="1137" y="442"/>
                </a:lnTo>
                <a:lnTo>
                  <a:pt x="1137" y="442"/>
                </a:lnTo>
                <a:lnTo>
                  <a:pt x="1136" y="443"/>
                </a:lnTo>
                <a:lnTo>
                  <a:pt x="1136" y="443"/>
                </a:lnTo>
                <a:lnTo>
                  <a:pt x="1136" y="443"/>
                </a:lnTo>
                <a:lnTo>
                  <a:pt x="1135" y="443"/>
                </a:lnTo>
                <a:lnTo>
                  <a:pt x="1135" y="443"/>
                </a:lnTo>
                <a:lnTo>
                  <a:pt x="1135" y="443"/>
                </a:lnTo>
                <a:lnTo>
                  <a:pt x="1135" y="443"/>
                </a:lnTo>
                <a:lnTo>
                  <a:pt x="1134" y="444"/>
                </a:lnTo>
                <a:lnTo>
                  <a:pt x="1134" y="444"/>
                </a:lnTo>
                <a:lnTo>
                  <a:pt x="1133" y="444"/>
                </a:lnTo>
                <a:lnTo>
                  <a:pt x="1133" y="444"/>
                </a:lnTo>
                <a:lnTo>
                  <a:pt x="1132" y="444"/>
                </a:lnTo>
                <a:lnTo>
                  <a:pt x="1132" y="444"/>
                </a:lnTo>
                <a:lnTo>
                  <a:pt x="1132" y="444"/>
                </a:lnTo>
                <a:lnTo>
                  <a:pt x="1131" y="444"/>
                </a:lnTo>
                <a:lnTo>
                  <a:pt x="1131" y="444"/>
                </a:lnTo>
                <a:lnTo>
                  <a:pt x="1130" y="444"/>
                </a:lnTo>
                <a:lnTo>
                  <a:pt x="1130" y="444"/>
                </a:lnTo>
                <a:lnTo>
                  <a:pt x="1130" y="445"/>
                </a:lnTo>
                <a:lnTo>
                  <a:pt x="1129" y="445"/>
                </a:lnTo>
                <a:lnTo>
                  <a:pt x="1129" y="445"/>
                </a:lnTo>
                <a:lnTo>
                  <a:pt x="1129" y="445"/>
                </a:lnTo>
                <a:lnTo>
                  <a:pt x="1128" y="445"/>
                </a:lnTo>
                <a:lnTo>
                  <a:pt x="1128" y="445"/>
                </a:lnTo>
                <a:lnTo>
                  <a:pt x="1128" y="445"/>
                </a:lnTo>
                <a:lnTo>
                  <a:pt x="1127" y="445"/>
                </a:lnTo>
                <a:lnTo>
                  <a:pt x="1127" y="445"/>
                </a:lnTo>
                <a:lnTo>
                  <a:pt x="1126" y="445"/>
                </a:lnTo>
                <a:lnTo>
                  <a:pt x="1126" y="445"/>
                </a:lnTo>
                <a:lnTo>
                  <a:pt x="1125" y="445"/>
                </a:lnTo>
                <a:lnTo>
                  <a:pt x="1125" y="445"/>
                </a:lnTo>
                <a:lnTo>
                  <a:pt x="1124" y="445"/>
                </a:lnTo>
                <a:lnTo>
                  <a:pt x="1124" y="445"/>
                </a:lnTo>
                <a:lnTo>
                  <a:pt x="1123" y="445"/>
                </a:lnTo>
                <a:cubicBezTo>
                  <a:pt x="1103" y="445"/>
                  <a:pt x="1087" y="429"/>
                  <a:pt x="1087" y="409"/>
                </a:cubicBezTo>
                <a:lnTo>
                  <a:pt x="1087" y="409"/>
                </a:lnTo>
                <a:lnTo>
                  <a:pt x="1087" y="409"/>
                </a:lnTo>
                <a:lnTo>
                  <a:pt x="1087" y="408"/>
                </a:lnTo>
                <a:lnTo>
                  <a:pt x="1087" y="408"/>
                </a:lnTo>
                <a:lnTo>
                  <a:pt x="1087" y="408"/>
                </a:lnTo>
                <a:lnTo>
                  <a:pt x="1088" y="407"/>
                </a:lnTo>
                <a:lnTo>
                  <a:pt x="1088" y="407"/>
                </a:lnTo>
                <a:lnTo>
                  <a:pt x="1088" y="406"/>
                </a:lnTo>
                <a:lnTo>
                  <a:pt x="1088" y="406"/>
                </a:lnTo>
                <a:lnTo>
                  <a:pt x="1088" y="406"/>
                </a:lnTo>
                <a:lnTo>
                  <a:pt x="1088" y="405"/>
                </a:lnTo>
                <a:lnTo>
                  <a:pt x="1088" y="405"/>
                </a:lnTo>
                <a:lnTo>
                  <a:pt x="1088" y="404"/>
                </a:lnTo>
                <a:lnTo>
                  <a:pt x="1088" y="404"/>
                </a:lnTo>
                <a:lnTo>
                  <a:pt x="1088" y="404"/>
                </a:lnTo>
                <a:lnTo>
                  <a:pt x="1088" y="403"/>
                </a:lnTo>
                <a:lnTo>
                  <a:pt x="1088" y="403"/>
                </a:lnTo>
                <a:lnTo>
                  <a:pt x="1088" y="402"/>
                </a:lnTo>
                <a:lnTo>
                  <a:pt x="1088" y="402"/>
                </a:lnTo>
                <a:lnTo>
                  <a:pt x="1088" y="402"/>
                </a:lnTo>
                <a:lnTo>
                  <a:pt x="1088" y="401"/>
                </a:lnTo>
                <a:lnTo>
                  <a:pt x="1089" y="401"/>
                </a:lnTo>
                <a:lnTo>
                  <a:pt x="1089" y="401"/>
                </a:lnTo>
                <a:lnTo>
                  <a:pt x="1089" y="400"/>
                </a:lnTo>
                <a:lnTo>
                  <a:pt x="1089" y="400"/>
                </a:lnTo>
                <a:lnTo>
                  <a:pt x="1089" y="399"/>
                </a:lnTo>
                <a:lnTo>
                  <a:pt x="1089" y="399"/>
                </a:lnTo>
                <a:lnTo>
                  <a:pt x="1089" y="399"/>
                </a:lnTo>
                <a:lnTo>
                  <a:pt x="1089" y="398"/>
                </a:lnTo>
                <a:lnTo>
                  <a:pt x="1089" y="398"/>
                </a:lnTo>
                <a:lnTo>
                  <a:pt x="1089" y="398"/>
                </a:lnTo>
                <a:lnTo>
                  <a:pt x="1090" y="397"/>
                </a:lnTo>
                <a:lnTo>
                  <a:pt x="1090" y="397"/>
                </a:lnTo>
                <a:lnTo>
                  <a:pt x="1090" y="396"/>
                </a:lnTo>
                <a:lnTo>
                  <a:pt x="1090" y="396"/>
                </a:lnTo>
                <a:lnTo>
                  <a:pt x="1090" y="396"/>
                </a:lnTo>
                <a:lnTo>
                  <a:pt x="1090" y="396"/>
                </a:lnTo>
                <a:lnTo>
                  <a:pt x="1090" y="395"/>
                </a:lnTo>
                <a:lnTo>
                  <a:pt x="1091" y="395"/>
                </a:lnTo>
                <a:lnTo>
                  <a:pt x="1091" y="395"/>
                </a:lnTo>
                <a:lnTo>
                  <a:pt x="1091" y="394"/>
                </a:lnTo>
                <a:lnTo>
                  <a:pt x="1091" y="394"/>
                </a:lnTo>
                <a:lnTo>
                  <a:pt x="1091" y="394"/>
                </a:lnTo>
                <a:lnTo>
                  <a:pt x="1091" y="393"/>
                </a:lnTo>
                <a:lnTo>
                  <a:pt x="1091" y="393"/>
                </a:lnTo>
                <a:lnTo>
                  <a:pt x="1092" y="393"/>
                </a:lnTo>
                <a:lnTo>
                  <a:pt x="1092" y="392"/>
                </a:lnTo>
                <a:lnTo>
                  <a:pt x="1092" y="392"/>
                </a:lnTo>
                <a:lnTo>
                  <a:pt x="1092" y="392"/>
                </a:lnTo>
                <a:lnTo>
                  <a:pt x="1092" y="391"/>
                </a:lnTo>
                <a:lnTo>
                  <a:pt x="1093" y="391"/>
                </a:lnTo>
                <a:lnTo>
                  <a:pt x="1093" y="391"/>
                </a:lnTo>
                <a:lnTo>
                  <a:pt x="1093" y="390"/>
                </a:lnTo>
                <a:lnTo>
                  <a:pt x="1093" y="390"/>
                </a:lnTo>
                <a:lnTo>
                  <a:pt x="1093" y="390"/>
                </a:lnTo>
                <a:lnTo>
                  <a:pt x="1094" y="389"/>
                </a:lnTo>
                <a:lnTo>
                  <a:pt x="1094" y="389"/>
                </a:lnTo>
                <a:lnTo>
                  <a:pt x="1094" y="389"/>
                </a:lnTo>
                <a:lnTo>
                  <a:pt x="1095" y="388"/>
                </a:lnTo>
                <a:lnTo>
                  <a:pt x="1095" y="387"/>
                </a:lnTo>
                <a:lnTo>
                  <a:pt x="1095" y="387"/>
                </a:lnTo>
                <a:lnTo>
                  <a:pt x="1095" y="387"/>
                </a:lnTo>
                <a:lnTo>
                  <a:pt x="1096" y="387"/>
                </a:lnTo>
                <a:lnTo>
                  <a:pt x="1096" y="386"/>
                </a:lnTo>
                <a:lnTo>
                  <a:pt x="1096" y="386"/>
                </a:lnTo>
                <a:lnTo>
                  <a:pt x="1096" y="386"/>
                </a:lnTo>
                <a:lnTo>
                  <a:pt x="1097" y="386"/>
                </a:lnTo>
                <a:lnTo>
                  <a:pt x="1097" y="385"/>
                </a:lnTo>
                <a:lnTo>
                  <a:pt x="1097" y="385"/>
                </a:lnTo>
                <a:lnTo>
                  <a:pt x="1097" y="385"/>
                </a:lnTo>
                <a:lnTo>
                  <a:pt x="1097" y="385"/>
                </a:lnTo>
                <a:lnTo>
                  <a:pt x="1098" y="384"/>
                </a:lnTo>
                <a:lnTo>
                  <a:pt x="1098" y="384"/>
                </a:lnTo>
                <a:lnTo>
                  <a:pt x="1099" y="384"/>
                </a:lnTo>
                <a:lnTo>
                  <a:pt x="1099" y="383"/>
                </a:lnTo>
                <a:lnTo>
                  <a:pt x="1099" y="383"/>
                </a:lnTo>
                <a:lnTo>
                  <a:pt x="1099" y="383"/>
                </a:lnTo>
                <a:lnTo>
                  <a:pt x="1100" y="383"/>
                </a:lnTo>
                <a:lnTo>
                  <a:pt x="1101" y="382"/>
                </a:lnTo>
                <a:lnTo>
                  <a:pt x="1101" y="381"/>
                </a:lnTo>
                <a:cubicBezTo>
                  <a:pt x="1102" y="381"/>
                  <a:pt x="1102" y="381"/>
                  <a:pt x="1103" y="380"/>
                </a:cubicBezTo>
                <a:lnTo>
                  <a:pt x="1103" y="380"/>
                </a:lnTo>
                <a:lnTo>
                  <a:pt x="1103" y="380"/>
                </a:lnTo>
                <a:lnTo>
                  <a:pt x="1103" y="380"/>
                </a:lnTo>
                <a:lnTo>
                  <a:pt x="1104" y="380"/>
                </a:lnTo>
                <a:lnTo>
                  <a:pt x="1104" y="380"/>
                </a:lnTo>
                <a:lnTo>
                  <a:pt x="1105" y="379"/>
                </a:lnTo>
                <a:lnTo>
                  <a:pt x="1105" y="379"/>
                </a:lnTo>
                <a:lnTo>
                  <a:pt x="1105" y="379"/>
                </a:lnTo>
                <a:lnTo>
                  <a:pt x="1106" y="378"/>
                </a:lnTo>
                <a:lnTo>
                  <a:pt x="1106" y="378"/>
                </a:lnTo>
                <a:lnTo>
                  <a:pt x="1106" y="378"/>
                </a:lnTo>
                <a:lnTo>
                  <a:pt x="1107" y="378"/>
                </a:lnTo>
                <a:lnTo>
                  <a:pt x="1107" y="378"/>
                </a:lnTo>
                <a:lnTo>
                  <a:pt x="1107" y="377"/>
                </a:lnTo>
                <a:cubicBezTo>
                  <a:pt x="1112" y="375"/>
                  <a:pt x="1117" y="374"/>
                  <a:pt x="1123" y="374"/>
                </a:cubicBezTo>
                <a:cubicBezTo>
                  <a:pt x="1133" y="374"/>
                  <a:pt x="1142" y="378"/>
                  <a:pt x="1149" y="385"/>
                </a:cubicBezTo>
                <a:close/>
                <a:moveTo>
                  <a:pt x="1215" y="449"/>
                </a:moveTo>
                <a:lnTo>
                  <a:pt x="1215" y="449"/>
                </a:lnTo>
                <a:lnTo>
                  <a:pt x="1215" y="449"/>
                </a:lnTo>
                <a:lnTo>
                  <a:pt x="1215" y="449"/>
                </a:lnTo>
                <a:lnTo>
                  <a:pt x="1215" y="449"/>
                </a:lnTo>
                <a:lnTo>
                  <a:pt x="1215" y="450"/>
                </a:lnTo>
                <a:lnTo>
                  <a:pt x="1215" y="450"/>
                </a:lnTo>
                <a:lnTo>
                  <a:pt x="1215" y="450"/>
                </a:lnTo>
                <a:lnTo>
                  <a:pt x="1216" y="450"/>
                </a:lnTo>
                <a:lnTo>
                  <a:pt x="1216" y="450"/>
                </a:lnTo>
                <a:lnTo>
                  <a:pt x="1216" y="450"/>
                </a:lnTo>
                <a:lnTo>
                  <a:pt x="1216" y="450"/>
                </a:lnTo>
                <a:lnTo>
                  <a:pt x="1216" y="451"/>
                </a:lnTo>
                <a:lnTo>
                  <a:pt x="1216" y="451"/>
                </a:lnTo>
                <a:lnTo>
                  <a:pt x="1216" y="451"/>
                </a:lnTo>
                <a:lnTo>
                  <a:pt x="1216" y="451"/>
                </a:lnTo>
                <a:lnTo>
                  <a:pt x="1216" y="451"/>
                </a:lnTo>
                <a:lnTo>
                  <a:pt x="1216" y="451"/>
                </a:lnTo>
                <a:lnTo>
                  <a:pt x="1217" y="451"/>
                </a:lnTo>
                <a:lnTo>
                  <a:pt x="1217" y="452"/>
                </a:lnTo>
                <a:lnTo>
                  <a:pt x="1217" y="452"/>
                </a:lnTo>
                <a:lnTo>
                  <a:pt x="1217" y="452"/>
                </a:lnTo>
                <a:lnTo>
                  <a:pt x="1217" y="452"/>
                </a:lnTo>
                <a:lnTo>
                  <a:pt x="1217" y="452"/>
                </a:lnTo>
                <a:lnTo>
                  <a:pt x="1217" y="452"/>
                </a:lnTo>
                <a:lnTo>
                  <a:pt x="1217" y="453"/>
                </a:lnTo>
                <a:lnTo>
                  <a:pt x="1217" y="453"/>
                </a:lnTo>
                <a:lnTo>
                  <a:pt x="1218" y="453"/>
                </a:lnTo>
                <a:lnTo>
                  <a:pt x="1218" y="453"/>
                </a:lnTo>
                <a:lnTo>
                  <a:pt x="1218" y="453"/>
                </a:lnTo>
                <a:lnTo>
                  <a:pt x="1218" y="453"/>
                </a:lnTo>
                <a:lnTo>
                  <a:pt x="1218" y="454"/>
                </a:lnTo>
                <a:lnTo>
                  <a:pt x="1218" y="454"/>
                </a:lnTo>
                <a:lnTo>
                  <a:pt x="1218" y="454"/>
                </a:lnTo>
                <a:lnTo>
                  <a:pt x="1218" y="454"/>
                </a:lnTo>
                <a:lnTo>
                  <a:pt x="1218" y="454"/>
                </a:lnTo>
                <a:lnTo>
                  <a:pt x="1218" y="454"/>
                </a:lnTo>
                <a:lnTo>
                  <a:pt x="1218" y="455"/>
                </a:lnTo>
                <a:lnTo>
                  <a:pt x="1219" y="455"/>
                </a:lnTo>
                <a:lnTo>
                  <a:pt x="1219" y="455"/>
                </a:lnTo>
                <a:lnTo>
                  <a:pt x="1219" y="455"/>
                </a:lnTo>
                <a:lnTo>
                  <a:pt x="1219" y="455"/>
                </a:lnTo>
                <a:lnTo>
                  <a:pt x="1219" y="455"/>
                </a:lnTo>
                <a:lnTo>
                  <a:pt x="1219" y="455"/>
                </a:lnTo>
                <a:lnTo>
                  <a:pt x="1219" y="456"/>
                </a:lnTo>
                <a:lnTo>
                  <a:pt x="1219" y="456"/>
                </a:lnTo>
                <a:lnTo>
                  <a:pt x="1219" y="456"/>
                </a:lnTo>
                <a:lnTo>
                  <a:pt x="1219" y="456"/>
                </a:lnTo>
                <a:lnTo>
                  <a:pt x="1219" y="456"/>
                </a:lnTo>
                <a:lnTo>
                  <a:pt x="1219" y="456"/>
                </a:lnTo>
                <a:lnTo>
                  <a:pt x="1219" y="457"/>
                </a:lnTo>
                <a:lnTo>
                  <a:pt x="1220" y="457"/>
                </a:lnTo>
                <a:lnTo>
                  <a:pt x="1220" y="457"/>
                </a:lnTo>
                <a:lnTo>
                  <a:pt x="1220" y="457"/>
                </a:lnTo>
                <a:lnTo>
                  <a:pt x="1220" y="457"/>
                </a:lnTo>
                <a:lnTo>
                  <a:pt x="1220" y="457"/>
                </a:lnTo>
                <a:lnTo>
                  <a:pt x="1220" y="458"/>
                </a:lnTo>
                <a:lnTo>
                  <a:pt x="1220" y="458"/>
                </a:lnTo>
                <a:lnTo>
                  <a:pt x="1220" y="458"/>
                </a:lnTo>
                <a:lnTo>
                  <a:pt x="1220" y="458"/>
                </a:lnTo>
                <a:lnTo>
                  <a:pt x="1220" y="458"/>
                </a:lnTo>
                <a:lnTo>
                  <a:pt x="1220" y="458"/>
                </a:lnTo>
                <a:lnTo>
                  <a:pt x="1220" y="459"/>
                </a:lnTo>
                <a:lnTo>
                  <a:pt x="1220" y="459"/>
                </a:lnTo>
                <a:lnTo>
                  <a:pt x="1220" y="459"/>
                </a:lnTo>
                <a:lnTo>
                  <a:pt x="1221" y="459"/>
                </a:lnTo>
                <a:lnTo>
                  <a:pt x="1221" y="459"/>
                </a:lnTo>
                <a:lnTo>
                  <a:pt x="1221" y="459"/>
                </a:lnTo>
                <a:lnTo>
                  <a:pt x="1221" y="459"/>
                </a:lnTo>
                <a:lnTo>
                  <a:pt x="1221" y="460"/>
                </a:lnTo>
                <a:lnTo>
                  <a:pt x="1221" y="460"/>
                </a:lnTo>
                <a:lnTo>
                  <a:pt x="1221" y="460"/>
                </a:lnTo>
                <a:lnTo>
                  <a:pt x="1221" y="460"/>
                </a:lnTo>
                <a:lnTo>
                  <a:pt x="1221" y="460"/>
                </a:lnTo>
                <a:lnTo>
                  <a:pt x="1221" y="461"/>
                </a:lnTo>
                <a:lnTo>
                  <a:pt x="1221" y="461"/>
                </a:lnTo>
                <a:lnTo>
                  <a:pt x="1221" y="461"/>
                </a:lnTo>
                <a:lnTo>
                  <a:pt x="1221" y="461"/>
                </a:lnTo>
                <a:lnTo>
                  <a:pt x="1221" y="461"/>
                </a:lnTo>
                <a:lnTo>
                  <a:pt x="1221" y="461"/>
                </a:lnTo>
                <a:lnTo>
                  <a:pt x="1221" y="462"/>
                </a:lnTo>
                <a:cubicBezTo>
                  <a:pt x="1222" y="465"/>
                  <a:pt x="1223" y="468"/>
                  <a:pt x="1223" y="472"/>
                </a:cubicBezTo>
                <a:cubicBezTo>
                  <a:pt x="1223" y="475"/>
                  <a:pt x="1222" y="478"/>
                  <a:pt x="1222" y="481"/>
                </a:cubicBezTo>
                <a:lnTo>
                  <a:pt x="1222" y="481"/>
                </a:lnTo>
                <a:lnTo>
                  <a:pt x="1222" y="481"/>
                </a:lnTo>
                <a:lnTo>
                  <a:pt x="1221" y="482"/>
                </a:lnTo>
                <a:lnTo>
                  <a:pt x="1221" y="482"/>
                </a:lnTo>
                <a:lnTo>
                  <a:pt x="1221" y="482"/>
                </a:lnTo>
                <a:lnTo>
                  <a:pt x="1221" y="483"/>
                </a:lnTo>
                <a:lnTo>
                  <a:pt x="1221" y="483"/>
                </a:lnTo>
                <a:lnTo>
                  <a:pt x="1221" y="483"/>
                </a:lnTo>
                <a:lnTo>
                  <a:pt x="1221" y="484"/>
                </a:lnTo>
                <a:lnTo>
                  <a:pt x="1221" y="484"/>
                </a:lnTo>
                <a:lnTo>
                  <a:pt x="1220" y="485"/>
                </a:lnTo>
                <a:lnTo>
                  <a:pt x="1220" y="485"/>
                </a:lnTo>
                <a:lnTo>
                  <a:pt x="1220" y="485"/>
                </a:lnTo>
                <a:lnTo>
                  <a:pt x="1220" y="486"/>
                </a:lnTo>
                <a:lnTo>
                  <a:pt x="1220" y="486"/>
                </a:lnTo>
                <a:lnTo>
                  <a:pt x="1220" y="486"/>
                </a:lnTo>
                <a:lnTo>
                  <a:pt x="1220" y="487"/>
                </a:lnTo>
                <a:lnTo>
                  <a:pt x="1220" y="487"/>
                </a:lnTo>
                <a:lnTo>
                  <a:pt x="1219" y="487"/>
                </a:lnTo>
                <a:lnTo>
                  <a:pt x="1219" y="488"/>
                </a:lnTo>
                <a:lnTo>
                  <a:pt x="1219" y="488"/>
                </a:lnTo>
                <a:lnTo>
                  <a:pt x="1219" y="489"/>
                </a:lnTo>
                <a:lnTo>
                  <a:pt x="1219" y="489"/>
                </a:lnTo>
                <a:lnTo>
                  <a:pt x="1218" y="489"/>
                </a:lnTo>
                <a:lnTo>
                  <a:pt x="1218" y="490"/>
                </a:lnTo>
                <a:lnTo>
                  <a:pt x="1218" y="490"/>
                </a:lnTo>
                <a:lnTo>
                  <a:pt x="1218" y="490"/>
                </a:lnTo>
                <a:lnTo>
                  <a:pt x="1217" y="491"/>
                </a:lnTo>
                <a:lnTo>
                  <a:pt x="1217" y="491"/>
                </a:lnTo>
                <a:lnTo>
                  <a:pt x="1217" y="491"/>
                </a:lnTo>
                <a:lnTo>
                  <a:pt x="1217" y="492"/>
                </a:lnTo>
                <a:lnTo>
                  <a:pt x="1217" y="492"/>
                </a:lnTo>
                <a:lnTo>
                  <a:pt x="1216" y="492"/>
                </a:lnTo>
                <a:lnTo>
                  <a:pt x="1216" y="492"/>
                </a:lnTo>
                <a:lnTo>
                  <a:pt x="1216" y="493"/>
                </a:lnTo>
                <a:lnTo>
                  <a:pt x="1216" y="493"/>
                </a:lnTo>
                <a:lnTo>
                  <a:pt x="1215" y="494"/>
                </a:lnTo>
                <a:lnTo>
                  <a:pt x="1215" y="494"/>
                </a:lnTo>
                <a:lnTo>
                  <a:pt x="1215" y="494"/>
                </a:lnTo>
                <a:lnTo>
                  <a:pt x="1215" y="494"/>
                </a:lnTo>
                <a:lnTo>
                  <a:pt x="1214" y="495"/>
                </a:lnTo>
                <a:lnTo>
                  <a:pt x="1214" y="495"/>
                </a:lnTo>
                <a:lnTo>
                  <a:pt x="1214" y="495"/>
                </a:lnTo>
                <a:lnTo>
                  <a:pt x="1214" y="496"/>
                </a:lnTo>
                <a:lnTo>
                  <a:pt x="1213" y="496"/>
                </a:lnTo>
                <a:lnTo>
                  <a:pt x="1213" y="496"/>
                </a:lnTo>
                <a:lnTo>
                  <a:pt x="1213" y="496"/>
                </a:lnTo>
                <a:lnTo>
                  <a:pt x="1212" y="497"/>
                </a:lnTo>
                <a:lnTo>
                  <a:pt x="1212" y="497"/>
                </a:lnTo>
                <a:lnTo>
                  <a:pt x="1212" y="497"/>
                </a:lnTo>
                <a:lnTo>
                  <a:pt x="1212" y="498"/>
                </a:lnTo>
                <a:lnTo>
                  <a:pt x="1211" y="498"/>
                </a:lnTo>
                <a:lnTo>
                  <a:pt x="1211" y="498"/>
                </a:lnTo>
                <a:lnTo>
                  <a:pt x="1211" y="498"/>
                </a:lnTo>
                <a:lnTo>
                  <a:pt x="1210" y="499"/>
                </a:lnTo>
                <a:lnTo>
                  <a:pt x="1210" y="499"/>
                </a:lnTo>
                <a:lnTo>
                  <a:pt x="1210" y="499"/>
                </a:lnTo>
                <a:lnTo>
                  <a:pt x="1210" y="499"/>
                </a:lnTo>
                <a:lnTo>
                  <a:pt x="1209" y="500"/>
                </a:lnTo>
                <a:lnTo>
                  <a:pt x="1209" y="500"/>
                </a:lnTo>
                <a:lnTo>
                  <a:pt x="1209" y="500"/>
                </a:lnTo>
                <a:lnTo>
                  <a:pt x="1208" y="500"/>
                </a:lnTo>
                <a:lnTo>
                  <a:pt x="1208" y="501"/>
                </a:lnTo>
                <a:lnTo>
                  <a:pt x="1208" y="501"/>
                </a:lnTo>
                <a:lnTo>
                  <a:pt x="1208" y="501"/>
                </a:lnTo>
                <a:lnTo>
                  <a:pt x="1207" y="501"/>
                </a:lnTo>
                <a:lnTo>
                  <a:pt x="1207" y="502"/>
                </a:lnTo>
                <a:lnTo>
                  <a:pt x="1206" y="502"/>
                </a:lnTo>
                <a:lnTo>
                  <a:pt x="1206" y="502"/>
                </a:lnTo>
                <a:lnTo>
                  <a:pt x="1206" y="502"/>
                </a:lnTo>
                <a:lnTo>
                  <a:pt x="1206" y="502"/>
                </a:lnTo>
                <a:lnTo>
                  <a:pt x="1205" y="503"/>
                </a:lnTo>
                <a:lnTo>
                  <a:pt x="1205" y="503"/>
                </a:lnTo>
                <a:lnTo>
                  <a:pt x="1204" y="503"/>
                </a:lnTo>
                <a:lnTo>
                  <a:pt x="1204" y="503"/>
                </a:lnTo>
                <a:lnTo>
                  <a:pt x="1204" y="503"/>
                </a:lnTo>
                <a:lnTo>
                  <a:pt x="1203" y="504"/>
                </a:lnTo>
                <a:lnTo>
                  <a:pt x="1203" y="504"/>
                </a:lnTo>
                <a:lnTo>
                  <a:pt x="1203" y="504"/>
                </a:lnTo>
                <a:lnTo>
                  <a:pt x="1202" y="504"/>
                </a:lnTo>
                <a:lnTo>
                  <a:pt x="1202" y="504"/>
                </a:lnTo>
                <a:lnTo>
                  <a:pt x="1202" y="504"/>
                </a:lnTo>
                <a:lnTo>
                  <a:pt x="1201" y="505"/>
                </a:lnTo>
                <a:lnTo>
                  <a:pt x="1201" y="505"/>
                </a:lnTo>
                <a:lnTo>
                  <a:pt x="1200" y="505"/>
                </a:lnTo>
                <a:lnTo>
                  <a:pt x="1200" y="505"/>
                </a:lnTo>
                <a:lnTo>
                  <a:pt x="1200" y="505"/>
                </a:lnTo>
                <a:lnTo>
                  <a:pt x="1199" y="505"/>
                </a:lnTo>
                <a:lnTo>
                  <a:pt x="1199" y="505"/>
                </a:lnTo>
                <a:lnTo>
                  <a:pt x="1199" y="506"/>
                </a:lnTo>
                <a:lnTo>
                  <a:pt x="1198" y="506"/>
                </a:lnTo>
                <a:lnTo>
                  <a:pt x="1198" y="506"/>
                </a:lnTo>
                <a:lnTo>
                  <a:pt x="1198" y="506"/>
                </a:lnTo>
                <a:lnTo>
                  <a:pt x="1197" y="506"/>
                </a:lnTo>
                <a:lnTo>
                  <a:pt x="1197" y="506"/>
                </a:lnTo>
                <a:lnTo>
                  <a:pt x="1196" y="506"/>
                </a:lnTo>
                <a:lnTo>
                  <a:pt x="1196" y="506"/>
                </a:lnTo>
                <a:lnTo>
                  <a:pt x="1195" y="507"/>
                </a:lnTo>
                <a:lnTo>
                  <a:pt x="1195" y="507"/>
                </a:lnTo>
                <a:lnTo>
                  <a:pt x="1195" y="507"/>
                </a:lnTo>
                <a:lnTo>
                  <a:pt x="1194" y="507"/>
                </a:lnTo>
                <a:lnTo>
                  <a:pt x="1194" y="507"/>
                </a:lnTo>
                <a:lnTo>
                  <a:pt x="1193" y="507"/>
                </a:lnTo>
                <a:lnTo>
                  <a:pt x="1193" y="507"/>
                </a:lnTo>
                <a:lnTo>
                  <a:pt x="1193" y="507"/>
                </a:lnTo>
                <a:lnTo>
                  <a:pt x="1192" y="507"/>
                </a:lnTo>
                <a:lnTo>
                  <a:pt x="1192" y="507"/>
                </a:lnTo>
                <a:lnTo>
                  <a:pt x="1192" y="507"/>
                </a:lnTo>
                <a:lnTo>
                  <a:pt x="1191" y="507"/>
                </a:lnTo>
                <a:lnTo>
                  <a:pt x="1191" y="507"/>
                </a:lnTo>
                <a:lnTo>
                  <a:pt x="1190" y="507"/>
                </a:lnTo>
                <a:lnTo>
                  <a:pt x="1190" y="507"/>
                </a:lnTo>
                <a:lnTo>
                  <a:pt x="1189" y="507"/>
                </a:lnTo>
                <a:lnTo>
                  <a:pt x="1189" y="507"/>
                </a:lnTo>
                <a:lnTo>
                  <a:pt x="1189" y="507"/>
                </a:lnTo>
                <a:lnTo>
                  <a:pt x="1188" y="507"/>
                </a:lnTo>
                <a:lnTo>
                  <a:pt x="1188" y="507"/>
                </a:lnTo>
                <a:lnTo>
                  <a:pt x="1187" y="507"/>
                </a:lnTo>
                <a:cubicBezTo>
                  <a:pt x="1167" y="507"/>
                  <a:pt x="1151" y="492"/>
                  <a:pt x="1151" y="472"/>
                </a:cubicBezTo>
                <a:lnTo>
                  <a:pt x="1151" y="471"/>
                </a:lnTo>
                <a:lnTo>
                  <a:pt x="1151" y="471"/>
                </a:lnTo>
                <a:lnTo>
                  <a:pt x="1151" y="470"/>
                </a:lnTo>
                <a:lnTo>
                  <a:pt x="1151" y="470"/>
                </a:lnTo>
                <a:lnTo>
                  <a:pt x="1151" y="470"/>
                </a:lnTo>
                <a:lnTo>
                  <a:pt x="1151" y="469"/>
                </a:lnTo>
                <a:lnTo>
                  <a:pt x="1152" y="469"/>
                </a:lnTo>
                <a:lnTo>
                  <a:pt x="1152" y="469"/>
                </a:lnTo>
                <a:lnTo>
                  <a:pt x="1152" y="468"/>
                </a:lnTo>
                <a:lnTo>
                  <a:pt x="1152" y="468"/>
                </a:lnTo>
                <a:lnTo>
                  <a:pt x="1152" y="467"/>
                </a:lnTo>
                <a:lnTo>
                  <a:pt x="1152" y="467"/>
                </a:lnTo>
                <a:lnTo>
                  <a:pt x="1152" y="467"/>
                </a:lnTo>
                <a:lnTo>
                  <a:pt x="1152" y="466"/>
                </a:lnTo>
                <a:lnTo>
                  <a:pt x="1152" y="466"/>
                </a:lnTo>
                <a:lnTo>
                  <a:pt x="1152" y="465"/>
                </a:lnTo>
                <a:lnTo>
                  <a:pt x="1152" y="465"/>
                </a:lnTo>
                <a:lnTo>
                  <a:pt x="1152" y="465"/>
                </a:lnTo>
                <a:lnTo>
                  <a:pt x="1152" y="465"/>
                </a:lnTo>
                <a:lnTo>
                  <a:pt x="1152" y="464"/>
                </a:lnTo>
                <a:lnTo>
                  <a:pt x="1152" y="464"/>
                </a:lnTo>
                <a:lnTo>
                  <a:pt x="1152" y="464"/>
                </a:lnTo>
                <a:lnTo>
                  <a:pt x="1152" y="463"/>
                </a:lnTo>
                <a:lnTo>
                  <a:pt x="1153" y="463"/>
                </a:lnTo>
                <a:lnTo>
                  <a:pt x="1153" y="462"/>
                </a:lnTo>
                <a:lnTo>
                  <a:pt x="1153" y="462"/>
                </a:lnTo>
                <a:lnTo>
                  <a:pt x="1153" y="461"/>
                </a:lnTo>
                <a:lnTo>
                  <a:pt x="1153" y="461"/>
                </a:lnTo>
                <a:lnTo>
                  <a:pt x="1153" y="460"/>
                </a:lnTo>
                <a:lnTo>
                  <a:pt x="1153" y="460"/>
                </a:lnTo>
                <a:lnTo>
                  <a:pt x="1154" y="460"/>
                </a:lnTo>
                <a:lnTo>
                  <a:pt x="1154" y="459"/>
                </a:lnTo>
                <a:lnTo>
                  <a:pt x="1154" y="459"/>
                </a:lnTo>
                <a:lnTo>
                  <a:pt x="1154" y="459"/>
                </a:lnTo>
                <a:lnTo>
                  <a:pt x="1154" y="458"/>
                </a:lnTo>
                <a:lnTo>
                  <a:pt x="1154" y="458"/>
                </a:lnTo>
                <a:lnTo>
                  <a:pt x="1155" y="457"/>
                </a:lnTo>
                <a:lnTo>
                  <a:pt x="1155" y="457"/>
                </a:lnTo>
                <a:lnTo>
                  <a:pt x="1155" y="456"/>
                </a:lnTo>
                <a:lnTo>
                  <a:pt x="1155" y="456"/>
                </a:lnTo>
                <a:lnTo>
                  <a:pt x="1155" y="456"/>
                </a:lnTo>
                <a:lnTo>
                  <a:pt x="1155" y="456"/>
                </a:lnTo>
                <a:lnTo>
                  <a:pt x="1155" y="456"/>
                </a:lnTo>
                <a:lnTo>
                  <a:pt x="1156" y="455"/>
                </a:lnTo>
                <a:lnTo>
                  <a:pt x="1156" y="455"/>
                </a:lnTo>
                <a:lnTo>
                  <a:pt x="1156" y="455"/>
                </a:lnTo>
                <a:lnTo>
                  <a:pt x="1156" y="454"/>
                </a:lnTo>
                <a:lnTo>
                  <a:pt x="1156" y="454"/>
                </a:lnTo>
                <a:lnTo>
                  <a:pt x="1156" y="453"/>
                </a:lnTo>
                <a:lnTo>
                  <a:pt x="1157" y="453"/>
                </a:lnTo>
                <a:lnTo>
                  <a:pt x="1157" y="453"/>
                </a:lnTo>
                <a:lnTo>
                  <a:pt x="1157" y="453"/>
                </a:lnTo>
                <a:lnTo>
                  <a:pt x="1157" y="452"/>
                </a:lnTo>
                <a:cubicBezTo>
                  <a:pt x="1157" y="452"/>
                  <a:pt x="1158" y="452"/>
                  <a:pt x="1158" y="451"/>
                </a:cubicBezTo>
                <a:lnTo>
                  <a:pt x="1158" y="451"/>
                </a:lnTo>
                <a:lnTo>
                  <a:pt x="1158" y="451"/>
                </a:lnTo>
                <a:lnTo>
                  <a:pt x="1159" y="450"/>
                </a:lnTo>
                <a:lnTo>
                  <a:pt x="1159" y="450"/>
                </a:lnTo>
                <a:lnTo>
                  <a:pt x="1159" y="450"/>
                </a:lnTo>
                <a:lnTo>
                  <a:pt x="1159" y="450"/>
                </a:lnTo>
                <a:lnTo>
                  <a:pt x="1159" y="450"/>
                </a:lnTo>
                <a:lnTo>
                  <a:pt x="1160" y="449"/>
                </a:lnTo>
                <a:lnTo>
                  <a:pt x="1160" y="449"/>
                </a:lnTo>
                <a:lnTo>
                  <a:pt x="1160" y="449"/>
                </a:lnTo>
                <a:lnTo>
                  <a:pt x="1160" y="448"/>
                </a:lnTo>
                <a:lnTo>
                  <a:pt x="1160" y="448"/>
                </a:lnTo>
                <a:lnTo>
                  <a:pt x="1161" y="448"/>
                </a:lnTo>
                <a:lnTo>
                  <a:pt x="1161" y="448"/>
                </a:lnTo>
                <a:lnTo>
                  <a:pt x="1161" y="447"/>
                </a:lnTo>
                <a:lnTo>
                  <a:pt x="1161" y="447"/>
                </a:lnTo>
                <a:lnTo>
                  <a:pt x="1162" y="447"/>
                </a:lnTo>
                <a:lnTo>
                  <a:pt x="1162" y="447"/>
                </a:lnTo>
                <a:lnTo>
                  <a:pt x="1162" y="446"/>
                </a:lnTo>
                <a:lnTo>
                  <a:pt x="1163" y="446"/>
                </a:lnTo>
                <a:lnTo>
                  <a:pt x="1163" y="446"/>
                </a:lnTo>
                <a:lnTo>
                  <a:pt x="1163" y="446"/>
                </a:lnTo>
                <a:lnTo>
                  <a:pt x="1163" y="445"/>
                </a:lnTo>
                <a:lnTo>
                  <a:pt x="1163" y="445"/>
                </a:lnTo>
                <a:lnTo>
                  <a:pt x="1164" y="445"/>
                </a:lnTo>
                <a:lnTo>
                  <a:pt x="1164" y="445"/>
                </a:lnTo>
                <a:lnTo>
                  <a:pt x="1164" y="444"/>
                </a:lnTo>
                <a:lnTo>
                  <a:pt x="1164" y="444"/>
                </a:lnTo>
                <a:lnTo>
                  <a:pt x="1165" y="444"/>
                </a:lnTo>
                <a:lnTo>
                  <a:pt x="1165" y="444"/>
                </a:lnTo>
                <a:lnTo>
                  <a:pt x="1165" y="444"/>
                </a:lnTo>
                <a:lnTo>
                  <a:pt x="1166" y="443"/>
                </a:lnTo>
                <a:lnTo>
                  <a:pt x="1166" y="443"/>
                </a:lnTo>
                <a:lnTo>
                  <a:pt x="1166" y="443"/>
                </a:lnTo>
                <a:lnTo>
                  <a:pt x="1167" y="442"/>
                </a:lnTo>
                <a:lnTo>
                  <a:pt x="1167" y="442"/>
                </a:lnTo>
                <a:lnTo>
                  <a:pt x="1167" y="442"/>
                </a:lnTo>
                <a:lnTo>
                  <a:pt x="1168" y="442"/>
                </a:lnTo>
                <a:lnTo>
                  <a:pt x="1168" y="442"/>
                </a:lnTo>
                <a:lnTo>
                  <a:pt x="1168" y="441"/>
                </a:lnTo>
                <a:lnTo>
                  <a:pt x="1169" y="441"/>
                </a:lnTo>
                <a:lnTo>
                  <a:pt x="1169" y="441"/>
                </a:lnTo>
                <a:lnTo>
                  <a:pt x="1169" y="441"/>
                </a:lnTo>
                <a:lnTo>
                  <a:pt x="1169" y="441"/>
                </a:lnTo>
                <a:lnTo>
                  <a:pt x="1170" y="441"/>
                </a:lnTo>
                <a:lnTo>
                  <a:pt x="1170" y="440"/>
                </a:lnTo>
                <a:lnTo>
                  <a:pt x="1170" y="440"/>
                </a:lnTo>
                <a:lnTo>
                  <a:pt x="1171" y="440"/>
                </a:lnTo>
                <a:cubicBezTo>
                  <a:pt x="1176" y="437"/>
                  <a:pt x="1181" y="436"/>
                  <a:pt x="1187" y="436"/>
                </a:cubicBezTo>
                <a:cubicBezTo>
                  <a:pt x="1198" y="436"/>
                  <a:pt x="1208" y="441"/>
                  <a:pt x="1215" y="449"/>
                </a:cubicBezTo>
                <a:close/>
                <a:moveTo>
                  <a:pt x="1275" y="511"/>
                </a:moveTo>
                <a:lnTo>
                  <a:pt x="1275" y="511"/>
                </a:lnTo>
                <a:lnTo>
                  <a:pt x="1275" y="511"/>
                </a:lnTo>
                <a:lnTo>
                  <a:pt x="1275" y="512"/>
                </a:lnTo>
                <a:lnTo>
                  <a:pt x="1276" y="512"/>
                </a:lnTo>
                <a:lnTo>
                  <a:pt x="1276" y="512"/>
                </a:lnTo>
                <a:lnTo>
                  <a:pt x="1277" y="513"/>
                </a:lnTo>
                <a:lnTo>
                  <a:pt x="1277" y="513"/>
                </a:lnTo>
                <a:lnTo>
                  <a:pt x="1277" y="513"/>
                </a:lnTo>
                <a:lnTo>
                  <a:pt x="1277" y="513"/>
                </a:lnTo>
                <a:lnTo>
                  <a:pt x="1277" y="513"/>
                </a:lnTo>
                <a:lnTo>
                  <a:pt x="1278" y="514"/>
                </a:lnTo>
                <a:lnTo>
                  <a:pt x="1278" y="514"/>
                </a:lnTo>
                <a:lnTo>
                  <a:pt x="1278" y="514"/>
                </a:lnTo>
                <a:lnTo>
                  <a:pt x="1278" y="514"/>
                </a:lnTo>
                <a:lnTo>
                  <a:pt x="1279" y="515"/>
                </a:lnTo>
                <a:lnTo>
                  <a:pt x="1279" y="515"/>
                </a:lnTo>
                <a:lnTo>
                  <a:pt x="1279" y="515"/>
                </a:lnTo>
                <a:lnTo>
                  <a:pt x="1279" y="515"/>
                </a:lnTo>
                <a:lnTo>
                  <a:pt x="1280" y="516"/>
                </a:lnTo>
                <a:lnTo>
                  <a:pt x="1280" y="516"/>
                </a:lnTo>
                <a:lnTo>
                  <a:pt x="1280" y="516"/>
                </a:lnTo>
                <a:lnTo>
                  <a:pt x="1280" y="517"/>
                </a:lnTo>
                <a:lnTo>
                  <a:pt x="1281" y="517"/>
                </a:lnTo>
                <a:lnTo>
                  <a:pt x="1281" y="517"/>
                </a:lnTo>
                <a:lnTo>
                  <a:pt x="1281" y="517"/>
                </a:lnTo>
                <a:lnTo>
                  <a:pt x="1281" y="518"/>
                </a:lnTo>
                <a:lnTo>
                  <a:pt x="1281" y="518"/>
                </a:lnTo>
                <a:lnTo>
                  <a:pt x="1281" y="518"/>
                </a:lnTo>
                <a:lnTo>
                  <a:pt x="1281" y="518"/>
                </a:lnTo>
                <a:lnTo>
                  <a:pt x="1282" y="518"/>
                </a:lnTo>
                <a:lnTo>
                  <a:pt x="1282" y="519"/>
                </a:lnTo>
                <a:lnTo>
                  <a:pt x="1282" y="519"/>
                </a:lnTo>
                <a:lnTo>
                  <a:pt x="1282" y="519"/>
                </a:lnTo>
                <a:lnTo>
                  <a:pt x="1282" y="519"/>
                </a:lnTo>
                <a:lnTo>
                  <a:pt x="1282" y="520"/>
                </a:lnTo>
                <a:lnTo>
                  <a:pt x="1282" y="520"/>
                </a:lnTo>
                <a:lnTo>
                  <a:pt x="1283" y="520"/>
                </a:lnTo>
                <a:lnTo>
                  <a:pt x="1283" y="520"/>
                </a:lnTo>
                <a:lnTo>
                  <a:pt x="1283" y="521"/>
                </a:lnTo>
                <a:lnTo>
                  <a:pt x="1283" y="521"/>
                </a:lnTo>
                <a:lnTo>
                  <a:pt x="1283" y="521"/>
                </a:lnTo>
                <a:lnTo>
                  <a:pt x="1283" y="521"/>
                </a:lnTo>
                <a:lnTo>
                  <a:pt x="1283" y="521"/>
                </a:lnTo>
                <a:lnTo>
                  <a:pt x="1284" y="522"/>
                </a:lnTo>
                <a:lnTo>
                  <a:pt x="1284" y="522"/>
                </a:lnTo>
                <a:lnTo>
                  <a:pt x="1284" y="522"/>
                </a:lnTo>
                <a:lnTo>
                  <a:pt x="1284" y="522"/>
                </a:lnTo>
                <a:lnTo>
                  <a:pt x="1284" y="523"/>
                </a:lnTo>
                <a:lnTo>
                  <a:pt x="1284" y="523"/>
                </a:lnTo>
                <a:lnTo>
                  <a:pt x="1284" y="523"/>
                </a:lnTo>
                <a:lnTo>
                  <a:pt x="1284" y="524"/>
                </a:lnTo>
                <a:lnTo>
                  <a:pt x="1284" y="524"/>
                </a:lnTo>
                <a:lnTo>
                  <a:pt x="1285" y="524"/>
                </a:lnTo>
                <a:lnTo>
                  <a:pt x="1285" y="524"/>
                </a:lnTo>
                <a:lnTo>
                  <a:pt x="1285" y="525"/>
                </a:lnTo>
                <a:lnTo>
                  <a:pt x="1285" y="525"/>
                </a:lnTo>
                <a:lnTo>
                  <a:pt x="1285" y="525"/>
                </a:lnTo>
                <a:lnTo>
                  <a:pt x="1285" y="525"/>
                </a:lnTo>
                <a:lnTo>
                  <a:pt x="1285" y="525"/>
                </a:lnTo>
                <a:lnTo>
                  <a:pt x="1285" y="526"/>
                </a:lnTo>
                <a:lnTo>
                  <a:pt x="1285" y="526"/>
                </a:lnTo>
                <a:lnTo>
                  <a:pt x="1285" y="526"/>
                </a:lnTo>
                <a:lnTo>
                  <a:pt x="1286" y="527"/>
                </a:lnTo>
                <a:lnTo>
                  <a:pt x="1286" y="527"/>
                </a:lnTo>
                <a:lnTo>
                  <a:pt x="1286" y="527"/>
                </a:lnTo>
                <a:lnTo>
                  <a:pt x="1286" y="527"/>
                </a:lnTo>
                <a:lnTo>
                  <a:pt x="1286" y="528"/>
                </a:lnTo>
                <a:lnTo>
                  <a:pt x="1286" y="528"/>
                </a:lnTo>
                <a:lnTo>
                  <a:pt x="1286" y="528"/>
                </a:lnTo>
                <a:lnTo>
                  <a:pt x="1286" y="528"/>
                </a:lnTo>
                <a:lnTo>
                  <a:pt x="1286" y="529"/>
                </a:lnTo>
                <a:lnTo>
                  <a:pt x="1286" y="529"/>
                </a:lnTo>
                <a:lnTo>
                  <a:pt x="1286" y="529"/>
                </a:lnTo>
                <a:lnTo>
                  <a:pt x="1287" y="530"/>
                </a:lnTo>
                <a:lnTo>
                  <a:pt x="1287" y="530"/>
                </a:lnTo>
                <a:lnTo>
                  <a:pt x="1287" y="530"/>
                </a:lnTo>
                <a:lnTo>
                  <a:pt x="1287" y="530"/>
                </a:lnTo>
                <a:lnTo>
                  <a:pt x="1287" y="530"/>
                </a:lnTo>
                <a:lnTo>
                  <a:pt x="1287" y="531"/>
                </a:lnTo>
                <a:lnTo>
                  <a:pt x="1287" y="531"/>
                </a:lnTo>
                <a:lnTo>
                  <a:pt x="1287" y="531"/>
                </a:lnTo>
                <a:lnTo>
                  <a:pt x="1287" y="532"/>
                </a:lnTo>
                <a:lnTo>
                  <a:pt x="1287" y="532"/>
                </a:lnTo>
                <a:lnTo>
                  <a:pt x="1287" y="532"/>
                </a:lnTo>
                <a:lnTo>
                  <a:pt x="1287" y="532"/>
                </a:lnTo>
                <a:lnTo>
                  <a:pt x="1287" y="533"/>
                </a:lnTo>
                <a:lnTo>
                  <a:pt x="1287" y="533"/>
                </a:lnTo>
                <a:lnTo>
                  <a:pt x="1287" y="533"/>
                </a:lnTo>
                <a:cubicBezTo>
                  <a:pt x="1287" y="535"/>
                  <a:pt x="1288" y="537"/>
                  <a:pt x="1288" y="538"/>
                </a:cubicBezTo>
                <a:cubicBezTo>
                  <a:pt x="1288" y="540"/>
                  <a:pt x="1288" y="542"/>
                  <a:pt x="1287" y="543"/>
                </a:cubicBezTo>
                <a:lnTo>
                  <a:pt x="1287" y="543"/>
                </a:lnTo>
                <a:lnTo>
                  <a:pt x="1287" y="544"/>
                </a:lnTo>
                <a:lnTo>
                  <a:pt x="1287" y="544"/>
                </a:lnTo>
                <a:lnTo>
                  <a:pt x="1287" y="545"/>
                </a:lnTo>
                <a:lnTo>
                  <a:pt x="1287" y="545"/>
                </a:lnTo>
                <a:lnTo>
                  <a:pt x="1287" y="545"/>
                </a:lnTo>
                <a:lnTo>
                  <a:pt x="1287" y="546"/>
                </a:lnTo>
                <a:lnTo>
                  <a:pt x="1287" y="546"/>
                </a:lnTo>
                <a:lnTo>
                  <a:pt x="1287" y="546"/>
                </a:lnTo>
                <a:lnTo>
                  <a:pt x="1287" y="547"/>
                </a:lnTo>
                <a:lnTo>
                  <a:pt x="1287" y="547"/>
                </a:lnTo>
                <a:lnTo>
                  <a:pt x="1286" y="548"/>
                </a:lnTo>
                <a:lnTo>
                  <a:pt x="1286" y="548"/>
                </a:lnTo>
                <a:lnTo>
                  <a:pt x="1286" y="549"/>
                </a:lnTo>
                <a:lnTo>
                  <a:pt x="1286" y="549"/>
                </a:lnTo>
                <a:lnTo>
                  <a:pt x="1286" y="550"/>
                </a:lnTo>
                <a:lnTo>
                  <a:pt x="1286" y="550"/>
                </a:lnTo>
                <a:lnTo>
                  <a:pt x="1286" y="550"/>
                </a:lnTo>
                <a:lnTo>
                  <a:pt x="1285" y="551"/>
                </a:lnTo>
                <a:lnTo>
                  <a:pt x="1285" y="551"/>
                </a:lnTo>
                <a:lnTo>
                  <a:pt x="1285" y="552"/>
                </a:lnTo>
                <a:lnTo>
                  <a:pt x="1285" y="552"/>
                </a:lnTo>
                <a:lnTo>
                  <a:pt x="1285" y="552"/>
                </a:lnTo>
                <a:lnTo>
                  <a:pt x="1285" y="552"/>
                </a:lnTo>
                <a:lnTo>
                  <a:pt x="1284" y="553"/>
                </a:lnTo>
                <a:lnTo>
                  <a:pt x="1284" y="553"/>
                </a:lnTo>
                <a:lnTo>
                  <a:pt x="1284" y="554"/>
                </a:lnTo>
                <a:lnTo>
                  <a:pt x="1284" y="554"/>
                </a:lnTo>
                <a:lnTo>
                  <a:pt x="1284" y="555"/>
                </a:lnTo>
                <a:lnTo>
                  <a:pt x="1284" y="555"/>
                </a:lnTo>
                <a:lnTo>
                  <a:pt x="1283" y="555"/>
                </a:lnTo>
                <a:lnTo>
                  <a:pt x="1283" y="555"/>
                </a:lnTo>
                <a:lnTo>
                  <a:pt x="1283" y="556"/>
                </a:lnTo>
                <a:lnTo>
                  <a:pt x="1283" y="556"/>
                </a:lnTo>
                <a:lnTo>
                  <a:pt x="1283" y="557"/>
                </a:lnTo>
                <a:lnTo>
                  <a:pt x="1282" y="557"/>
                </a:lnTo>
                <a:lnTo>
                  <a:pt x="1282" y="557"/>
                </a:lnTo>
                <a:lnTo>
                  <a:pt x="1282" y="558"/>
                </a:lnTo>
                <a:lnTo>
                  <a:pt x="1282" y="558"/>
                </a:lnTo>
                <a:lnTo>
                  <a:pt x="1282" y="558"/>
                </a:lnTo>
                <a:lnTo>
                  <a:pt x="1281" y="559"/>
                </a:lnTo>
                <a:lnTo>
                  <a:pt x="1281" y="559"/>
                </a:lnTo>
                <a:lnTo>
                  <a:pt x="1281" y="559"/>
                </a:lnTo>
                <a:lnTo>
                  <a:pt x="1281" y="560"/>
                </a:lnTo>
                <a:lnTo>
                  <a:pt x="1280" y="560"/>
                </a:lnTo>
                <a:lnTo>
                  <a:pt x="1280" y="561"/>
                </a:lnTo>
                <a:lnTo>
                  <a:pt x="1280" y="561"/>
                </a:lnTo>
                <a:lnTo>
                  <a:pt x="1279" y="561"/>
                </a:lnTo>
                <a:lnTo>
                  <a:pt x="1279" y="561"/>
                </a:lnTo>
                <a:lnTo>
                  <a:pt x="1279" y="562"/>
                </a:lnTo>
                <a:lnTo>
                  <a:pt x="1279" y="562"/>
                </a:lnTo>
                <a:lnTo>
                  <a:pt x="1278" y="562"/>
                </a:lnTo>
                <a:lnTo>
                  <a:pt x="1278" y="562"/>
                </a:lnTo>
                <a:lnTo>
                  <a:pt x="1278" y="563"/>
                </a:lnTo>
                <a:lnTo>
                  <a:pt x="1278" y="563"/>
                </a:lnTo>
                <a:lnTo>
                  <a:pt x="1277" y="564"/>
                </a:lnTo>
                <a:lnTo>
                  <a:pt x="1277" y="564"/>
                </a:lnTo>
                <a:lnTo>
                  <a:pt x="1277" y="564"/>
                </a:lnTo>
                <a:lnTo>
                  <a:pt x="1277" y="564"/>
                </a:lnTo>
                <a:lnTo>
                  <a:pt x="1276" y="565"/>
                </a:lnTo>
                <a:lnTo>
                  <a:pt x="1276" y="565"/>
                </a:lnTo>
                <a:lnTo>
                  <a:pt x="1276" y="565"/>
                </a:lnTo>
                <a:lnTo>
                  <a:pt x="1275" y="565"/>
                </a:lnTo>
                <a:lnTo>
                  <a:pt x="1275" y="566"/>
                </a:lnTo>
                <a:cubicBezTo>
                  <a:pt x="1275" y="566"/>
                  <a:pt x="1274" y="566"/>
                  <a:pt x="1274" y="567"/>
                </a:cubicBezTo>
                <a:lnTo>
                  <a:pt x="1274" y="567"/>
                </a:lnTo>
                <a:lnTo>
                  <a:pt x="1273" y="567"/>
                </a:lnTo>
                <a:lnTo>
                  <a:pt x="1273" y="567"/>
                </a:lnTo>
                <a:lnTo>
                  <a:pt x="1273" y="568"/>
                </a:lnTo>
                <a:lnTo>
                  <a:pt x="1272" y="568"/>
                </a:lnTo>
                <a:lnTo>
                  <a:pt x="1272" y="568"/>
                </a:lnTo>
                <a:lnTo>
                  <a:pt x="1272" y="568"/>
                </a:lnTo>
                <a:lnTo>
                  <a:pt x="1271" y="569"/>
                </a:lnTo>
                <a:lnTo>
                  <a:pt x="1271" y="569"/>
                </a:lnTo>
                <a:lnTo>
                  <a:pt x="1270" y="569"/>
                </a:lnTo>
                <a:lnTo>
                  <a:pt x="1270" y="569"/>
                </a:lnTo>
                <a:lnTo>
                  <a:pt x="1270" y="569"/>
                </a:lnTo>
                <a:lnTo>
                  <a:pt x="1270" y="569"/>
                </a:lnTo>
                <a:lnTo>
                  <a:pt x="1269" y="570"/>
                </a:lnTo>
                <a:lnTo>
                  <a:pt x="1269" y="570"/>
                </a:lnTo>
                <a:lnTo>
                  <a:pt x="1268" y="570"/>
                </a:lnTo>
                <a:lnTo>
                  <a:pt x="1268" y="570"/>
                </a:lnTo>
                <a:lnTo>
                  <a:pt x="1268" y="571"/>
                </a:lnTo>
                <a:lnTo>
                  <a:pt x="1267" y="571"/>
                </a:lnTo>
                <a:lnTo>
                  <a:pt x="1267" y="571"/>
                </a:lnTo>
                <a:lnTo>
                  <a:pt x="1267" y="571"/>
                </a:lnTo>
                <a:lnTo>
                  <a:pt x="1266" y="571"/>
                </a:lnTo>
                <a:lnTo>
                  <a:pt x="1266" y="571"/>
                </a:lnTo>
                <a:lnTo>
                  <a:pt x="1266" y="571"/>
                </a:lnTo>
                <a:lnTo>
                  <a:pt x="1265" y="572"/>
                </a:lnTo>
                <a:lnTo>
                  <a:pt x="1265" y="572"/>
                </a:lnTo>
                <a:lnTo>
                  <a:pt x="1264" y="572"/>
                </a:lnTo>
                <a:lnTo>
                  <a:pt x="1264" y="572"/>
                </a:lnTo>
                <a:lnTo>
                  <a:pt x="1263" y="572"/>
                </a:lnTo>
                <a:lnTo>
                  <a:pt x="1263" y="572"/>
                </a:lnTo>
                <a:lnTo>
                  <a:pt x="1262" y="573"/>
                </a:lnTo>
                <a:lnTo>
                  <a:pt x="1262" y="573"/>
                </a:lnTo>
                <a:lnTo>
                  <a:pt x="1262" y="573"/>
                </a:lnTo>
                <a:lnTo>
                  <a:pt x="1262" y="573"/>
                </a:lnTo>
                <a:lnTo>
                  <a:pt x="1261" y="573"/>
                </a:lnTo>
                <a:lnTo>
                  <a:pt x="1261" y="573"/>
                </a:lnTo>
                <a:lnTo>
                  <a:pt x="1260" y="573"/>
                </a:lnTo>
                <a:lnTo>
                  <a:pt x="1259" y="573"/>
                </a:lnTo>
                <a:lnTo>
                  <a:pt x="1259" y="573"/>
                </a:lnTo>
                <a:lnTo>
                  <a:pt x="1259" y="573"/>
                </a:lnTo>
                <a:lnTo>
                  <a:pt x="1259" y="574"/>
                </a:lnTo>
                <a:lnTo>
                  <a:pt x="1258" y="574"/>
                </a:lnTo>
                <a:lnTo>
                  <a:pt x="1258" y="574"/>
                </a:lnTo>
                <a:lnTo>
                  <a:pt x="1257" y="574"/>
                </a:lnTo>
                <a:lnTo>
                  <a:pt x="1257" y="574"/>
                </a:lnTo>
                <a:lnTo>
                  <a:pt x="1257" y="574"/>
                </a:lnTo>
                <a:lnTo>
                  <a:pt x="1256" y="574"/>
                </a:lnTo>
                <a:lnTo>
                  <a:pt x="1256" y="574"/>
                </a:lnTo>
                <a:lnTo>
                  <a:pt x="1256" y="574"/>
                </a:lnTo>
                <a:lnTo>
                  <a:pt x="1255" y="574"/>
                </a:lnTo>
                <a:lnTo>
                  <a:pt x="1255" y="574"/>
                </a:lnTo>
                <a:lnTo>
                  <a:pt x="1254" y="574"/>
                </a:lnTo>
                <a:lnTo>
                  <a:pt x="1254" y="574"/>
                </a:lnTo>
                <a:lnTo>
                  <a:pt x="1254" y="574"/>
                </a:lnTo>
                <a:lnTo>
                  <a:pt x="1253" y="574"/>
                </a:lnTo>
                <a:lnTo>
                  <a:pt x="1253" y="574"/>
                </a:lnTo>
                <a:lnTo>
                  <a:pt x="1252" y="574"/>
                </a:lnTo>
                <a:cubicBezTo>
                  <a:pt x="1232" y="574"/>
                  <a:pt x="1216" y="558"/>
                  <a:pt x="1216" y="539"/>
                </a:cubicBezTo>
                <a:lnTo>
                  <a:pt x="1216" y="538"/>
                </a:lnTo>
                <a:lnTo>
                  <a:pt x="1216" y="538"/>
                </a:lnTo>
                <a:lnTo>
                  <a:pt x="1216" y="537"/>
                </a:lnTo>
                <a:lnTo>
                  <a:pt x="1216" y="537"/>
                </a:lnTo>
                <a:lnTo>
                  <a:pt x="1216" y="536"/>
                </a:lnTo>
                <a:lnTo>
                  <a:pt x="1216" y="536"/>
                </a:lnTo>
                <a:lnTo>
                  <a:pt x="1216" y="536"/>
                </a:lnTo>
                <a:lnTo>
                  <a:pt x="1216" y="535"/>
                </a:lnTo>
                <a:lnTo>
                  <a:pt x="1216" y="535"/>
                </a:lnTo>
                <a:lnTo>
                  <a:pt x="1216" y="534"/>
                </a:lnTo>
                <a:lnTo>
                  <a:pt x="1216" y="534"/>
                </a:lnTo>
                <a:lnTo>
                  <a:pt x="1216" y="534"/>
                </a:lnTo>
                <a:lnTo>
                  <a:pt x="1217" y="533"/>
                </a:lnTo>
                <a:lnTo>
                  <a:pt x="1217" y="533"/>
                </a:lnTo>
                <a:lnTo>
                  <a:pt x="1217" y="532"/>
                </a:lnTo>
                <a:lnTo>
                  <a:pt x="1217" y="532"/>
                </a:lnTo>
                <a:lnTo>
                  <a:pt x="1217" y="532"/>
                </a:lnTo>
                <a:lnTo>
                  <a:pt x="1217" y="531"/>
                </a:lnTo>
                <a:lnTo>
                  <a:pt x="1217" y="531"/>
                </a:lnTo>
                <a:lnTo>
                  <a:pt x="1217" y="530"/>
                </a:lnTo>
                <a:lnTo>
                  <a:pt x="1217" y="530"/>
                </a:lnTo>
                <a:lnTo>
                  <a:pt x="1217" y="530"/>
                </a:lnTo>
                <a:lnTo>
                  <a:pt x="1217" y="530"/>
                </a:lnTo>
                <a:lnTo>
                  <a:pt x="1217" y="529"/>
                </a:lnTo>
                <a:lnTo>
                  <a:pt x="1218" y="529"/>
                </a:lnTo>
                <a:lnTo>
                  <a:pt x="1218" y="528"/>
                </a:lnTo>
                <a:lnTo>
                  <a:pt x="1218" y="528"/>
                </a:lnTo>
                <a:lnTo>
                  <a:pt x="1218" y="528"/>
                </a:lnTo>
                <a:lnTo>
                  <a:pt x="1218" y="527"/>
                </a:lnTo>
                <a:lnTo>
                  <a:pt x="1218" y="527"/>
                </a:lnTo>
                <a:lnTo>
                  <a:pt x="1218" y="527"/>
                </a:lnTo>
                <a:lnTo>
                  <a:pt x="1218" y="526"/>
                </a:lnTo>
                <a:lnTo>
                  <a:pt x="1218" y="526"/>
                </a:lnTo>
                <a:lnTo>
                  <a:pt x="1219" y="525"/>
                </a:lnTo>
                <a:lnTo>
                  <a:pt x="1219" y="525"/>
                </a:lnTo>
                <a:lnTo>
                  <a:pt x="1219" y="525"/>
                </a:lnTo>
                <a:lnTo>
                  <a:pt x="1219" y="525"/>
                </a:lnTo>
                <a:lnTo>
                  <a:pt x="1219" y="524"/>
                </a:lnTo>
                <a:lnTo>
                  <a:pt x="1219" y="524"/>
                </a:lnTo>
                <a:lnTo>
                  <a:pt x="1219" y="524"/>
                </a:lnTo>
                <a:lnTo>
                  <a:pt x="1220" y="523"/>
                </a:lnTo>
                <a:lnTo>
                  <a:pt x="1220" y="523"/>
                </a:lnTo>
                <a:lnTo>
                  <a:pt x="1220" y="522"/>
                </a:lnTo>
                <a:lnTo>
                  <a:pt x="1220" y="522"/>
                </a:lnTo>
                <a:lnTo>
                  <a:pt x="1220" y="522"/>
                </a:lnTo>
                <a:lnTo>
                  <a:pt x="1221" y="521"/>
                </a:lnTo>
                <a:lnTo>
                  <a:pt x="1221" y="521"/>
                </a:lnTo>
                <a:lnTo>
                  <a:pt x="1221" y="521"/>
                </a:lnTo>
                <a:lnTo>
                  <a:pt x="1221" y="521"/>
                </a:lnTo>
                <a:lnTo>
                  <a:pt x="1221" y="520"/>
                </a:lnTo>
                <a:lnTo>
                  <a:pt x="1221" y="520"/>
                </a:lnTo>
                <a:lnTo>
                  <a:pt x="1222" y="519"/>
                </a:lnTo>
                <a:lnTo>
                  <a:pt x="1222" y="519"/>
                </a:lnTo>
                <a:lnTo>
                  <a:pt x="1222" y="519"/>
                </a:lnTo>
                <a:lnTo>
                  <a:pt x="1222" y="519"/>
                </a:lnTo>
                <a:lnTo>
                  <a:pt x="1223" y="518"/>
                </a:lnTo>
                <a:lnTo>
                  <a:pt x="1223" y="518"/>
                </a:lnTo>
                <a:lnTo>
                  <a:pt x="1223" y="518"/>
                </a:lnTo>
                <a:lnTo>
                  <a:pt x="1223" y="517"/>
                </a:lnTo>
                <a:lnTo>
                  <a:pt x="1223" y="517"/>
                </a:lnTo>
                <a:lnTo>
                  <a:pt x="1224" y="517"/>
                </a:lnTo>
                <a:lnTo>
                  <a:pt x="1224" y="516"/>
                </a:lnTo>
                <a:lnTo>
                  <a:pt x="1224" y="516"/>
                </a:lnTo>
                <a:lnTo>
                  <a:pt x="1224" y="516"/>
                </a:lnTo>
                <a:lnTo>
                  <a:pt x="1224" y="516"/>
                </a:lnTo>
                <a:lnTo>
                  <a:pt x="1225" y="515"/>
                </a:lnTo>
                <a:lnTo>
                  <a:pt x="1225" y="515"/>
                </a:lnTo>
                <a:lnTo>
                  <a:pt x="1225" y="515"/>
                </a:lnTo>
                <a:lnTo>
                  <a:pt x="1225" y="514"/>
                </a:lnTo>
                <a:lnTo>
                  <a:pt x="1226" y="514"/>
                </a:lnTo>
                <a:lnTo>
                  <a:pt x="1226" y="514"/>
                </a:lnTo>
                <a:lnTo>
                  <a:pt x="1226" y="514"/>
                </a:lnTo>
                <a:lnTo>
                  <a:pt x="1227" y="513"/>
                </a:lnTo>
                <a:lnTo>
                  <a:pt x="1227" y="513"/>
                </a:lnTo>
                <a:lnTo>
                  <a:pt x="1227" y="513"/>
                </a:lnTo>
                <a:lnTo>
                  <a:pt x="1227" y="513"/>
                </a:lnTo>
                <a:lnTo>
                  <a:pt x="1227" y="512"/>
                </a:lnTo>
                <a:lnTo>
                  <a:pt x="1228" y="512"/>
                </a:lnTo>
                <a:lnTo>
                  <a:pt x="1228" y="512"/>
                </a:lnTo>
                <a:lnTo>
                  <a:pt x="1228" y="512"/>
                </a:lnTo>
                <a:lnTo>
                  <a:pt x="1229" y="511"/>
                </a:lnTo>
                <a:lnTo>
                  <a:pt x="1229" y="511"/>
                </a:lnTo>
                <a:lnTo>
                  <a:pt x="1229" y="511"/>
                </a:lnTo>
                <a:lnTo>
                  <a:pt x="1229" y="511"/>
                </a:lnTo>
                <a:lnTo>
                  <a:pt x="1230" y="510"/>
                </a:lnTo>
                <a:lnTo>
                  <a:pt x="1230" y="510"/>
                </a:lnTo>
                <a:lnTo>
                  <a:pt x="1230" y="510"/>
                </a:lnTo>
                <a:lnTo>
                  <a:pt x="1231" y="510"/>
                </a:lnTo>
                <a:lnTo>
                  <a:pt x="1231" y="510"/>
                </a:lnTo>
                <a:lnTo>
                  <a:pt x="1231" y="509"/>
                </a:lnTo>
                <a:lnTo>
                  <a:pt x="1231" y="509"/>
                </a:lnTo>
                <a:lnTo>
                  <a:pt x="1232" y="509"/>
                </a:lnTo>
                <a:lnTo>
                  <a:pt x="1232" y="509"/>
                </a:lnTo>
                <a:lnTo>
                  <a:pt x="1233" y="508"/>
                </a:lnTo>
                <a:lnTo>
                  <a:pt x="1233" y="508"/>
                </a:lnTo>
                <a:lnTo>
                  <a:pt x="1233" y="508"/>
                </a:lnTo>
                <a:lnTo>
                  <a:pt x="1233" y="508"/>
                </a:lnTo>
                <a:lnTo>
                  <a:pt x="1234" y="508"/>
                </a:lnTo>
                <a:lnTo>
                  <a:pt x="1234" y="507"/>
                </a:lnTo>
                <a:lnTo>
                  <a:pt x="1234" y="507"/>
                </a:lnTo>
                <a:lnTo>
                  <a:pt x="1235" y="507"/>
                </a:lnTo>
                <a:lnTo>
                  <a:pt x="1235" y="507"/>
                </a:lnTo>
                <a:lnTo>
                  <a:pt x="1235" y="507"/>
                </a:lnTo>
                <a:lnTo>
                  <a:pt x="1236" y="507"/>
                </a:lnTo>
                <a:lnTo>
                  <a:pt x="1236" y="507"/>
                </a:lnTo>
                <a:lnTo>
                  <a:pt x="1236" y="506"/>
                </a:lnTo>
                <a:lnTo>
                  <a:pt x="1237" y="506"/>
                </a:lnTo>
                <a:lnTo>
                  <a:pt x="1237" y="506"/>
                </a:lnTo>
                <a:lnTo>
                  <a:pt x="1237" y="506"/>
                </a:lnTo>
                <a:lnTo>
                  <a:pt x="1238" y="506"/>
                </a:lnTo>
                <a:lnTo>
                  <a:pt x="1238" y="506"/>
                </a:lnTo>
                <a:lnTo>
                  <a:pt x="1238" y="505"/>
                </a:lnTo>
                <a:cubicBezTo>
                  <a:pt x="1243" y="504"/>
                  <a:pt x="1247" y="503"/>
                  <a:pt x="1252" y="503"/>
                </a:cubicBezTo>
                <a:cubicBezTo>
                  <a:pt x="1261" y="503"/>
                  <a:pt x="1269" y="506"/>
                  <a:pt x="1275" y="511"/>
                </a:cubicBezTo>
                <a:close/>
                <a:moveTo>
                  <a:pt x="505" y="358"/>
                </a:moveTo>
                <a:lnTo>
                  <a:pt x="505" y="358"/>
                </a:lnTo>
                <a:lnTo>
                  <a:pt x="506" y="359"/>
                </a:lnTo>
                <a:cubicBezTo>
                  <a:pt x="506" y="359"/>
                  <a:pt x="506" y="360"/>
                  <a:pt x="506" y="360"/>
                </a:cubicBezTo>
                <a:lnTo>
                  <a:pt x="506" y="360"/>
                </a:lnTo>
                <a:lnTo>
                  <a:pt x="507" y="361"/>
                </a:lnTo>
                <a:lnTo>
                  <a:pt x="507" y="361"/>
                </a:lnTo>
                <a:lnTo>
                  <a:pt x="507" y="362"/>
                </a:lnTo>
                <a:lnTo>
                  <a:pt x="507" y="362"/>
                </a:lnTo>
                <a:lnTo>
                  <a:pt x="507" y="362"/>
                </a:lnTo>
                <a:lnTo>
                  <a:pt x="508" y="362"/>
                </a:lnTo>
                <a:lnTo>
                  <a:pt x="508" y="362"/>
                </a:lnTo>
                <a:lnTo>
                  <a:pt x="508" y="363"/>
                </a:lnTo>
                <a:lnTo>
                  <a:pt x="508" y="363"/>
                </a:lnTo>
                <a:lnTo>
                  <a:pt x="509" y="364"/>
                </a:lnTo>
                <a:lnTo>
                  <a:pt x="509" y="364"/>
                </a:lnTo>
                <a:lnTo>
                  <a:pt x="509" y="365"/>
                </a:lnTo>
                <a:lnTo>
                  <a:pt x="509" y="365"/>
                </a:lnTo>
                <a:lnTo>
                  <a:pt x="509" y="365"/>
                </a:lnTo>
                <a:lnTo>
                  <a:pt x="510" y="365"/>
                </a:lnTo>
                <a:lnTo>
                  <a:pt x="511" y="367"/>
                </a:lnTo>
                <a:lnTo>
                  <a:pt x="511" y="367"/>
                </a:lnTo>
                <a:lnTo>
                  <a:pt x="511" y="367"/>
                </a:lnTo>
                <a:lnTo>
                  <a:pt x="511" y="368"/>
                </a:lnTo>
                <a:lnTo>
                  <a:pt x="512" y="368"/>
                </a:lnTo>
                <a:lnTo>
                  <a:pt x="512" y="368"/>
                </a:lnTo>
                <a:lnTo>
                  <a:pt x="512" y="368"/>
                </a:lnTo>
                <a:lnTo>
                  <a:pt x="513" y="369"/>
                </a:lnTo>
                <a:lnTo>
                  <a:pt x="513" y="369"/>
                </a:lnTo>
                <a:lnTo>
                  <a:pt x="513" y="369"/>
                </a:lnTo>
                <a:lnTo>
                  <a:pt x="513" y="370"/>
                </a:lnTo>
                <a:lnTo>
                  <a:pt x="514" y="370"/>
                </a:lnTo>
                <a:lnTo>
                  <a:pt x="514" y="370"/>
                </a:lnTo>
                <a:cubicBezTo>
                  <a:pt x="515" y="371"/>
                  <a:pt x="515" y="371"/>
                  <a:pt x="515" y="371"/>
                </a:cubicBezTo>
                <a:lnTo>
                  <a:pt x="516" y="372"/>
                </a:lnTo>
                <a:lnTo>
                  <a:pt x="516" y="372"/>
                </a:lnTo>
                <a:lnTo>
                  <a:pt x="516" y="372"/>
                </a:lnTo>
                <a:lnTo>
                  <a:pt x="517" y="372"/>
                </a:lnTo>
                <a:lnTo>
                  <a:pt x="517" y="372"/>
                </a:lnTo>
                <a:lnTo>
                  <a:pt x="517" y="373"/>
                </a:lnTo>
                <a:lnTo>
                  <a:pt x="517" y="373"/>
                </a:lnTo>
                <a:lnTo>
                  <a:pt x="518" y="373"/>
                </a:lnTo>
                <a:lnTo>
                  <a:pt x="518" y="373"/>
                </a:lnTo>
                <a:lnTo>
                  <a:pt x="519" y="374"/>
                </a:lnTo>
                <a:lnTo>
                  <a:pt x="519" y="374"/>
                </a:lnTo>
                <a:lnTo>
                  <a:pt x="519" y="374"/>
                </a:lnTo>
                <a:lnTo>
                  <a:pt x="520" y="374"/>
                </a:lnTo>
                <a:lnTo>
                  <a:pt x="520" y="374"/>
                </a:lnTo>
                <a:lnTo>
                  <a:pt x="520" y="375"/>
                </a:lnTo>
                <a:lnTo>
                  <a:pt x="520" y="375"/>
                </a:lnTo>
                <a:lnTo>
                  <a:pt x="521" y="375"/>
                </a:lnTo>
                <a:lnTo>
                  <a:pt x="521" y="375"/>
                </a:lnTo>
                <a:lnTo>
                  <a:pt x="523" y="376"/>
                </a:lnTo>
                <a:lnTo>
                  <a:pt x="523" y="376"/>
                </a:lnTo>
                <a:lnTo>
                  <a:pt x="524" y="377"/>
                </a:lnTo>
                <a:lnTo>
                  <a:pt x="524" y="377"/>
                </a:lnTo>
                <a:lnTo>
                  <a:pt x="524" y="377"/>
                </a:lnTo>
                <a:lnTo>
                  <a:pt x="525" y="377"/>
                </a:lnTo>
                <a:lnTo>
                  <a:pt x="525" y="377"/>
                </a:lnTo>
                <a:lnTo>
                  <a:pt x="526" y="377"/>
                </a:lnTo>
                <a:lnTo>
                  <a:pt x="526" y="377"/>
                </a:lnTo>
                <a:lnTo>
                  <a:pt x="527" y="378"/>
                </a:lnTo>
                <a:lnTo>
                  <a:pt x="527" y="378"/>
                </a:lnTo>
                <a:lnTo>
                  <a:pt x="527" y="378"/>
                </a:lnTo>
                <a:lnTo>
                  <a:pt x="527" y="378"/>
                </a:lnTo>
                <a:lnTo>
                  <a:pt x="527" y="378"/>
                </a:lnTo>
                <a:lnTo>
                  <a:pt x="528" y="378"/>
                </a:lnTo>
                <a:lnTo>
                  <a:pt x="528" y="378"/>
                </a:lnTo>
                <a:lnTo>
                  <a:pt x="529" y="378"/>
                </a:lnTo>
                <a:lnTo>
                  <a:pt x="529" y="378"/>
                </a:lnTo>
                <a:lnTo>
                  <a:pt x="529" y="378"/>
                </a:lnTo>
                <a:lnTo>
                  <a:pt x="530" y="379"/>
                </a:lnTo>
                <a:lnTo>
                  <a:pt x="530" y="379"/>
                </a:lnTo>
                <a:lnTo>
                  <a:pt x="531" y="379"/>
                </a:lnTo>
                <a:lnTo>
                  <a:pt x="531" y="379"/>
                </a:lnTo>
                <a:lnTo>
                  <a:pt x="531" y="379"/>
                </a:lnTo>
                <a:lnTo>
                  <a:pt x="532" y="379"/>
                </a:lnTo>
                <a:lnTo>
                  <a:pt x="532" y="379"/>
                </a:lnTo>
                <a:lnTo>
                  <a:pt x="533" y="379"/>
                </a:lnTo>
                <a:lnTo>
                  <a:pt x="533" y="379"/>
                </a:lnTo>
                <a:lnTo>
                  <a:pt x="533" y="379"/>
                </a:lnTo>
                <a:lnTo>
                  <a:pt x="534" y="379"/>
                </a:lnTo>
                <a:lnTo>
                  <a:pt x="534" y="379"/>
                </a:lnTo>
                <a:lnTo>
                  <a:pt x="534" y="379"/>
                </a:lnTo>
                <a:lnTo>
                  <a:pt x="535" y="379"/>
                </a:lnTo>
                <a:lnTo>
                  <a:pt x="535" y="379"/>
                </a:lnTo>
                <a:lnTo>
                  <a:pt x="536" y="379"/>
                </a:lnTo>
                <a:lnTo>
                  <a:pt x="536" y="379"/>
                </a:lnTo>
                <a:lnTo>
                  <a:pt x="537" y="380"/>
                </a:lnTo>
                <a:lnTo>
                  <a:pt x="537" y="380"/>
                </a:lnTo>
                <a:lnTo>
                  <a:pt x="537" y="380"/>
                </a:lnTo>
                <a:lnTo>
                  <a:pt x="538" y="380"/>
                </a:lnTo>
                <a:cubicBezTo>
                  <a:pt x="558" y="380"/>
                  <a:pt x="574" y="364"/>
                  <a:pt x="574" y="344"/>
                </a:cubicBezTo>
                <a:lnTo>
                  <a:pt x="574" y="343"/>
                </a:lnTo>
                <a:lnTo>
                  <a:pt x="574" y="343"/>
                </a:lnTo>
                <a:lnTo>
                  <a:pt x="574" y="343"/>
                </a:lnTo>
                <a:lnTo>
                  <a:pt x="574" y="342"/>
                </a:lnTo>
                <a:lnTo>
                  <a:pt x="574" y="342"/>
                </a:lnTo>
                <a:lnTo>
                  <a:pt x="574" y="341"/>
                </a:lnTo>
                <a:lnTo>
                  <a:pt x="574" y="341"/>
                </a:lnTo>
                <a:lnTo>
                  <a:pt x="574" y="341"/>
                </a:lnTo>
                <a:lnTo>
                  <a:pt x="574" y="340"/>
                </a:lnTo>
                <a:lnTo>
                  <a:pt x="574" y="340"/>
                </a:lnTo>
                <a:lnTo>
                  <a:pt x="574" y="340"/>
                </a:lnTo>
                <a:lnTo>
                  <a:pt x="574" y="339"/>
                </a:lnTo>
                <a:lnTo>
                  <a:pt x="573" y="339"/>
                </a:lnTo>
                <a:lnTo>
                  <a:pt x="573" y="338"/>
                </a:lnTo>
                <a:lnTo>
                  <a:pt x="573" y="338"/>
                </a:lnTo>
                <a:lnTo>
                  <a:pt x="573" y="338"/>
                </a:lnTo>
                <a:lnTo>
                  <a:pt x="573" y="338"/>
                </a:lnTo>
                <a:lnTo>
                  <a:pt x="573" y="337"/>
                </a:lnTo>
                <a:lnTo>
                  <a:pt x="573" y="336"/>
                </a:lnTo>
                <a:lnTo>
                  <a:pt x="573" y="336"/>
                </a:lnTo>
                <a:lnTo>
                  <a:pt x="573" y="336"/>
                </a:lnTo>
                <a:lnTo>
                  <a:pt x="573" y="335"/>
                </a:lnTo>
                <a:lnTo>
                  <a:pt x="573" y="335"/>
                </a:lnTo>
                <a:lnTo>
                  <a:pt x="573" y="335"/>
                </a:lnTo>
                <a:lnTo>
                  <a:pt x="572" y="334"/>
                </a:lnTo>
                <a:lnTo>
                  <a:pt x="572" y="334"/>
                </a:lnTo>
                <a:lnTo>
                  <a:pt x="572" y="334"/>
                </a:lnTo>
                <a:lnTo>
                  <a:pt x="572" y="333"/>
                </a:lnTo>
                <a:lnTo>
                  <a:pt x="572" y="333"/>
                </a:lnTo>
                <a:lnTo>
                  <a:pt x="572" y="332"/>
                </a:lnTo>
                <a:lnTo>
                  <a:pt x="572" y="332"/>
                </a:lnTo>
                <a:lnTo>
                  <a:pt x="572" y="332"/>
                </a:lnTo>
                <a:lnTo>
                  <a:pt x="572" y="332"/>
                </a:lnTo>
                <a:lnTo>
                  <a:pt x="572" y="331"/>
                </a:lnTo>
                <a:lnTo>
                  <a:pt x="571" y="331"/>
                </a:lnTo>
                <a:lnTo>
                  <a:pt x="571" y="330"/>
                </a:lnTo>
                <a:lnTo>
                  <a:pt x="571" y="330"/>
                </a:lnTo>
                <a:lnTo>
                  <a:pt x="571" y="330"/>
                </a:lnTo>
                <a:lnTo>
                  <a:pt x="571" y="329"/>
                </a:lnTo>
                <a:lnTo>
                  <a:pt x="571" y="329"/>
                </a:lnTo>
                <a:lnTo>
                  <a:pt x="570" y="329"/>
                </a:lnTo>
                <a:lnTo>
                  <a:pt x="570" y="328"/>
                </a:lnTo>
                <a:lnTo>
                  <a:pt x="570" y="328"/>
                </a:lnTo>
                <a:lnTo>
                  <a:pt x="570" y="328"/>
                </a:lnTo>
                <a:lnTo>
                  <a:pt x="570" y="328"/>
                </a:lnTo>
                <a:lnTo>
                  <a:pt x="570" y="327"/>
                </a:lnTo>
                <a:lnTo>
                  <a:pt x="569" y="327"/>
                </a:lnTo>
                <a:lnTo>
                  <a:pt x="569" y="326"/>
                </a:lnTo>
                <a:lnTo>
                  <a:pt x="569" y="326"/>
                </a:lnTo>
                <a:lnTo>
                  <a:pt x="569" y="326"/>
                </a:lnTo>
                <a:lnTo>
                  <a:pt x="569" y="325"/>
                </a:lnTo>
                <a:lnTo>
                  <a:pt x="569" y="325"/>
                </a:lnTo>
                <a:lnTo>
                  <a:pt x="568" y="325"/>
                </a:lnTo>
                <a:lnTo>
                  <a:pt x="568" y="325"/>
                </a:lnTo>
                <a:lnTo>
                  <a:pt x="568" y="324"/>
                </a:lnTo>
                <a:lnTo>
                  <a:pt x="568" y="324"/>
                </a:lnTo>
                <a:lnTo>
                  <a:pt x="568" y="324"/>
                </a:lnTo>
                <a:lnTo>
                  <a:pt x="567" y="323"/>
                </a:lnTo>
                <a:lnTo>
                  <a:pt x="567" y="323"/>
                </a:lnTo>
                <a:lnTo>
                  <a:pt x="567" y="323"/>
                </a:lnTo>
                <a:lnTo>
                  <a:pt x="567" y="323"/>
                </a:lnTo>
                <a:lnTo>
                  <a:pt x="566" y="322"/>
                </a:lnTo>
                <a:lnTo>
                  <a:pt x="566" y="322"/>
                </a:lnTo>
                <a:lnTo>
                  <a:pt x="566" y="322"/>
                </a:lnTo>
                <a:lnTo>
                  <a:pt x="566" y="322"/>
                </a:lnTo>
                <a:lnTo>
                  <a:pt x="566" y="321"/>
                </a:lnTo>
                <a:lnTo>
                  <a:pt x="566" y="321"/>
                </a:lnTo>
                <a:lnTo>
                  <a:pt x="565" y="321"/>
                </a:lnTo>
                <a:lnTo>
                  <a:pt x="565" y="320"/>
                </a:lnTo>
                <a:lnTo>
                  <a:pt x="565" y="320"/>
                </a:lnTo>
                <a:lnTo>
                  <a:pt x="564" y="320"/>
                </a:lnTo>
                <a:lnTo>
                  <a:pt x="564" y="319"/>
                </a:lnTo>
                <a:lnTo>
                  <a:pt x="564" y="319"/>
                </a:lnTo>
                <a:lnTo>
                  <a:pt x="564" y="319"/>
                </a:lnTo>
                <a:lnTo>
                  <a:pt x="563" y="319"/>
                </a:lnTo>
                <a:lnTo>
                  <a:pt x="563" y="319"/>
                </a:lnTo>
                <a:lnTo>
                  <a:pt x="563" y="318"/>
                </a:lnTo>
                <a:lnTo>
                  <a:pt x="563" y="318"/>
                </a:lnTo>
                <a:lnTo>
                  <a:pt x="562" y="318"/>
                </a:lnTo>
                <a:lnTo>
                  <a:pt x="562" y="317"/>
                </a:lnTo>
                <a:lnTo>
                  <a:pt x="562" y="317"/>
                </a:lnTo>
                <a:lnTo>
                  <a:pt x="562" y="317"/>
                </a:lnTo>
                <a:lnTo>
                  <a:pt x="561" y="317"/>
                </a:lnTo>
                <a:lnTo>
                  <a:pt x="561" y="317"/>
                </a:lnTo>
                <a:lnTo>
                  <a:pt x="561" y="316"/>
                </a:lnTo>
                <a:lnTo>
                  <a:pt x="561" y="316"/>
                </a:lnTo>
                <a:lnTo>
                  <a:pt x="560" y="316"/>
                </a:lnTo>
                <a:lnTo>
                  <a:pt x="560" y="316"/>
                </a:lnTo>
                <a:lnTo>
                  <a:pt x="560" y="315"/>
                </a:lnTo>
                <a:lnTo>
                  <a:pt x="559" y="315"/>
                </a:lnTo>
                <a:lnTo>
                  <a:pt x="559" y="315"/>
                </a:lnTo>
                <a:lnTo>
                  <a:pt x="559" y="315"/>
                </a:lnTo>
                <a:lnTo>
                  <a:pt x="559" y="315"/>
                </a:lnTo>
                <a:lnTo>
                  <a:pt x="558" y="314"/>
                </a:lnTo>
                <a:lnTo>
                  <a:pt x="558" y="314"/>
                </a:lnTo>
                <a:lnTo>
                  <a:pt x="557" y="314"/>
                </a:lnTo>
                <a:lnTo>
                  <a:pt x="557" y="314"/>
                </a:lnTo>
                <a:lnTo>
                  <a:pt x="557" y="313"/>
                </a:lnTo>
                <a:lnTo>
                  <a:pt x="557" y="313"/>
                </a:lnTo>
                <a:lnTo>
                  <a:pt x="556" y="313"/>
                </a:lnTo>
                <a:lnTo>
                  <a:pt x="556" y="313"/>
                </a:lnTo>
                <a:lnTo>
                  <a:pt x="556" y="313"/>
                </a:lnTo>
                <a:lnTo>
                  <a:pt x="555" y="313"/>
                </a:lnTo>
                <a:cubicBezTo>
                  <a:pt x="550" y="310"/>
                  <a:pt x="544" y="308"/>
                  <a:pt x="538" y="308"/>
                </a:cubicBezTo>
                <a:cubicBezTo>
                  <a:pt x="518" y="308"/>
                  <a:pt x="502" y="324"/>
                  <a:pt x="502" y="344"/>
                </a:cubicBezTo>
                <a:cubicBezTo>
                  <a:pt x="502" y="349"/>
                  <a:pt x="503" y="353"/>
                  <a:pt x="505" y="358"/>
                </a:cubicBezTo>
                <a:close/>
                <a:moveTo>
                  <a:pt x="438" y="424"/>
                </a:moveTo>
                <a:lnTo>
                  <a:pt x="438" y="425"/>
                </a:lnTo>
                <a:cubicBezTo>
                  <a:pt x="439" y="425"/>
                  <a:pt x="439" y="426"/>
                  <a:pt x="439" y="426"/>
                </a:cubicBezTo>
                <a:lnTo>
                  <a:pt x="440" y="427"/>
                </a:lnTo>
                <a:cubicBezTo>
                  <a:pt x="440" y="428"/>
                  <a:pt x="440" y="428"/>
                  <a:pt x="441" y="429"/>
                </a:cubicBezTo>
                <a:lnTo>
                  <a:pt x="441" y="429"/>
                </a:lnTo>
                <a:lnTo>
                  <a:pt x="441" y="430"/>
                </a:lnTo>
                <a:lnTo>
                  <a:pt x="442" y="430"/>
                </a:lnTo>
                <a:lnTo>
                  <a:pt x="442" y="431"/>
                </a:lnTo>
                <a:lnTo>
                  <a:pt x="442" y="431"/>
                </a:lnTo>
                <a:lnTo>
                  <a:pt x="442" y="431"/>
                </a:lnTo>
                <a:lnTo>
                  <a:pt x="443" y="432"/>
                </a:lnTo>
                <a:lnTo>
                  <a:pt x="443" y="432"/>
                </a:lnTo>
                <a:lnTo>
                  <a:pt x="443" y="432"/>
                </a:lnTo>
                <a:lnTo>
                  <a:pt x="444" y="433"/>
                </a:lnTo>
                <a:lnTo>
                  <a:pt x="444" y="433"/>
                </a:lnTo>
                <a:lnTo>
                  <a:pt x="444" y="433"/>
                </a:lnTo>
                <a:lnTo>
                  <a:pt x="444" y="433"/>
                </a:lnTo>
                <a:lnTo>
                  <a:pt x="444" y="434"/>
                </a:lnTo>
                <a:lnTo>
                  <a:pt x="445" y="434"/>
                </a:lnTo>
                <a:lnTo>
                  <a:pt x="445" y="434"/>
                </a:lnTo>
                <a:lnTo>
                  <a:pt x="445" y="434"/>
                </a:lnTo>
                <a:lnTo>
                  <a:pt x="446" y="435"/>
                </a:lnTo>
                <a:lnTo>
                  <a:pt x="446" y="435"/>
                </a:lnTo>
                <a:lnTo>
                  <a:pt x="446" y="435"/>
                </a:lnTo>
                <a:lnTo>
                  <a:pt x="447" y="436"/>
                </a:lnTo>
                <a:lnTo>
                  <a:pt x="447" y="436"/>
                </a:lnTo>
                <a:lnTo>
                  <a:pt x="447" y="436"/>
                </a:lnTo>
                <a:lnTo>
                  <a:pt x="448" y="437"/>
                </a:lnTo>
                <a:lnTo>
                  <a:pt x="448" y="437"/>
                </a:lnTo>
                <a:lnTo>
                  <a:pt x="448" y="437"/>
                </a:lnTo>
                <a:lnTo>
                  <a:pt x="448" y="437"/>
                </a:lnTo>
                <a:lnTo>
                  <a:pt x="449" y="437"/>
                </a:lnTo>
                <a:lnTo>
                  <a:pt x="449" y="438"/>
                </a:lnTo>
                <a:lnTo>
                  <a:pt x="449" y="438"/>
                </a:lnTo>
                <a:lnTo>
                  <a:pt x="450" y="439"/>
                </a:lnTo>
                <a:lnTo>
                  <a:pt x="450" y="439"/>
                </a:lnTo>
                <a:lnTo>
                  <a:pt x="451" y="439"/>
                </a:lnTo>
                <a:lnTo>
                  <a:pt x="451" y="439"/>
                </a:lnTo>
                <a:lnTo>
                  <a:pt x="451" y="439"/>
                </a:lnTo>
                <a:lnTo>
                  <a:pt x="452" y="440"/>
                </a:lnTo>
                <a:lnTo>
                  <a:pt x="452" y="440"/>
                </a:lnTo>
                <a:lnTo>
                  <a:pt x="452" y="440"/>
                </a:lnTo>
                <a:lnTo>
                  <a:pt x="453" y="440"/>
                </a:lnTo>
                <a:lnTo>
                  <a:pt x="453" y="440"/>
                </a:lnTo>
                <a:lnTo>
                  <a:pt x="453" y="441"/>
                </a:lnTo>
                <a:lnTo>
                  <a:pt x="454" y="441"/>
                </a:lnTo>
                <a:lnTo>
                  <a:pt x="454" y="441"/>
                </a:lnTo>
                <a:lnTo>
                  <a:pt x="454" y="441"/>
                </a:lnTo>
                <a:lnTo>
                  <a:pt x="454" y="441"/>
                </a:lnTo>
                <a:lnTo>
                  <a:pt x="455" y="441"/>
                </a:lnTo>
                <a:lnTo>
                  <a:pt x="455" y="442"/>
                </a:lnTo>
                <a:lnTo>
                  <a:pt x="455" y="442"/>
                </a:lnTo>
                <a:lnTo>
                  <a:pt x="456" y="442"/>
                </a:lnTo>
                <a:lnTo>
                  <a:pt x="456" y="442"/>
                </a:lnTo>
                <a:lnTo>
                  <a:pt x="457" y="442"/>
                </a:lnTo>
                <a:lnTo>
                  <a:pt x="457" y="442"/>
                </a:lnTo>
                <a:lnTo>
                  <a:pt x="457" y="443"/>
                </a:lnTo>
                <a:lnTo>
                  <a:pt x="458" y="443"/>
                </a:lnTo>
                <a:lnTo>
                  <a:pt x="458" y="443"/>
                </a:lnTo>
                <a:lnTo>
                  <a:pt x="458" y="443"/>
                </a:lnTo>
                <a:lnTo>
                  <a:pt x="458" y="443"/>
                </a:lnTo>
                <a:lnTo>
                  <a:pt x="459" y="443"/>
                </a:lnTo>
                <a:lnTo>
                  <a:pt x="459" y="443"/>
                </a:lnTo>
                <a:lnTo>
                  <a:pt x="459" y="443"/>
                </a:lnTo>
                <a:lnTo>
                  <a:pt x="460" y="444"/>
                </a:lnTo>
                <a:lnTo>
                  <a:pt x="460" y="444"/>
                </a:lnTo>
                <a:lnTo>
                  <a:pt x="460" y="444"/>
                </a:lnTo>
                <a:lnTo>
                  <a:pt x="461" y="444"/>
                </a:lnTo>
                <a:lnTo>
                  <a:pt x="461" y="444"/>
                </a:lnTo>
                <a:lnTo>
                  <a:pt x="461" y="444"/>
                </a:lnTo>
                <a:lnTo>
                  <a:pt x="462" y="444"/>
                </a:lnTo>
                <a:lnTo>
                  <a:pt x="462" y="444"/>
                </a:lnTo>
                <a:lnTo>
                  <a:pt x="463" y="444"/>
                </a:lnTo>
                <a:lnTo>
                  <a:pt x="463" y="444"/>
                </a:lnTo>
                <a:lnTo>
                  <a:pt x="463" y="444"/>
                </a:lnTo>
                <a:lnTo>
                  <a:pt x="463" y="444"/>
                </a:lnTo>
                <a:lnTo>
                  <a:pt x="464" y="445"/>
                </a:lnTo>
                <a:lnTo>
                  <a:pt x="464" y="445"/>
                </a:lnTo>
                <a:lnTo>
                  <a:pt x="465" y="445"/>
                </a:lnTo>
                <a:lnTo>
                  <a:pt x="465" y="445"/>
                </a:lnTo>
                <a:lnTo>
                  <a:pt x="465" y="445"/>
                </a:lnTo>
                <a:lnTo>
                  <a:pt x="466" y="445"/>
                </a:lnTo>
                <a:lnTo>
                  <a:pt x="466" y="445"/>
                </a:lnTo>
                <a:lnTo>
                  <a:pt x="467" y="445"/>
                </a:lnTo>
                <a:lnTo>
                  <a:pt x="467" y="445"/>
                </a:lnTo>
                <a:lnTo>
                  <a:pt x="467" y="445"/>
                </a:lnTo>
                <a:lnTo>
                  <a:pt x="468" y="445"/>
                </a:lnTo>
                <a:lnTo>
                  <a:pt x="468" y="445"/>
                </a:lnTo>
                <a:lnTo>
                  <a:pt x="469" y="445"/>
                </a:lnTo>
                <a:lnTo>
                  <a:pt x="469" y="445"/>
                </a:lnTo>
                <a:lnTo>
                  <a:pt x="469" y="445"/>
                </a:lnTo>
                <a:lnTo>
                  <a:pt x="470" y="445"/>
                </a:lnTo>
                <a:lnTo>
                  <a:pt x="470" y="445"/>
                </a:lnTo>
                <a:lnTo>
                  <a:pt x="471" y="445"/>
                </a:lnTo>
                <a:cubicBezTo>
                  <a:pt x="490" y="445"/>
                  <a:pt x="506" y="429"/>
                  <a:pt x="506" y="409"/>
                </a:cubicBezTo>
                <a:lnTo>
                  <a:pt x="506" y="409"/>
                </a:lnTo>
                <a:lnTo>
                  <a:pt x="506" y="409"/>
                </a:lnTo>
                <a:lnTo>
                  <a:pt x="506" y="408"/>
                </a:lnTo>
                <a:lnTo>
                  <a:pt x="506" y="408"/>
                </a:lnTo>
                <a:lnTo>
                  <a:pt x="506" y="408"/>
                </a:lnTo>
                <a:lnTo>
                  <a:pt x="506" y="407"/>
                </a:lnTo>
                <a:lnTo>
                  <a:pt x="506" y="407"/>
                </a:lnTo>
                <a:lnTo>
                  <a:pt x="506" y="406"/>
                </a:lnTo>
                <a:lnTo>
                  <a:pt x="506" y="406"/>
                </a:lnTo>
                <a:lnTo>
                  <a:pt x="506" y="406"/>
                </a:lnTo>
                <a:lnTo>
                  <a:pt x="506" y="405"/>
                </a:lnTo>
                <a:lnTo>
                  <a:pt x="506" y="405"/>
                </a:lnTo>
                <a:lnTo>
                  <a:pt x="506" y="405"/>
                </a:lnTo>
                <a:lnTo>
                  <a:pt x="506" y="404"/>
                </a:lnTo>
                <a:lnTo>
                  <a:pt x="506" y="404"/>
                </a:lnTo>
                <a:lnTo>
                  <a:pt x="506" y="403"/>
                </a:lnTo>
                <a:lnTo>
                  <a:pt x="506" y="403"/>
                </a:lnTo>
                <a:lnTo>
                  <a:pt x="506" y="403"/>
                </a:lnTo>
                <a:lnTo>
                  <a:pt x="506" y="402"/>
                </a:lnTo>
                <a:lnTo>
                  <a:pt x="506" y="402"/>
                </a:lnTo>
                <a:lnTo>
                  <a:pt x="505" y="402"/>
                </a:lnTo>
                <a:lnTo>
                  <a:pt x="505" y="401"/>
                </a:lnTo>
                <a:lnTo>
                  <a:pt x="505" y="401"/>
                </a:lnTo>
                <a:lnTo>
                  <a:pt x="505" y="401"/>
                </a:lnTo>
                <a:lnTo>
                  <a:pt x="505" y="400"/>
                </a:lnTo>
                <a:lnTo>
                  <a:pt x="505" y="400"/>
                </a:lnTo>
                <a:lnTo>
                  <a:pt x="505" y="400"/>
                </a:lnTo>
                <a:lnTo>
                  <a:pt x="505" y="399"/>
                </a:lnTo>
                <a:lnTo>
                  <a:pt x="505" y="399"/>
                </a:lnTo>
                <a:lnTo>
                  <a:pt x="505" y="399"/>
                </a:lnTo>
                <a:lnTo>
                  <a:pt x="504" y="398"/>
                </a:lnTo>
                <a:lnTo>
                  <a:pt x="504" y="398"/>
                </a:lnTo>
                <a:lnTo>
                  <a:pt x="504" y="398"/>
                </a:lnTo>
                <a:lnTo>
                  <a:pt x="504" y="397"/>
                </a:lnTo>
                <a:lnTo>
                  <a:pt x="504" y="397"/>
                </a:lnTo>
                <a:lnTo>
                  <a:pt x="504" y="396"/>
                </a:lnTo>
                <a:lnTo>
                  <a:pt x="504" y="396"/>
                </a:lnTo>
                <a:lnTo>
                  <a:pt x="504" y="396"/>
                </a:lnTo>
                <a:lnTo>
                  <a:pt x="503" y="396"/>
                </a:lnTo>
                <a:lnTo>
                  <a:pt x="503" y="395"/>
                </a:lnTo>
                <a:lnTo>
                  <a:pt x="503" y="395"/>
                </a:lnTo>
                <a:lnTo>
                  <a:pt x="503" y="395"/>
                </a:lnTo>
                <a:lnTo>
                  <a:pt x="503" y="394"/>
                </a:lnTo>
                <a:lnTo>
                  <a:pt x="503" y="394"/>
                </a:lnTo>
                <a:lnTo>
                  <a:pt x="503" y="394"/>
                </a:lnTo>
                <a:lnTo>
                  <a:pt x="502" y="393"/>
                </a:lnTo>
                <a:lnTo>
                  <a:pt x="502" y="393"/>
                </a:lnTo>
                <a:lnTo>
                  <a:pt x="502" y="393"/>
                </a:lnTo>
                <a:lnTo>
                  <a:pt x="502" y="392"/>
                </a:lnTo>
                <a:lnTo>
                  <a:pt x="502" y="392"/>
                </a:lnTo>
                <a:lnTo>
                  <a:pt x="502" y="392"/>
                </a:lnTo>
                <a:lnTo>
                  <a:pt x="501" y="391"/>
                </a:lnTo>
                <a:lnTo>
                  <a:pt x="501" y="391"/>
                </a:lnTo>
                <a:lnTo>
                  <a:pt x="501" y="391"/>
                </a:lnTo>
                <a:lnTo>
                  <a:pt x="501" y="391"/>
                </a:lnTo>
                <a:lnTo>
                  <a:pt x="501" y="390"/>
                </a:lnTo>
                <a:lnTo>
                  <a:pt x="501" y="390"/>
                </a:lnTo>
                <a:lnTo>
                  <a:pt x="500" y="390"/>
                </a:lnTo>
                <a:lnTo>
                  <a:pt x="500" y="389"/>
                </a:lnTo>
                <a:lnTo>
                  <a:pt x="500" y="389"/>
                </a:lnTo>
                <a:lnTo>
                  <a:pt x="500" y="389"/>
                </a:lnTo>
                <a:lnTo>
                  <a:pt x="500" y="389"/>
                </a:lnTo>
                <a:lnTo>
                  <a:pt x="499" y="388"/>
                </a:lnTo>
                <a:lnTo>
                  <a:pt x="499" y="388"/>
                </a:lnTo>
                <a:lnTo>
                  <a:pt x="499" y="387"/>
                </a:lnTo>
                <a:lnTo>
                  <a:pt x="499" y="387"/>
                </a:lnTo>
                <a:lnTo>
                  <a:pt x="498" y="387"/>
                </a:lnTo>
                <a:lnTo>
                  <a:pt x="498" y="387"/>
                </a:lnTo>
                <a:lnTo>
                  <a:pt x="498" y="386"/>
                </a:lnTo>
                <a:lnTo>
                  <a:pt x="498" y="386"/>
                </a:lnTo>
                <a:lnTo>
                  <a:pt x="498" y="386"/>
                </a:lnTo>
                <a:lnTo>
                  <a:pt x="497" y="386"/>
                </a:lnTo>
                <a:lnTo>
                  <a:pt x="497" y="385"/>
                </a:lnTo>
                <a:lnTo>
                  <a:pt x="497" y="385"/>
                </a:lnTo>
                <a:lnTo>
                  <a:pt x="496" y="385"/>
                </a:lnTo>
                <a:lnTo>
                  <a:pt x="496" y="385"/>
                </a:lnTo>
                <a:lnTo>
                  <a:pt x="496" y="384"/>
                </a:lnTo>
                <a:lnTo>
                  <a:pt x="496" y="384"/>
                </a:lnTo>
                <a:lnTo>
                  <a:pt x="496" y="384"/>
                </a:lnTo>
                <a:lnTo>
                  <a:pt x="495" y="384"/>
                </a:lnTo>
                <a:lnTo>
                  <a:pt x="495" y="383"/>
                </a:lnTo>
                <a:lnTo>
                  <a:pt x="495" y="383"/>
                </a:lnTo>
                <a:lnTo>
                  <a:pt x="495" y="383"/>
                </a:lnTo>
                <a:lnTo>
                  <a:pt x="494" y="383"/>
                </a:lnTo>
                <a:lnTo>
                  <a:pt x="494" y="382"/>
                </a:lnTo>
                <a:lnTo>
                  <a:pt x="494" y="382"/>
                </a:lnTo>
                <a:lnTo>
                  <a:pt x="493" y="382"/>
                </a:lnTo>
                <a:lnTo>
                  <a:pt x="493" y="382"/>
                </a:lnTo>
                <a:lnTo>
                  <a:pt x="493" y="382"/>
                </a:lnTo>
                <a:lnTo>
                  <a:pt x="493" y="381"/>
                </a:lnTo>
                <a:lnTo>
                  <a:pt x="492" y="381"/>
                </a:lnTo>
                <a:lnTo>
                  <a:pt x="492" y="381"/>
                </a:lnTo>
                <a:lnTo>
                  <a:pt x="492" y="380"/>
                </a:lnTo>
                <a:lnTo>
                  <a:pt x="491" y="380"/>
                </a:lnTo>
                <a:lnTo>
                  <a:pt x="491" y="380"/>
                </a:lnTo>
                <a:lnTo>
                  <a:pt x="491" y="380"/>
                </a:lnTo>
                <a:lnTo>
                  <a:pt x="490" y="380"/>
                </a:lnTo>
                <a:lnTo>
                  <a:pt x="490" y="379"/>
                </a:lnTo>
                <a:lnTo>
                  <a:pt x="490" y="379"/>
                </a:lnTo>
                <a:lnTo>
                  <a:pt x="489" y="379"/>
                </a:lnTo>
                <a:lnTo>
                  <a:pt x="489" y="379"/>
                </a:lnTo>
                <a:lnTo>
                  <a:pt x="489" y="379"/>
                </a:lnTo>
                <a:cubicBezTo>
                  <a:pt x="483" y="375"/>
                  <a:pt x="477" y="374"/>
                  <a:pt x="471" y="374"/>
                </a:cubicBezTo>
                <a:cubicBezTo>
                  <a:pt x="451" y="374"/>
                  <a:pt x="435" y="390"/>
                  <a:pt x="435" y="409"/>
                </a:cubicBezTo>
                <a:cubicBezTo>
                  <a:pt x="435" y="415"/>
                  <a:pt x="436" y="420"/>
                  <a:pt x="438" y="424"/>
                </a:cubicBezTo>
                <a:close/>
                <a:moveTo>
                  <a:pt x="374" y="485"/>
                </a:moveTo>
                <a:lnTo>
                  <a:pt x="374" y="486"/>
                </a:lnTo>
                <a:lnTo>
                  <a:pt x="374" y="486"/>
                </a:lnTo>
                <a:lnTo>
                  <a:pt x="374" y="486"/>
                </a:lnTo>
                <a:lnTo>
                  <a:pt x="374" y="487"/>
                </a:lnTo>
                <a:lnTo>
                  <a:pt x="374" y="487"/>
                </a:lnTo>
                <a:lnTo>
                  <a:pt x="374" y="487"/>
                </a:lnTo>
                <a:lnTo>
                  <a:pt x="375" y="488"/>
                </a:lnTo>
                <a:lnTo>
                  <a:pt x="375" y="488"/>
                </a:lnTo>
                <a:lnTo>
                  <a:pt x="375" y="488"/>
                </a:lnTo>
                <a:lnTo>
                  <a:pt x="375" y="489"/>
                </a:lnTo>
                <a:lnTo>
                  <a:pt x="375" y="489"/>
                </a:lnTo>
                <a:lnTo>
                  <a:pt x="376" y="490"/>
                </a:lnTo>
                <a:lnTo>
                  <a:pt x="376" y="490"/>
                </a:lnTo>
                <a:lnTo>
                  <a:pt x="377" y="491"/>
                </a:lnTo>
                <a:lnTo>
                  <a:pt x="377" y="492"/>
                </a:lnTo>
                <a:lnTo>
                  <a:pt x="377" y="492"/>
                </a:lnTo>
                <a:lnTo>
                  <a:pt x="377" y="492"/>
                </a:lnTo>
                <a:lnTo>
                  <a:pt x="377" y="492"/>
                </a:lnTo>
                <a:lnTo>
                  <a:pt x="378" y="493"/>
                </a:lnTo>
                <a:lnTo>
                  <a:pt x="378" y="493"/>
                </a:lnTo>
                <a:lnTo>
                  <a:pt x="378" y="494"/>
                </a:lnTo>
                <a:lnTo>
                  <a:pt x="379" y="494"/>
                </a:lnTo>
                <a:lnTo>
                  <a:pt x="379" y="494"/>
                </a:lnTo>
                <a:lnTo>
                  <a:pt x="379" y="494"/>
                </a:lnTo>
                <a:lnTo>
                  <a:pt x="379" y="495"/>
                </a:lnTo>
                <a:lnTo>
                  <a:pt x="380" y="495"/>
                </a:lnTo>
                <a:lnTo>
                  <a:pt x="380" y="496"/>
                </a:lnTo>
                <a:lnTo>
                  <a:pt x="380" y="496"/>
                </a:lnTo>
                <a:lnTo>
                  <a:pt x="381" y="496"/>
                </a:lnTo>
                <a:lnTo>
                  <a:pt x="381" y="496"/>
                </a:lnTo>
                <a:lnTo>
                  <a:pt x="381" y="497"/>
                </a:lnTo>
                <a:lnTo>
                  <a:pt x="382" y="497"/>
                </a:lnTo>
                <a:lnTo>
                  <a:pt x="382" y="498"/>
                </a:lnTo>
                <a:lnTo>
                  <a:pt x="382" y="498"/>
                </a:lnTo>
                <a:lnTo>
                  <a:pt x="383" y="498"/>
                </a:lnTo>
                <a:lnTo>
                  <a:pt x="383" y="498"/>
                </a:lnTo>
                <a:lnTo>
                  <a:pt x="383" y="498"/>
                </a:lnTo>
                <a:lnTo>
                  <a:pt x="383" y="499"/>
                </a:lnTo>
                <a:lnTo>
                  <a:pt x="384" y="499"/>
                </a:lnTo>
                <a:lnTo>
                  <a:pt x="384" y="499"/>
                </a:lnTo>
                <a:lnTo>
                  <a:pt x="384" y="499"/>
                </a:lnTo>
                <a:lnTo>
                  <a:pt x="385" y="500"/>
                </a:lnTo>
                <a:lnTo>
                  <a:pt x="385" y="500"/>
                </a:lnTo>
                <a:lnTo>
                  <a:pt x="385" y="500"/>
                </a:lnTo>
                <a:lnTo>
                  <a:pt x="385" y="500"/>
                </a:lnTo>
                <a:lnTo>
                  <a:pt x="386" y="501"/>
                </a:lnTo>
                <a:lnTo>
                  <a:pt x="387" y="501"/>
                </a:lnTo>
                <a:lnTo>
                  <a:pt x="387" y="501"/>
                </a:lnTo>
                <a:lnTo>
                  <a:pt x="387" y="502"/>
                </a:lnTo>
                <a:lnTo>
                  <a:pt x="387" y="502"/>
                </a:lnTo>
                <a:lnTo>
                  <a:pt x="388" y="502"/>
                </a:lnTo>
                <a:lnTo>
                  <a:pt x="388" y="502"/>
                </a:lnTo>
                <a:lnTo>
                  <a:pt x="388" y="502"/>
                </a:lnTo>
                <a:lnTo>
                  <a:pt x="389" y="503"/>
                </a:lnTo>
                <a:lnTo>
                  <a:pt x="389" y="503"/>
                </a:lnTo>
                <a:lnTo>
                  <a:pt x="389" y="503"/>
                </a:lnTo>
                <a:lnTo>
                  <a:pt x="390" y="503"/>
                </a:lnTo>
                <a:lnTo>
                  <a:pt x="390" y="503"/>
                </a:lnTo>
                <a:lnTo>
                  <a:pt x="390" y="504"/>
                </a:lnTo>
                <a:lnTo>
                  <a:pt x="391" y="504"/>
                </a:lnTo>
                <a:lnTo>
                  <a:pt x="391" y="504"/>
                </a:lnTo>
                <a:lnTo>
                  <a:pt x="391" y="504"/>
                </a:lnTo>
                <a:lnTo>
                  <a:pt x="392" y="504"/>
                </a:lnTo>
                <a:lnTo>
                  <a:pt x="392" y="504"/>
                </a:lnTo>
                <a:lnTo>
                  <a:pt x="392" y="504"/>
                </a:lnTo>
                <a:lnTo>
                  <a:pt x="393" y="505"/>
                </a:lnTo>
                <a:lnTo>
                  <a:pt x="393" y="505"/>
                </a:lnTo>
                <a:lnTo>
                  <a:pt x="393" y="505"/>
                </a:lnTo>
                <a:lnTo>
                  <a:pt x="394" y="505"/>
                </a:lnTo>
                <a:lnTo>
                  <a:pt x="394" y="505"/>
                </a:lnTo>
                <a:lnTo>
                  <a:pt x="394" y="505"/>
                </a:lnTo>
                <a:lnTo>
                  <a:pt x="395" y="505"/>
                </a:lnTo>
                <a:lnTo>
                  <a:pt x="395" y="506"/>
                </a:lnTo>
                <a:lnTo>
                  <a:pt x="395" y="506"/>
                </a:lnTo>
                <a:lnTo>
                  <a:pt x="396" y="506"/>
                </a:lnTo>
                <a:lnTo>
                  <a:pt x="396" y="506"/>
                </a:lnTo>
                <a:lnTo>
                  <a:pt x="398" y="506"/>
                </a:lnTo>
                <a:lnTo>
                  <a:pt x="398" y="506"/>
                </a:lnTo>
                <a:lnTo>
                  <a:pt x="398" y="506"/>
                </a:lnTo>
                <a:lnTo>
                  <a:pt x="399" y="507"/>
                </a:lnTo>
                <a:lnTo>
                  <a:pt x="399" y="507"/>
                </a:lnTo>
                <a:lnTo>
                  <a:pt x="399" y="507"/>
                </a:lnTo>
                <a:lnTo>
                  <a:pt x="399" y="507"/>
                </a:lnTo>
                <a:lnTo>
                  <a:pt x="400" y="507"/>
                </a:lnTo>
                <a:lnTo>
                  <a:pt x="400" y="507"/>
                </a:lnTo>
                <a:lnTo>
                  <a:pt x="401" y="507"/>
                </a:lnTo>
                <a:lnTo>
                  <a:pt x="401" y="507"/>
                </a:lnTo>
                <a:lnTo>
                  <a:pt x="401" y="507"/>
                </a:lnTo>
                <a:lnTo>
                  <a:pt x="402" y="507"/>
                </a:lnTo>
                <a:lnTo>
                  <a:pt x="402" y="507"/>
                </a:lnTo>
                <a:lnTo>
                  <a:pt x="403" y="507"/>
                </a:lnTo>
                <a:lnTo>
                  <a:pt x="403" y="507"/>
                </a:lnTo>
                <a:lnTo>
                  <a:pt x="403" y="507"/>
                </a:lnTo>
                <a:lnTo>
                  <a:pt x="404" y="507"/>
                </a:lnTo>
                <a:lnTo>
                  <a:pt x="404" y="507"/>
                </a:lnTo>
                <a:lnTo>
                  <a:pt x="405" y="507"/>
                </a:lnTo>
                <a:lnTo>
                  <a:pt x="405" y="507"/>
                </a:lnTo>
                <a:lnTo>
                  <a:pt x="405" y="507"/>
                </a:lnTo>
                <a:lnTo>
                  <a:pt x="406" y="507"/>
                </a:lnTo>
                <a:lnTo>
                  <a:pt x="406" y="507"/>
                </a:lnTo>
                <a:lnTo>
                  <a:pt x="407" y="507"/>
                </a:lnTo>
                <a:cubicBezTo>
                  <a:pt x="426" y="507"/>
                  <a:pt x="442" y="491"/>
                  <a:pt x="442" y="472"/>
                </a:cubicBezTo>
                <a:lnTo>
                  <a:pt x="442" y="471"/>
                </a:lnTo>
                <a:lnTo>
                  <a:pt x="442" y="471"/>
                </a:lnTo>
                <a:lnTo>
                  <a:pt x="442" y="471"/>
                </a:lnTo>
                <a:lnTo>
                  <a:pt x="442" y="470"/>
                </a:lnTo>
                <a:lnTo>
                  <a:pt x="442" y="469"/>
                </a:lnTo>
                <a:lnTo>
                  <a:pt x="442" y="469"/>
                </a:lnTo>
                <a:lnTo>
                  <a:pt x="442" y="468"/>
                </a:lnTo>
                <a:lnTo>
                  <a:pt x="442" y="468"/>
                </a:lnTo>
                <a:lnTo>
                  <a:pt x="442" y="467"/>
                </a:lnTo>
                <a:lnTo>
                  <a:pt x="442" y="467"/>
                </a:lnTo>
                <a:lnTo>
                  <a:pt x="442" y="467"/>
                </a:lnTo>
                <a:lnTo>
                  <a:pt x="442" y="466"/>
                </a:lnTo>
                <a:lnTo>
                  <a:pt x="442" y="466"/>
                </a:lnTo>
                <a:lnTo>
                  <a:pt x="442" y="466"/>
                </a:lnTo>
                <a:lnTo>
                  <a:pt x="442" y="465"/>
                </a:lnTo>
                <a:lnTo>
                  <a:pt x="442" y="465"/>
                </a:lnTo>
                <a:lnTo>
                  <a:pt x="442" y="465"/>
                </a:lnTo>
                <a:lnTo>
                  <a:pt x="442" y="465"/>
                </a:lnTo>
                <a:lnTo>
                  <a:pt x="441" y="464"/>
                </a:lnTo>
                <a:lnTo>
                  <a:pt x="441" y="464"/>
                </a:lnTo>
                <a:lnTo>
                  <a:pt x="441" y="463"/>
                </a:lnTo>
                <a:lnTo>
                  <a:pt x="441" y="463"/>
                </a:lnTo>
                <a:lnTo>
                  <a:pt x="441" y="463"/>
                </a:lnTo>
                <a:lnTo>
                  <a:pt x="441" y="462"/>
                </a:lnTo>
                <a:lnTo>
                  <a:pt x="441" y="462"/>
                </a:lnTo>
                <a:lnTo>
                  <a:pt x="441" y="462"/>
                </a:lnTo>
                <a:lnTo>
                  <a:pt x="441" y="461"/>
                </a:lnTo>
                <a:lnTo>
                  <a:pt x="441" y="461"/>
                </a:lnTo>
                <a:lnTo>
                  <a:pt x="441" y="461"/>
                </a:lnTo>
                <a:lnTo>
                  <a:pt x="440" y="460"/>
                </a:lnTo>
                <a:lnTo>
                  <a:pt x="440" y="460"/>
                </a:lnTo>
                <a:lnTo>
                  <a:pt x="440" y="459"/>
                </a:lnTo>
                <a:lnTo>
                  <a:pt x="440" y="459"/>
                </a:lnTo>
                <a:lnTo>
                  <a:pt x="440" y="459"/>
                </a:lnTo>
                <a:lnTo>
                  <a:pt x="440" y="459"/>
                </a:lnTo>
                <a:lnTo>
                  <a:pt x="440" y="458"/>
                </a:lnTo>
                <a:lnTo>
                  <a:pt x="440" y="458"/>
                </a:lnTo>
                <a:lnTo>
                  <a:pt x="440" y="458"/>
                </a:lnTo>
                <a:lnTo>
                  <a:pt x="439" y="457"/>
                </a:lnTo>
                <a:lnTo>
                  <a:pt x="439" y="457"/>
                </a:lnTo>
                <a:lnTo>
                  <a:pt x="439" y="456"/>
                </a:lnTo>
                <a:lnTo>
                  <a:pt x="439" y="456"/>
                </a:lnTo>
                <a:lnTo>
                  <a:pt x="439" y="456"/>
                </a:lnTo>
                <a:lnTo>
                  <a:pt x="439" y="456"/>
                </a:lnTo>
                <a:lnTo>
                  <a:pt x="438" y="455"/>
                </a:lnTo>
                <a:lnTo>
                  <a:pt x="438" y="455"/>
                </a:lnTo>
                <a:lnTo>
                  <a:pt x="438" y="455"/>
                </a:lnTo>
                <a:lnTo>
                  <a:pt x="438" y="455"/>
                </a:lnTo>
                <a:lnTo>
                  <a:pt x="438" y="454"/>
                </a:lnTo>
                <a:lnTo>
                  <a:pt x="438" y="454"/>
                </a:lnTo>
                <a:lnTo>
                  <a:pt x="437" y="454"/>
                </a:lnTo>
                <a:lnTo>
                  <a:pt x="437" y="453"/>
                </a:lnTo>
                <a:lnTo>
                  <a:pt x="437" y="453"/>
                </a:lnTo>
                <a:lnTo>
                  <a:pt x="437" y="453"/>
                </a:lnTo>
                <a:lnTo>
                  <a:pt x="437" y="452"/>
                </a:lnTo>
                <a:lnTo>
                  <a:pt x="437" y="452"/>
                </a:lnTo>
                <a:lnTo>
                  <a:pt x="436" y="452"/>
                </a:lnTo>
                <a:lnTo>
                  <a:pt x="436" y="452"/>
                </a:lnTo>
                <a:lnTo>
                  <a:pt x="436" y="451"/>
                </a:lnTo>
                <a:lnTo>
                  <a:pt x="436" y="451"/>
                </a:lnTo>
                <a:lnTo>
                  <a:pt x="436" y="451"/>
                </a:lnTo>
                <a:lnTo>
                  <a:pt x="435" y="450"/>
                </a:lnTo>
                <a:lnTo>
                  <a:pt x="435" y="450"/>
                </a:lnTo>
                <a:lnTo>
                  <a:pt x="435" y="450"/>
                </a:lnTo>
                <a:lnTo>
                  <a:pt x="435" y="450"/>
                </a:lnTo>
                <a:lnTo>
                  <a:pt x="434" y="449"/>
                </a:lnTo>
                <a:lnTo>
                  <a:pt x="434" y="449"/>
                </a:lnTo>
                <a:lnTo>
                  <a:pt x="434" y="449"/>
                </a:lnTo>
                <a:lnTo>
                  <a:pt x="434" y="449"/>
                </a:lnTo>
                <a:lnTo>
                  <a:pt x="434" y="448"/>
                </a:lnTo>
                <a:lnTo>
                  <a:pt x="433" y="448"/>
                </a:lnTo>
                <a:lnTo>
                  <a:pt x="433" y="448"/>
                </a:lnTo>
                <a:lnTo>
                  <a:pt x="433" y="448"/>
                </a:lnTo>
                <a:lnTo>
                  <a:pt x="433" y="447"/>
                </a:lnTo>
                <a:lnTo>
                  <a:pt x="432" y="447"/>
                </a:lnTo>
                <a:lnTo>
                  <a:pt x="432" y="447"/>
                </a:lnTo>
                <a:lnTo>
                  <a:pt x="432" y="446"/>
                </a:lnTo>
                <a:lnTo>
                  <a:pt x="432" y="446"/>
                </a:lnTo>
                <a:lnTo>
                  <a:pt x="431" y="446"/>
                </a:lnTo>
                <a:lnTo>
                  <a:pt x="431" y="446"/>
                </a:lnTo>
                <a:lnTo>
                  <a:pt x="431" y="446"/>
                </a:lnTo>
                <a:lnTo>
                  <a:pt x="431" y="445"/>
                </a:lnTo>
                <a:lnTo>
                  <a:pt x="431" y="445"/>
                </a:lnTo>
                <a:lnTo>
                  <a:pt x="430" y="445"/>
                </a:lnTo>
                <a:lnTo>
                  <a:pt x="430" y="445"/>
                </a:lnTo>
                <a:lnTo>
                  <a:pt x="430" y="444"/>
                </a:lnTo>
                <a:lnTo>
                  <a:pt x="429" y="444"/>
                </a:lnTo>
                <a:lnTo>
                  <a:pt x="429" y="444"/>
                </a:lnTo>
                <a:lnTo>
                  <a:pt x="429" y="444"/>
                </a:lnTo>
                <a:lnTo>
                  <a:pt x="429" y="444"/>
                </a:lnTo>
                <a:lnTo>
                  <a:pt x="428" y="443"/>
                </a:lnTo>
                <a:lnTo>
                  <a:pt x="428" y="443"/>
                </a:lnTo>
                <a:lnTo>
                  <a:pt x="428" y="443"/>
                </a:lnTo>
                <a:lnTo>
                  <a:pt x="427" y="443"/>
                </a:lnTo>
                <a:lnTo>
                  <a:pt x="427" y="443"/>
                </a:lnTo>
                <a:lnTo>
                  <a:pt x="427" y="442"/>
                </a:lnTo>
                <a:lnTo>
                  <a:pt x="427" y="442"/>
                </a:lnTo>
                <a:lnTo>
                  <a:pt x="426" y="442"/>
                </a:lnTo>
                <a:lnTo>
                  <a:pt x="426" y="442"/>
                </a:lnTo>
                <a:lnTo>
                  <a:pt x="426" y="441"/>
                </a:lnTo>
                <a:lnTo>
                  <a:pt x="425" y="441"/>
                </a:lnTo>
                <a:lnTo>
                  <a:pt x="425" y="441"/>
                </a:lnTo>
                <a:lnTo>
                  <a:pt x="425" y="441"/>
                </a:lnTo>
                <a:cubicBezTo>
                  <a:pt x="419" y="438"/>
                  <a:pt x="413" y="436"/>
                  <a:pt x="407" y="436"/>
                </a:cubicBezTo>
                <a:cubicBezTo>
                  <a:pt x="387" y="436"/>
                  <a:pt x="371" y="452"/>
                  <a:pt x="371" y="472"/>
                </a:cubicBezTo>
                <a:cubicBezTo>
                  <a:pt x="371" y="477"/>
                  <a:pt x="372" y="481"/>
                  <a:pt x="374" y="485"/>
                </a:cubicBezTo>
                <a:close/>
                <a:moveTo>
                  <a:pt x="316" y="513"/>
                </a:moveTo>
                <a:lnTo>
                  <a:pt x="316" y="513"/>
                </a:lnTo>
                <a:lnTo>
                  <a:pt x="316" y="513"/>
                </a:lnTo>
                <a:lnTo>
                  <a:pt x="316" y="514"/>
                </a:lnTo>
                <a:lnTo>
                  <a:pt x="316" y="514"/>
                </a:lnTo>
                <a:lnTo>
                  <a:pt x="316" y="514"/>
                </a:lnTo>
                <a:lnTo>
                  <a:pt x="316" y="514"/>
                </a:lnTo>
                <a:lnTo>
                  <a:pt x="316" y="514"/>
                </a:lnTo>
                <a:lnTo>
                  <a:pt x="316" y="514"/>
                </a:lnTo>
                <a:lnTo>
                  <a:pt x="316" y="514"/>
                </a:lnTo>
                <a:lnTo>
                  <a:pt x="315" y="514"/>
                </a:lnTo>
                <a:lnTo>
                  <a:pt x="315" y="514"/>
                </a:lnTo>
                <a:lnTo>
                  <a:pt x="315" y="514"/>
                </a:lnTo>
                <a:lnTo>
                  <a:pt x="315" y="515"/>
                </a:lnTo>
                <a:lnTo>
                  <a:pt x="315" y="515"/>
                </a:lnTo>
                <a:lnTo>
                  <a:pt x="315" y="515"/>
                </a:lnTo>
                <a:lnTo>
                  <a:pt x="315" y="515"/>
                </a:lnTo>
                <a:lnTo>
                  <a:pt x="315" y="515"/>
                </a:lnTo>
                <a:lnTo>
                  <a:pt x="315" y="515"/>
                </a:lnTo>
                <a:lnTo>
                  <a:pt x="315" y="515"/>
                </a:lnTo>
                <a:lnTo>
                  <a:pt x="315" y="515"/>
                </a:lnTo>
                <a:lnTo>
                  <a:pt x="315" y="515"/>
                </a:lnTo>
                <a:lnTo>
                  <a:pt x="314" y="515"/>
                </a:lnTo>
                <a:lnTo>
                  <a:pt x="314" y="516"/>
                </a:lnTo>
                <a:lnTo>
                  <a:pt x="314" y="516"/>
                </a:lnTo>
                <a:lnTo>
                  <a:pt x="314" y="516"/>
                </a:lnTo>
                <a:lnTo>
                  <a:pt x="314" y="516"/>
                </a:lnTo>
                <a:lnTo>
                  <a:pt x="314" y="516"/>
                </a:lnTo>
                <a:lnTo>
                  <a:pt x="314" y="516"/>
                </a:lnTo>
                <a:lnTo>
                  <a:pt x="314" y="516"/>
                </a:lnTo>
                <a:lnTo>
                  <a:pt x="314" y="516"/>
                </a:lnTo>
                <a:lnTo>
                  <a:pt x="314" y="516"/>
                </a:lnTo>
                <a:lnTo>
                  <a:pt x="314" y="516"/>
                </a:lnTo>
                <a:lnTo>
                  <a:pt x="314" y="517"/>
                </a:lnTo>
                <a:lnTo>
                  <a:pt x="313" y="517"/>
                </a:lnTo>
                <a:lnTo>
                  <a:pt x="313" y="517"/>
                </a:lnTo>
                <a:lnTo>
                  <a:pt x="313" y="517"/>
                </a:lnTo>
                <a:lnTo>
                  <a:pt x="313" y="517"/>
                </a:lnTo>
                <a:lnTo>
                  <a:pt x="313" y="517"/>
                </a:lnTo>
                <a:lnTo>
                  <a:pt x="313" y="517"/>
                </a:lnTo>
                <a:lnTo>
                  <a:pt x="313" y="517"/>
                </a:lnTo>
                <a:lnTo>
                  <a:pt x="313" y="517"/>
                </a:lnTo>
                <a:lnTo>
                  <a:pt x="313" y="518"/>
                </a:lnTo>
                <a:lnTo>
                  <a:pt x="313" y="518"/>
                </a:lnTo>
                <a:lnTo>
                  <a:pt x="313" y="518"/>
                </a:lnTo>
                <a:lnTo>
                  <a:pt x="313" y="518"/>
                </a:lnTo>
                <a:lnTo>
                  <a:pt x="313" y="518"/>
                </a:lnTo>
                <a:lnTo>
                  <a:pt x="312" y="518"/>
                </a:lnTo>
                <a:lnTo>
                  <a:pt x="312" y="518"/>
                </a:lnTo>
                <a:lnTo>
                  <a:pt x="312" y="518"/>
                </a:lnTo>
                <a:lnTo>
                  <a:pt x="312" y="518"/>
                </a:lnTo>
                <a:lnTo>
                  <a:pt x="312" y="518"/>
                </a:lnTo>
                <a:lnTo>
                  <a:pt x="312" y="519"/>
                </a:lnTo>
                <a:lnTo>
                  <a:pt x="312" y="519"/>
                </a:lnTo>
                <a:lnTo>
                  <a:pt x="312" y="519"/>
                </a:lnTo>
                <a:lnTo>
                  <a:pt x="312" y="519"/>
                </a:lnTo>
                <a:lnTo>
                  <a:pt x="312" y="519"/>
                </a:lnTo>
                <a:lnTo>
                  <a:pt x="312" y="519"/>
                </a:lnTo>
                <a:lnTo>
                  <a:pt x="312" y="519"/>
                </a:lnTo>
                <a:lnTo>
                  <a:pt x="312" y="519"/>
                </a:lnTo>
                <a:lnTo>
                  <a:pt x="311" y="520"/>
                </a:lnTo>
                <a:lnTo>
                  <a:pt x="311" y="520"/>
                </a:lnTo>
                <a:lnTo>
                  <a:pt x="311" y="520"/>
                </a:lnTo>
                <a:lnTo>
                  <a:pt x="311" y="520"/>
                </a:lnTo>
                <a:lnTo>
                  <a:pt x="311" y="520"/>
                </a:lnTo>
                <a:lnTo>
                  <a:pt x="311" y="520"/>
                </a:lnTo>
                <a:lnTo>
                  <a:pt x="311" y="520"/>
                </a:lnTo>
                <a:lnTo>
                  <a:pt x="311" y="520"/>
                </a:lnTo>
                <a:lnTo>
                  <a:pt x="311" y="520"/>
                </a:lnTo>
                <a:lnTo>
                  <a:pt x="311" y="521"/>
                </a:lnTo>
                <a:lnTo>
                  <a:pt x="311" y="521"/>
                </a:lnTo>
                <a:lnTo>
                  <a:pt x="311" y="521"/>
                </a:lnTo>
                <a:lnTo>
                  <a:pt x="311" y="521"/>
                </a:lnTo>
                <a:lnTo>
                  <a:pt x="311" y="521"/>
                </a:lnTo>
                <a:lnTo>
                  <a:pt x="311" y="521"/>
                </a:lnTo>
                <a:lnTo>
                  <a:pt x="310" y="521"/>
                </a:lnTo>
                <a:cubicBezTo>
                  <a:pt x="308" y="526"/>
                  <a:pt x="306" y="532"/>
                  <a:pt x="306" y="538"/>
                </a:cubicBezTo>
                <a:cubicBezTo>
                  <a:pt x="306" y="543"/>
                  <a:pt x="307" y="547"/>
                  <a:pt x="308" y="550"/>
                </a:cubicBezTo>
                <a:lnTo>
                  <a:pt x="308" y="550"/>
                </a:lnTo>
                <a:lnTo>
                  <a:pt x="308" y="551"/>
                </a:lnTo>
                <a:lnTo>
                  <a:pt x="308" y="551"/>
                </a:lnTo>
                <a:lnTo>
                  <a:pt x="309" y="551"/>
                </a:lnTo>
                <a:lnTo>
                  <a:pt x="309" y="552"/>
                </a:lnTo>
                <a:lnTo>
                  <a:pt x="309" y="552"/>
                </a:lnTo>
                <a:lnTo>
                  <a:pt x="309" y="552"/>
                </a:lnTo>
                <a:lnTo>
                  <a:pt x="309" y="553"/>
                </a:lnTo>
                <a:lnTo>
                  <a:pt x="309" y="553"/>
                </a:lnTo>
                <a:lnTo>
                  <a:pt x="309" y="554"/>
                </a:lnTo>
                <a:lnTo>
                  <a:pt x="309" y="554"/>
                </a:lnTo>
                <a:lnTo>
                  <a:pt x="310" y="555"/>
                </a:lnTo>
                <a:lnTo>
                  <a:pt x="310" y="555"/>
                </a:lnTo>
                <a:lnTo>
                  <a:pt x="310" y="555"/>
                </a:lnTo>
                <a:lnTo>
                  <a:pt x="311" y="556"/>
                </a:lnTo>
                <a:lnTo>
                  <a:pt x="311" y="556"/>
                </a:lnTo>
                <a:lnTo>
                  <a:pt x="311" y="557"/>
                </a:lnTo>
                <a:lnTo>
                  <a:pt x="311" y="557"/>
                </a:lnTo>
                <a:lnTo>
                  <a:pt x="311" y="557"/>
                </a:lnTo>
                <a:lnTo>
                  <a:pt x="312" y="558"/>
                </a:lnTo>
                <a:lnTo>
                  <a:pt x="312" y="558"/>
                </a:lnTo>
                <a:lnTo>
                  <a:pt x="312" y="558"/>
                </a:lnTo>
                <a:lnTo>
                  <a:pt x="312" y="558"/>
                </a:lnTo>
                <a:lnTo>
                  <a:pt x="313" y="559"/>
                </a:lnTo>
                <a:lnTo>
                  <a:pt x="313" y="560"/>
                </a:lnTo>
                <a:lnTo>
                  <a:pt x="314" y="560"/>
                </a:lnTo>
                <a:lnTo>
                  <a:pt x="314" y="561"/>
                </a:lnTo>
                <a:lnTo>
                  <a:pt x="314" y="561"/>
                </a:lnTo>
                <a:lnTo>
                  <a:pt x="314" y="561"/>
                </a:lnTo>
                <a:lnTo>
                  <a:pt x="315" y="562"/>
                </a:lnTo>
                <a:lnTo>
                  <a:pt x="315" y="562"/>
                </a:lnTo>
                <a:lnTo>
                  <a:pt x="315" y="562"/>
                </a:lnTo>
                <a:lnTo>
                  <a:pt x="315" y="562"/>
                </a:lnTo>
                <a:lnTo>
                  <a:pt x="316" y="563"/>
                </a:lnTo>
                <a:lnTo>
                  <a:pt x="316" y="563"/>
                </a:lnTo>
                <a:lnTo>
                  <a:pt x="316" y="563"/>
                </a:lnTo>
                <a:lnTo>
                  <a:pt x="317" y="564"/>
                </a:lnTo>
                <a:lnTo>
                  <a:pt x="317" y="564"/>
                </a:lnTo>
                <a:lnTo>
                  <a:pt x="317" y="564"/>
                </a:lnTo>
                <a:lnTo>
                  <a:pt x="317" y="564"/>
                </a:lnTo>
                <a:lnTo>
                  <a:pt x="318" y="565"/>
                </a:lnTo>
                <a:lnTo>
                  <a:pt x="318" y="565"/>
                </a:lnTo>
                <a:lnTo>
                  <a:pt x="318" y="565"/>
                </a:lnTo>
                <a:lnTo>
                  <a:pt x="318" y="565"/>
                </a:lnTo>
                <a:lnTo>
                  <a:pt x="319" y="566"/>
                </a:lnTo>
                <a:lnTo>
                  <a:pt x="319" y="566"/>
                </a:lnTo>
                <a:lnTo>
                  <a:pt x="319" y="566"/>
                </a:lnTo>
                <a:lnTo>
                  <a:pt x="320" y="566"/>
                </a:lnTo>
                <a:lnTo>
                  <a:pt x="320" y="567"/>
                </a:lnTo>
                <a:lnTo>
                  <a:pt x="320" y="567"/>
                </a:lnTo>
                <a:lnTo>
                  <a:pt x="320" y="567"/>
                </a:lnTo>
                <a:lnTo>
                  <a:pt x="321" y="567"/>
                </a:lnTo>
                <a:lnTo>
                  <a:pt x="321" y="568"/>
                </a:lnTo>
                <a:lnTo>
                  <a:pt x="321" y="568"/>
                </a:lnTo>
                <a:lnTo>
                  <a:pt x="322" y="568"/>
                </a:lnTo>
                <a:lnTo>
                  <a:pt x="322" y="568"/>
                </a:lnTo>
                <a:lnTo>
                  <a:pt x="322" y="568"/>
                </a:lnTo>
                <a:lnTo>
                  <a:pt x="323" y="569"/>
                </a:lnTo>
                <a:lnTo>
                  <a:pt x="323" y="569"/>
                </a:lnTo>
                <a:lnTo>
                  <a:pt x="323" y="569"/>
                </a:lnTo>
                <a:lnTo>
                  <a:pt x="324" y="569"/>
                </a:lnTo>
                <a:lnTo>
                  <a:pt x="324" y="569"/>
                </a:lnTo>
                <a:lnTo>
                  <a:pt x="324" y="569"/>
                </a:lnTo>
                <a:lnTo>
                  <a:pt x="325" y="570"/>
                </a:lnTo>
                <a:lnTo>
                  <a:pt x="325" y="570"/>
                </a:lnTo>
                <a:lnTo>
                  <a:pt x="325" y="570"/>
                </a:lnTo>
                <a:lnTo>
                  <a:pt x="326" y="570"/>
                </a:lnTo>
                <a:lnTo>
                  <a:pt x="326" y="570"/>
                </a:lnTo>
                <a:lnTo>
                  <a:pt x="326" y="571"/>
                </a:lnTo>
                <a:lnTo>
                  <a:pt x="327" y="571"/>
                </a:lnTo>
                <a:lnTo>
                  <a:pt x="327" y="571"/>
                </a:lnTo>
                <a:lnTo>
                  <a:pt x="327" y="571"/>
                </a:lnTo>
                <a:lnTo>
                  <a:pt x="328" y="571"/>
                </a:lnTo>
                <a:lnTo>
                  <a:pt x="328" y="571"/>
                </a:lnTo>
                <a:lnTo>
                  <a:pt x="329" y="572"/>
                </a:lnTo>
                <a:lnTo>
                  <a:pt x="329" y="572"/>
                </a:lnTo>
                <a:lnTo>
                  <a:pt x="329" y="572"/>
                </a:lnTo>
                <a:lnTo>
                  <a:pt x="330" y="572"/>
                </a:lnTo>
                <a:lnTo>
                  <a:pt x="330" y="572"/>
                </a:lnTo>
                <a:lnTo>
                  <a:pt x="330" y="572"/>
                </a:lnTo>
                <a:lnTo>
                  <a:pt x="331" y="572"/>
                </a:lnTo>
                <a:lnTo>
                  <a:pt x="331" y="573"/>
                </a:lnTo>
                <a:lnTo>
                  <a:pt x="331" y="573"/>
                </a:lnTo>
                <a:lnTo>
                  <a:pt x="332" y="573"/>
                </a:lnTo>
                <a:lnTo>
                  <a:pt x="332" y="573"/>
                </a:lnTo>
                <a:lnTo>
                  <a:pt x="333" y="573"/>
                </a:lnTo>
                <a:lnTo>
                  <a:pt x="333" y="573"/>
                </a:lnTo>
                <a:lnTo>
                  <a:pt x="333" y="573"/>
                </a:lnTo>
                <a:lnTo>
                  <a:pt x="334" y="573"/>
                </a:lnTo>
                <a:lnTo>
                  <a:pt x="334" y="573"/>
                </a:lnTo>
                <a:lnTo>
                  <a:pt x="335" y="573"/>
                </a:lnTo>
                <a:lnTo>
                  <a:pt x="335" y="573"/>
                </a:lnTo>
                <a:lnTo>
                  <a:pt x="335" y="574"/>
                </a:lnTo>
                <a:lnTo>
                  <a:pt x="335" y="574"/>
                </a:lnTo>
                <a:lnTo>
                  <a:pt x="336" y="574"/>
                </a:lnTo>
                <a:lnTo>
                  <a:pt x="336" y="574"/>
                </a:lnTo>
                <a:lnTo>
                  <a:pt x="337" y="574"/>
                </a:lnTo>
                <a:lnTo>
                  <a:pt x="337" y="574"/>
                </a:lnTo>
                <a:lnTo>
                  <a:pt x="337" y="574"/>
                </a:lnTo>
                <a:lnTo>
                  <a:pt x="338" y="574"/>
                </a:lnTo>
                <a:lnTo>
                  <a:pt x="339" y="574"/>
                </a:lnTo>
                <a:lnTo>
                  <a:pt x="339" y="574"/>
                </a:lnTo>
                <a:lnTo>
                  <a:pt x="340" y="574"/>
                </a:lnTo>
                <a:lnTo>
                  <a:pt x="340" y="574"/>
                </a:lnTo>
                <a:lnTo>
                  <a:pt x="340" y="574"/>
                </a:lnTo>
                <a:lnTo>
                  <a:pt x="341" y="574"/>
                </a:lnTo>
                <a:lnTo>
                  <a:pt x="341" y="574"/>
                </a:lnTo>
                <a:lnTo>
                  <a:pt x="342" y="574"/>
                </a:lnTo>
                <a:cubicBezTo>
                  <a:pt x="362" y="574"/>
                  <a:pt x="378" y="558"/>
                  <a:pt x="378" y="538"/>
                </a:cubicBezTo>
                <a:lnTo>
                  <a:pt x="378" y="538"/>
                </a:lnTo>
                <a:lnTo>
                  <a:pt x="378" y="538"/>
                </a:lnTo>
                <a:lnTo>
                  <a:pt x="377" y="537"/>
                </a:lnTo>
                <a:lnTo>
                  <a:pt x="377" y="537"/>
                </a:lnTo>
                <a:lnTo>
                  <a:pt x="377" y="536"/>
                </a:lnTo>
                <a:lnTo>
                  <a:pt x="377" y="536"/>
                </a:lnTo>
                <a:lnTo>
                  <a:pt x="377" y="536"/>
                </a:lnTo>
                <a:lnTo>
                  <a:pt x="377" y="535"/>
                </a:lnTo>
                <a:lnTo>
                  <a:pt x="377" y="535"/>
                </a:lnTo>
                <a:lnTo>
                  <a:pt x="377" y="535"/>
                </a:lnTo>
                <a:lnTo>
                  <a:pt x="377" y="534"/>
                </a:lnTo>
                <a:lnTo>
                  <a:pt x="377" y="534"/>
                </a:lnTo>
                <a:lnTo>
                  <a:pt x="377" y="533"/>
                </a:lnTo>
                <a:lnTo>
                  <a:pt x="377" y="533"/>
                </a:lnTo>
                <a:lnTo>
                  <a:pt x="377" y="533"/>
                </a:lnTo>
                <a:lnTo>
                  <a:pt x="377" y="532"/>
                </a:lnTo>
                <a:lnTo>
                  <a:pt x="377" y="532"/>
                </a:lnTo>
                <a:lnTo>
                  <a:pt x="377" y="531"/>
                </a:lnTo>
                <a:lnTo>
                  <a:pt x="377" y="531"/>
                </a:lnTo>
                <a:lnTo>
                  <a:pt x="377" y="531"/>
                </a:lnTo>
                <a:lnTo>
                  <a:pt x="377" y="531"/>
                </a:lnTo>
                <a:lnTo>
                  <a:pt x="377" y="530"/>
                </a:lnTo>
                <a:lnTo>
                  <a:pt x="376" y="530"/>
                </a:lnTo>
                <a:lnTo>
                  <a:pt x="376" y="529"/>
                </a:lnTo>
                <a:lnTo>
                  <a:pt x="376" y="529"/>
                </a:lnTo>
                <a:lnTo>
                  <a:pt x="376" y="529"/>
                </a:lnTo>
                <a:lnTo>
                  <a:pt x="376" y="528"/>
                </a:lnTo>
                <a:lnTo>
                  <a:pt x="376" y="528"/>
                </a:lnTo>
                <a:lnTo>
                  <a:pt x="376" y="528"/>
                </a:lnTo>
                <a:lnTo>
                  <a:pt x="376" y="527"/>
                </a:lnTo>
                <a:lnTo>
                  <a:pt x="376" y="527"/>
                </a:lnTo>
                <a:lnTo>
                  <a:pt x="375" y="526"/>
                </a:lnTo>
                <a:lnTo>
                  <a:pt x="375" y="526"/>
                </a:lnTo>
                <a:lnTo>
                  <a:pt x="375" y="526"/>
                </a:lnTo>
                <a:lnTo>
                  <a:pt x="375" y="525"/>
                </a:lnTo>
                <a:lnTo>
                  <a:pt x="375" y="525"/>
                </a:lnTo>
                <a:lnTo>
                  <a:pt x="375" y="525"/>
                </a:lnTo>
                <a:lnTo>
                  <a:pt x="375" y="525"/>
                </a:lnTo>
                <a:lnTo>
                  <a:pt x="374" y="524"/>
                </a:lnTo>
                <a:lnTo>
                  <a:pt x="374" y="524"/>
                </a:lnTo>
                <a:lnTo>
                  <a:pt x="374" y="523"/>
                </a:lnTo>
                <a:lnTo>
                  <a:pt x="374" y="523"/>
                </a:lnTo>
                <a:lnTo>
                  <a:pt x="374" y="523"/>
                </a:lnTo>
                <a:lnTo>
                  <a:pt x="374" y="522"/>
                </a:lnTo>
                <a:lnTo>
                  <a:pt x="374" y="522"/>
                </a:lnTo>
                <a:lnTo>
                  <a:pt x="373" y="522"/>
                </a:lnTo>
                <a:lnTo>
                  <a:pt x="373" y="521"/>
                </a:lnTo>
                <a:lnTo>
                  <a:pt x="373" y="521"/>
                </a:lnTo>
                <a:lnTo>
                  <a:pt x="373" y="521"/>
                </a:lnTo>
                <a:lnTo>
                  <a:pt x="373" y="521"/>
                </a:lnTo>
                <a:lnTo>
                  <a:pt x="372" y="520"/>
                </a:lnTo>
                <a:lnTo>
                  <a:pt x="372" y="520"/>
                </a:lnTo>
                <a:lnTo>
                  <a:pt x="372" y="520"/>
                </a:lnTo>
                <a:lnTo>
                  <a:pt x="372" y="519"/>
                </a:lnTo>
                <a:lnTo>
                  <a:pt x="371" y="519"/>
                </a:lnTo>
                <a:lnTo>
                  <a:pt x="371" y="518"/>
                </a:lnTo>
                <a:lnTo>
                  <a:pt x="371" y="518"/>
                </a:lnTo>
                <a:cubicBezTo>
                  <a:pt x="371" y="518"/>
                  <a:pt x="370" y="517"/>
                  <a:pt x="370" y="517"/>
                </a:cubicBezTo>
                <a:lnTo>
                  <a:pt x="370" y="516"/>
                </a:lnTo>
                <a:lnTo>
                  <a:pt x="370" y="516"/>
                </a:lnTo>
                <a:lnTo>
                  <a:pt x="369" y="516"/>
                </a:lnTo>
                <a:lnTo>
                  <a:pt x="369" y="516"/>
                </a:lnTo>
                <a:lnTo>
                  <a:pt x="369" y="515"/>
                </a:lnTo>
                <a:lnTo>
                  <a:pt x="369" y="515"/>
                </a:lnTo>
                <a:lnTo>
                  <a:pt x="368" y="515"/>
                </a:lnTo>
                <a:lnTo>
                  <a:pt x="368" y="514"/>
                </a:lnTo>
                <a:lnTo>
                  <a:pt x="368" y="514"/>
                </a:lnTo>
                <a:lnTo>
                  <a:pt x="368" y="514"/>
                </a:lnTo>
                <a:lnTo>
                  <a:pt x="368" y="514"/>
                </a:lnTo>
                <a:lnTo>
                  <a:pt x="367" y="513"/>
                </a:lnTo>
                <a:lnTo>
                  <a:pt x="367" y="513"/>
                </a:lnTo>
                <a:lnTo>
                  <a:pt x="366" y="513"/>
                </a:lnTo>
                <a:lnTo>
                  <a:pt x="366" y="512"/>
                </a:lnTo>
                <a:lnTo>
                  <a:pt x="366" y="512"/>
                </a:lnTo>
                <a:lnTo>
                  <a:pt x="366" y="512"/>
                </a:lnTo>
                <a:lnTo>
                  <a:pt x="365" y="512"/>
                </a:lnTo>
                <a:lnTo>
                  <a:pt x="365" y="511"/>
                </a:lnTo>
                <a:lnTo>
                  <a:pt x="364" y="511"/>
                </a:lnTo>
                <a:lnTo>
                  <a:pt x="364" y="511"/>
                </a:lnTo>
                <a:lnTo>
                  <a:pt x="364" y="510"/>
                </a:lnTo>
                <a:lnTo>
                  <a:pt x="363" y="510"/>
                </a:lnTo>
                <a:lnTo>
                  <a:pt x="362" y="509"/>
                </a:lnTo>
                <a:lnTo>
                  <a:pt x="362" y="509"/>
                </a:lnTo>
                <a:lnTo>
                  <a:pt x="362" y="509"/>
                </a:lnTo>
                <a:lnTo>
                  <a:pt x="362" y="509"/>
                </a:lnTo>
                <a:lnTo>
                  <a:pt x="361" y="509"/>
                </a:lnTo>
                <a:lnTo>
                  <a:pt x="361" y="508"/>
                </a:lnTo>
                <a:lnTo>
                  <a:pt x="361" y="508"/>
                </a:lnTo>
                <a:lnTo>
                  <a:pt x="360" y="508"/>
                </a:lnTo>
                <a:lnTo>
                  <a:pt x="360" y="508"/>
                </a:lnTo>
                <a:lnTo>
                  <a:pt x="360" y="508"/>
                </a:lnTo>
                <a:lnTo>
                  <a:pt x="359" y="507"/>
                </a:lnTo>
                <a:lnTo>
                  <a:pt x="359" y="507"/>
                </a:lnTo>
                <a:lnTo>
                  <a:pt x="359" y="507"/>
                </a:lnTo>
                <a:lnTo>
                  <a:pt x="358" y="507"/>
                </a:lnTo>
                <a:lnTo>
                  <a:pt x="358" y="507"/>
                </a:lnTo>
                <a:lnTo>
                  <a:pt x="358" y="506"/>
                </a:lnTo>
                <a:lnTo>
                  <a:pt x="357" y="506"/>
                </a:lnTo>
                <a:lnTo>
                  <a:pt x="357" y="506"/>
                </a:lnTo>
                <a:cubicBezTo>
                  <a:pt x="352" y="504"/>
                  <a:pt x="347" y="503"/>
                  <a:pt x="342" y="503"/>
                </a:cubicBezTo>
                <a:cubicBezTo>
                  <a:pt x="332" y="503"/>
                  <a:pt x="323" y="507"/>
                  <a:pt x="316" y="513"/>
                </a:cubicBezTo>
                <a:close/>
                <a:moveTo>
                  <a:pt x="1073" y="1280"/>
                </a:moveTo>
                <a:lnTo>
                  <a:pt x="1073" y="1280"/>
                </a:lnTo>
                <a:lnTo>
                  <a:pt x="1073" y="1280"/>
                </a:lnTo>
                <a:lnTo>
                  <a:pt x="1073" y="1280"/>
                </a:lnTo>
                <a:lnTo>
                  <a:pt x="1073" y="1280"/>
                </a:lnTo>
                <a:lnTo>
                  <a:pt x="1074" y="1280"/>
                </a:lnTo>
                <a:lnTo>
                  <a:pt x="1074" y="1279"/>
                </a:lnTo>
                <a:lnTo>
                  <a:pt x="1074" y="1279"/>
                </a:lnTo>
                <a:lnTo>
                  <a:pt x="1075" y="1279"/>
                </a:lnTo>
                <a:lnTo>
                  <a:pt x="1075" y="1279"/>
                </a:lnTo>
                <a:lnTo>
                  <a:pt x="1075" y="1279"/>
                </a:lnTo>
                <a:lnTo>
                  <a:pt x="1076" y="1278"/>
                </a:lnTo>
                <a:lnTo>
                  <a:pt x="1076" y="1278"/>
                </a:lnTo>
                <a:lnTo>
                  <a:pt x="1076" y="1278"/>
                </a:lnTo>
                <a:lnTo>
                  <a:pt x="1076" y="1278"/>
                </a:lnTo>
                <a:lnTo>
                  <a:pt x="1076" y="1278"/>
                </a:lnTo>
                <a:lnTo>
                  <a:pt x="1077" y="1278"/>
                </a:lnTo>
                <a:lnTo>
                  <a:pt x="1077" y="1277"/>
                </a:lnTo>
                <a:lnTo>
                  <a:pt x="1077" y="1277"/>
                </a:lnTo>
                <a:lnTo>
                  <a:pt x="1078" y="1277"/>
                </a:lnTo>
                <a:lnTo>
                  <a:pt x="1078" y="1277"/>
                </a:lnTo>
                <a:lnTo>
                  <a:pt x="1078" y="1277"/>
                </a:lnTo>
                <a:lnTo>
                  <a:pt x="1078" y="1276"/>
                </a:lnTo>
                <a:lnTo>
                  <a:pt x="1078" y="1276"/>
                </a:lnTo>
                <a:lnTo>
                  <a:pt x="1079" y="1276"/>
                </a:lnTo>
                <a:lnTo>
                  <a:pt x="1079" y="1276"/>
                </a:lnTo>
                <a:lnTo>
                  <a:pt x="1079" y="1275"/>
                </a:lnTo>
                <a:lnTo>
                  <a:pt x="1080" y="1275"/>
                </a:lnTo>
                <a:lnTo>
                  <a:pt x="1080" y="1275"/>
                </a:lnTo>
                <a:lnTo>
                  <a:pt x="1080" y="1275"/>
                </a:lnTo>
                <a:lnTo>
                  <a:pt x="1080" y="1275"/>
                </a:lnTo>
                <a:lnTo>
                  <a:pt x="1080" y="1275"/>
                </a:lnTo>
                <a:lnTo>
                  <a:pt x="1081" y="1274"/>
                </a:lnTo>
                <a:lnTo>
                  <a:pt x="1081" y="1274"/>
                </a:lnTo>
                <a:lnTo>
                  <a:pt x="1081" y="1274"/>
                </a:lnTo>
                <a:lnTo>
                  <a:pt x="1081" y="1273"/>
                </a:lnTo>
                <a:lnTo>
                  <a:pt x="1082" y="1273"/>
                </a:lnTo>
                <a:lnTo>
                  <a:pt x="1082" y="1273"/>
                </a:lnTo>
                <a:lnTo>
                  <a:pt x="1082" y="1273"/>
                </a:lnTo>
                <a:lnTo>
                  <a:pt x="1082" y="1272"/>
                </a:lnTo>
                <a:lnTo>
                  <a:pt x="1083" y="1272"/>
                </a:lnTo>
                <a:lnTo>
                  <a:pt x="1083" y="1272"/>
                </a:lnTo>
                <a:lnTo>
                  <a:pt x="1083" y="1272"/>
                </a:lnTo>
                <a:lnTo>
                  <a:pt x="1083" y="1272"/>
                </a:lnTo>
                <a:lnTo>
                  <a:pt x="1083" y="1271"/>
                </a:lnTo>
                <a:lnTo>
                  <a:pt x="1084" y="1271"/>
                </a:lnTo>
                <a:lnTo>
                  <a:pt x="1084" y="1271"/>
                </a:lnTo>
                <a:lnTo>
                  <a:pt x="1084" y="1271"/>
                </a:lnTo>
                <a:cubicBezTo>
                  <a:pt x="1084" y="1270"/>
                  <a:pt x="1085" y="1270"/>
                  <a:pt x="1085" y="1269"/>
                </a:cubicBezTo>
                <a:lnTo>
                  <a:pt x="1085" y="1269"/>
                </a:lnTo>
                <a:lnTo>
                  <a:pt x="1085" y="1269"/>
                </a:lnTo>
                <a:lnTo>
                  <a:pt x="1085" y="1269"/>
                </a:lnTo>
                <a:lnTo>
                  <a:pt x="1086" y="1268"/>
                </a:lnTo>
                <a:lnTo>
                  <a:pt x="1086" y="1268"/>
                </a:lnTo>
                <a:lnTo>
                  <a:pt x="1086" y="1268"/>
                </a:lnTo>
                <a:lnTo>
                  <a:pt x="1086" y="1268"/>
                </a:lnTo>
                <a:lnTo>
                  <a:pt x="1086" y="1267"/>
                </a:lnTo>
                <a:lnTo>
                  <a:pt x="1087" y="1267"/>
                </a:lnTo>
                <a:lnTo>
                  <a:pt x="1087" y="1266"/>
                </a:lnTo>
                <a:lnTo>
                  <a:pt x="1087" y="1266"/>
                </a:lnTo>
                <a:lnTo>
                  <a:pt x="1087" y="1266"/>
                </a:lnTo>
                <a:lnTo>
                  <a:pt x="1087" y="1265"/>
                </a:lnTo>
                <a:lnTo>
                  <a:pt x="1087" y="1265"/>
                </a:lnTo>
                <a:lnTo>
                  <a:pt x="1087" y="1265"/>
                </a:lnTo>
                <a:lnTo>
                  <a:pt x="1088" y="1265"/>
                </a:lnTo>
                <a:lnTo>
                  <a:pt x="1088" y="1264"/>
                </a:lnTo>
                <a:lnTo>
                  <a:pt x="1088" y="1264"/>
                </a:lnTo>
                <a:lnTo>
                  <a:pt x="1088" y="1264"/>
                </a:lnTo>
                <a:lnTo>
                  <a:pt x="1088" y="1263"/>
                </a:lnTo>
                <a:lnTo>
                  <a:pt x="1088" y="1263"/>
                </a:lnTo>
                <a:lnTo>
                  <a:pt x="1089" y="1263"/>
                </a:lnTo>
                <a:lnTo>
                  <a:pt x="1089" y="1263"/>
                </a:lnTo>
                <a:lnTo>
                  <a:pt x="1089" y="1262"/>
                </a:lnTo>
                <a:lnTo>
                  <a:pt x="1089" y="1262"/>
                </a:lnTo>
                <a:lnTo>
                  <a:pt x="1089" y="1262"/>
                </a:lnTo>
                <a:lnTo>
                  <a:pt x="1089" y="1262"/>
                </a:lnTo>
                <a:lnTo>
                  <a:pt x="1089" y="1261"/>
                </a:lnTo>
                <a:lnTo>
                  <a:pt x="1089" y="1261"/>
                </a:lnTo>
                <a:lnTo>
                  <a:pt x="1089" y="1261"/>
                </a:lnTo>
                <a:lnTo>
                  <a:pt x="1089" y="1260"/>
                </a:lnTo>
                <a:cubicBezTo>
                  <a:pt x="1091" y="1257"/>
                  <a:pt x="1091" y="1253"/>
                  <a:pt x="1091" y="1249"/>
                </a:cubicBezTo>
                <a:cubicBezTo>
                  <a:pt x="1091" y="1246"/>
                  <a:pt x="1091" y="1244"/>
                  <a:pt x="1091" y="1242"/>
                </a:cubicBezTo>
                <a:lnTo>
                  <a:pt x="1090" y="1241"/>
                </a:lnTo>
                <a:lnTo>
                  <a:pt x="1090" y="1240"/>
                </a:lnTo>
                <a:lnTo>
                  <a:pt x="1090" y="1240"/>
                </a:lnTo>
                <a:lnTo>
                  <a:pt x="1090" y="1239"/>
                </a:lnTo>
                <a:lnTo>
                  <a:pt x="1090" y="1239"/>
                </a:lnTo>
                <a:lnTo>
                  <a:pt x="1090" y="1239"/>
                </a:lnTo>
                <a:lnTo>
                  <a:pt x="1090" y="1238"/>
                </a:lnTo>
                <a:lnTo>
                  <a:pt x="1090" y="1238"/>
                </a:lnTo>
                <a:lnTo>
                  <a:pt x="1090" y="1237"/>
                </a:lnTo>
                <a:lnTo>
                  <a:pt x="1089" y="1237"/>
                </a:lnTo>
                <a:lnTo>
                  <a:pt x="1089" y="1237"/>
                </a:lnTo>
                <a:lnTo>
                  <a:pt x="1089" y="1236"/>
                </a:lnTo>
                <a:lnTo>
                  <a:pt x="1089" y="1236"/>
                </a:lnTo>
                <a:lnTo>
                  <a:pt x="1089" y="1236"/>
                </a:lnTo>
                <a:lnTo>
                  <a:pt x="1089" y="1235"/>
                </a:lnTo>
                <a:lnTo>
                  <a:pt x="1089" y="1235"/>
                </a:lnTo>
                <a:lnTo>
                  <a:pt x="1088" y="1234"/>
                </a:lnTo>
                <a:lnTo>
                  <a:pt x="1088" y="1234"/>
                </a:lnTo>
                <a:lnTo>
                  <a:pt x="1088" y="1234"/>
                </a:lnTo>
                <a:lnTo>
                  <a:pt x="1088" y="1233"/>
                </a:lnTo>
                <a:lnTo>
                  <a:pt x="1088" y="1233"/>
                </a:lnTo>
                <a:lnTo>
                  <a:pt x="1087" y="1233"/>
                </a:lnTo>
                <a:lnTo>
                  <a:pt x="1087" y="1232"/>
                </a:lnTo>
                <a:lnTo>
                  <a:pt x="1087" y="1232"/>
                </a:lnTo>
                <a:lnTo>
                  <a:pt x="1087" y="1232"/>
                </a:lnTo>
                <a:lnTo>
                  <a:pt x="1087" y="1231"/>
                </a:lnTo>
                <a:lnTo>
                  <a:pt x="1087" y="1231"/>
                </a:lnTo>
                <a:lnTo>
                  <a:pt x="1086" y="1230"/>
                </a:lnTo>
                <a:lnTo>
                  <a:pt x="1086" y="1230"/>
                </a:lnTo>
                <a:lnTo>
                  <a:pt x="1086" y="1230"/>
                </a:lnTo>
                <a:lnTo>
                  <a:pt x="1086" y="1230"/>
                </a:lnTo>
                <a:lnTo>
                  <a:pt x="1085" y="1229"/>
                </a:lnTo>
                <a:lnTo>
                  <a:pt x="1085" y="1229"/>
                </a:lnTo>
                <a:lnTo>
                  <a:pt x="1085" y="1228"/>
                </a:lnTo>
                <a:lnTo>
                  <a:pt x="1085" y="1228"/>
                </a:lnTo>
                <a:lnTo>
                  <a:pt x="1085" y="1228"/>
                </a:lnTo>
                <a:lnTo>
                  <a:pt x="1084" y="1227"/>
                </a:lnTo>
                <a:lnTo>
                  <a:pt x="1084" y="1227"/>
                </a:lnTo>
                <a:lnTo>
                  <a:pt x="1084" y="1227"/>
                </a:lnTo>
                <a:lnTo>
                  <a:pt x="1083" y="1226"/>
                </a:lnTo>
                <a:lnTo>
                  <a:pt x="1083" y="1226"/>
                </a:lnTo>
                <a:lnTo>
                  <a:pt x="1083" y="1225"/>
                </a:lnTo>
                <a:lnTo>
                  <a:pt x="1082" y="1225"/>
                </a:lnTo>
                <a:lnTo>
                  <a:pt x="1082" y="1225"/>
                </a:lnTo>
                <a:lnTo>
                  <a:pt x="1082" y="1224"/>
                </a:lnTo>
                <a:lnTo>
                  <a:pt x="1081" y="1224"/>
                </a:lnTo>
                <a:lnTo>
                  <a:pt x="1081" y="1224"/>
                </a:lnTo>
                <a:lnTo>
                  <a:pt x="1081" y="1224"/>
                </a:lnTo>
                <a:lnTo>
                  <a:pt x="1081" y="1223"/>
                </a:lnTo>
                <a:lnTo>
                  <a:pt x="1080" y="1223"/>
                </a:lnTo>
                <a:lnTo>
                  <a:pt x="1080" y="1223"/>
                </a:lnTo>
                <a:lnTo>
                  <a:pt x="1080" y="1222"/>
                </a:lnTo>
                <a:lnTo>
                  <a:pt x="1079" y="1222"/>
                </a:lnTo>
                <a:lnTo>
                  <a:pt x="1079" y="1222"/>
                </a:lnTo>
                <a:lnTo>
                  <a:pt x="1079" y="1222"/>
                </a:lnTo>
                <a:lnTo>
                  <a:pt x="1078" y="1221"/>
                </a:lnTo>
                <a:lnTo>
                  <a:pt x="1078" y="1221"/>
                </a:lnTo>
                <a:lnTo>
                  <a:pt x="1078" y="1221"/>
                </a:lnTo>
                <a:lnTo>
                  <a:pt x="1078" y="1221"/>
                </a:lnTo>
                <a:lnTo>
                  <a:pt x="1077" y="1220"/>
                </a:lnTo>
                <a:lnTo>
                  <a:pt x="1077" y="1220"/>
                </a:lnTo>
                <a:lnTo>
                  <a:pt x="1077" y="1220"/>
                </a:lnTo>
                <a:lnTo>
                  <a:pt x="1076" y="1220"/>
                </a:lnTo>
                <a:lnTo>
                  <a:pt x="1076" y="1219"/>
                </a:lnTo>
                <a:lnTo>
                  <a:pt x="1076" y="1219"/>
                </a:lnTo>
                <a:lnTo>
                  <a:pt x="1075" y="1219"/>
                </a:lnTo>
                <a:lnTo>
                  <a:pt x="1075" y="1219"/>
                </a:lnTo>
                <a:lnTo>
                  <a:pt x="1075" y="1219"/>
                </a:lnTo>
                <a:lnTo>
                  <a:pt x="1074" y="1218"/>
                </a:lnTo>
                <a:lnTo>
                  <a:pt x="1074" y="1218"/>
                </a:lnTo>
                <a:lnTo>
                  <a:pt x="1073" y="1218"/>
                </a:lnTo>
                <a:lnTo>
                  <a:pt x="1073" y="1218"/>
                </a:lnTo>
                <a:lnTo>
                  <a:pt x="1073" y="1217"/>
                </a:lnTo>
                <a:lnTo>
                  <a:pt x="1073" y="1217"/>
                </a:lnTo>
                <a:lnTo>
                  <a:pt x="1072" y="1217"/>
                </a:lnTo>
                <a:lnTo>
                  <a:pt x="1072" y="1217"/>
                </a:lnTo>
                <a:lnTo>
                  <a:pt x="1071" y="1217"/>
                </a:lnTo>
                <a:lnTo>
                  <a:pt x="1071" y="1217"/>
                </a:lnTo>
                <a:lnTo>
                  <a:pt x="1071" y="1216"/>
                </a:lnTo>
                <a:lnTo>
                  <a:pt x="1070" y="1216"/>
                </a:lnTo>
                <a:lnTo>
                  <a:pt x="1070" y="1216"/>
                </a:lnTo>
                <a:lnTo>
                  <a:pt x="1070" y="1216"/>
                </a:lnTo>
                <a:lnTo>
                  <a:pt x="1069" y="1216"/>
                </a:lnTo>
                <a:lnTo>
                  <a:pt x="1069" y="1216"/>
                </a:lnTo>
                <a:lnTo>
                  <a:pt x="1069" y="1215"/>
                </a:lnTo>
                <a:lnTo>
                  <a:pt x="1068" y="1215"/>
                </a:lnTo>
                <a:lnTo>
                  <a:pt x="1068" y="1215"/>
                </a:lnTo>
                <a:lnTo>
                  <a:pt x="1067" y="1215"/>
                </a:lnTo>
                <a:lnTo>
                  <a:pt x="1067" y="1215"/>
                </a:lnTo>
                <a:lnTo>
                  <a:pt x="1066" y="1215"/>
                </a:lnTo>
                <a:lnTo>
                  <a:pt x="1066" y="1215"/>
                </a:lnTo>
                <a:lnTo>
                  <a:pt x="1066" y="1214"/>
                </a:lnTo>
                <a:lnTo>
                  <a:pt x="1065" y="1214"/>
                </a:lnTo>
                <a:lnTo>
                  <a:pt x="1065" y="1214"/>
                </a:lnTo>
                <a:lnTo>
                  <a:pt x="1065" y="1214"/>
                </a:lnTo>
                <a:lnTo>
                  <a:pt x="1064" y="1214"/>
                </a:lnTo>
                <a:lnTo>
                  <a:pt x="1064" y="1214"/>
                </a:lnTo>
                <a:lnTo>
                  <a:pt x="1063" y="1214"/>
                </a:lnTo>
                <a:lnTo>
                  <a:pt x="1063" y="1214"/>
                </a:lnTo>
                <a:lnTo>
                  <a:pt x="1063" y="1214"/>
                </a:lnTo>
                <a:lnTo>
                  <a:pt x="1062" y="1214"/>
                </a:lnTo>
                <a:lnTo>
                  <a:pt x="1061" y="1213"/>
                </a:lnTo>
                <a:lnTo>
                  <a:pt x="1061" y="1213"/>
                </a:lnTo>
                <a:lnTo>
                  <a:pt x="1060" y="1213"/>
                </a:lnTo>
                <a:lnTo>
                  <a:pt x="1060" y="1213"/>
                </a:lnTo>
                <a:lnTo>
                  <a:pt x="1060" y="1213"/>
                </a:lnTo>
                <a:lnTo>
                  <a:pt x="1059" y="1213"/>
                </a:lnTo>
                <a:lnTo>
                  <a:pt x="1059" y="1213"/>
                </a:lnTo>
                <a:lnTo>
                  <a:pt x="1058" y="1213"/>
                </a:lnTo>
                <a:lnTo>
                  <a:pt x="1058" y="1213"/>
                </a:lnTo>
                <a:lnTo>
                  <a:pt x="1057" y="1213"/>
                </a:lnTo>
                <a:lnTo>
                  <a:pt x="1057" y="1213"/>
                </a:lnTo>
                <a:lnTo>
                  <a:pt x="1057" y="1213"/>
                </a:lnTo>
                <a:lnTo>
                  <a:pt x="1056" y="1213"/>
                </a:lnTo>
                <a:lnTo>
                  <a:pt x="1056" y="1213"/>
                </a:lnTo>
                <a:cubicBezTo>
                  <a:pt x="1036" y="1213"/>
                  <a:pt x="1020" y="1229"/>
                  <a:pt x="1020" y="1249"/>
                </a:cubicBezTo>
                <a:lnTo>
                  <a:pt x="1020" y="1250"/>
                </a:lnTo>
                <a:lnTo>
                  <a:pt x="1020" y="1250"/>
                </a:lnTo>
                <a:lnTo>
                  <a:pt x="1020" y="1251"/>
                </a:lnTo>
                <a:lnTo>
                  <a:pt x="1020" y="1251"/>
                </a:lnTo>
                <a:lnTo>
                  <a:pt x="1020" y="1251"/>
                </a:lnTo>
                <a:lnTo>
                  <a:pt x="1020" y="1252"/>
                </a:lnTo>
                <a:lnTo>
                  <a:pt x="1020" y="1252"/>
                </a:lnTo>
                <a:lnTo>
                  <a:pt x="1020" y="1252"/>
                </a:lnTo>
                <a:lnTo>
                  <a:pt x="1020" y="1253"/>
                </a:lnTo>
                <a:lnTo>
                  <a:pt x="1020" y="1253"/>
                </a:lnTo>
                <a:lnTo>
                  <a:pt x="1020" y="1254"/>
                </a:lnTo>
                <a:lnTo>
                  <a:pt x="1020" y="1254"/>
                </a:lnTo>
                <a:lnTo>
                  <a:pt x="1020" y="1255"/>
                </a:lnTo>
                <a:lnTo>
                  <a:pt x="1020" y="1255"/>
                </a:lnTo>
                <a:lnTo>
                  <a:pt x="1021" y="1255"/>
                </a:lnTo>
                <a:lnTo>
                  <a:pt x="1021" y="1256"/>
                </a:lnTo>
                <a:lnTo>
                  <a:pt x="1021" y="1256"/>
                </a:lnTo>
                <a:lnTo>
                  <a:pt x="1021" y="1257"/>
                </a:lnTo>
                <a:lnTo>
                  <a:pt x="1021" y="1257"/>
                </a:lnTo>
                <a:lnTo>
                  <a:pt x="1021" y="1257"/>
                </a:lnTo>
                <a:lnTo>
                  <a:pt x="1021" y="1258"/>
                </a:lnTo>
                <a:lnTo>
                  <a:pt x="1021" y="1258"/>
                </a:lnTo>
                <a:lnTo>
                  <a:pt x="1021" y="1259"/>
                </a:lnTo>
                <a:lnTo>
                  <a:pt x="1022" y="1259"/>
                </a:lnTo>
                <a:lnTo>
                  <a:pt x="1022" y="1260"/>
                </a:lnTo>
                <a:lnTo>
                  <a:pt x="1022" y="1260"/>
                </a:lnTo>
                <a:lnTo>
                  <a:pt x="1022" y="1260"/>
                </a:lnTo>
                <a:lnTo>
                  <a:pt x="1022" y="1261"/>
                </a:lnTo>
                <a:lnTo>
                  <a:pt x="1022" y="1261"/>
                </a:lnTo>
                <a:lnTo>
                  <a:pt x="1022" y="1262"/>
                </a:lnTo>
                <a:lnTo>
                  <a:pt x="1022" y="1262"/>
                </a:lnTo>
                <a:lnTo>
                  <a:pt x="1023" y="1262"/>
                </a:lnTo>
                <a:lnTo>
                  <a:pt x="1023" y="1263"/>
                </a:lnTo>
                <a:lnTo>
                  <a:pt x="1023" y="1263"/>
                </a:lnTo>
                <a:lnTo>
                  <a:pt x="1023" y="1263"/>
                </a:lnTo>
                <a:lnTo>
                  <a:pt x="1023" y="1264"/>
                </a:lnTo>
                <a:lnTo>
                  <a:pt x="1023" y="1264"/>
                </a:lnTo>
                <a:lnTo>
                  <a:pt x="1023" y="1264"/>
                </a:lnTo>
                <a:lnTo>
                  <a:pt x="1024" y="1265"/>
                </a:lnTo>
                <a:lnTo>
                  <a:pt x="1024" y="1265"/>
                </a:lnTo>
                <a:lnTo>
                  <a:pt x="1024" y="1265"/>
                </a:lnTo>
                <a:lnTo>
                  <a:pt x="1024" y="1266"/>
                </a:lnTo>
                <a:lnTo>
                  <a:pt x="1024" y="1266"/>
                </a:lnTo>
                <a:lnTo>
                  <a:pt x="1025" y="1267"/>
                </a:lnTo>
                <a:lnTo>
                  <a:pt x="1025" y="1267"/>
                </a:lnTo>
                <a:lnTo>
                  <a:pt x="1025" y="1267"/>
                </a:lnTo>
                <a:lnTo>
                  <a:pt x="1025" y="1267"/>
                </a:lnTo>
                <a:lnTo>
                  <a:pt x="1026" y="1268"/>
                </a:lnTo>
                <a:lnTo>
                  <a:pt x="1026" y="1268"/>
                </a:lnTo>
                <a:lnTo>
                  <a:pt x="1026" y="1268"/>
                </a:lnTo>
                <a:lnTo>
                  <a:pt x="1026" y="1269"/>
                </a:lnTo>
                <a:lnTo>
                  <a:pt x="1026" y="1269"/>
                </a:lnTo>
                <a:lnTo>
                  <a:pt x="1027" y="1269"/>
                </a:lnTo>
                <a:lnTo>
                  <a:pt x="1027" y="1270"/>
                </a:lnTo>
                <a:lnTo>
                  <a:pt x="1027" y="1270"/>
                </a:lnTo>
                <a:lnTo>
                  <a:pt x="1027" y="1270"/>
                </a:lnTo>
                <a:lnTo>
                  <a:pt x="1028" y="1271"/>
                </a:lnTo>
                <a:lnTo>
                  <a:pt x="1028" y="1271"/>
                </a:lnTo>
                <a:lnTo>
                  <a:pt x="1028" y="1271"/>
                </a:lnTo>
                <a:lnTo>
                  <a:pt x="1028" y="1271"/>
                </a:lnTo>
                <a:lnTo>
                  <a:pt x="1028" y="1272"/>
                </a:lnTo>
                <a:lnTo>
                  <a:pt x="1029" y="1272"/>
                </a:lnTo>
                <a:lnTo>
                  <a:pt x="1029" y="1272"/>
                </a:lnTo>
                <a:lnTo>
                  <a:pt x="1029" y="1273"/>
                </a:lnTo>
                <a:lnTo>
                  <a:pt x="1029" y="1273"/>
                </a:lnTo>
                <a:lnTo>
                  <a:pt x="1030" y="1273"/>
                </a:lnTo>
                <a:lnTo>
                  <a:pt x="1030" y="1273"/>
                </a:lnTo>
                <a:lnTo>
                  <a:pt x="1030" y="1274"/>
                </a:lnTo>
                <a:lnTo>
                  <a:pt x="1030" y="1274"/>
                </a:lnTo>
                <a:lnTo>
                  <a:pt x="1030" y="1274"/>
                </a:lnTo>
                <a:lnTo>
                  <a:pt x="1031" y="1275"/>
                </a:lnTo>
                <a:lnTo>
                  <a:pt x="1031" y="1275"/>
                </a:lnTo>
                <a:lnTo>
                  <a:pt x="1031" y="1275"/>
                </a:lnTo>
                <a:lnTo>
                  <a:pt x="1032" y="1275"/>
                </a:lnTo>
                <a:lnTo>
                  <a:pt x="1032" y="1275"/>
                </a:lnTo>
                <a:lnTo>
                  <a:pt x="1032" y="1276"/>
                </a:lnTo>
                <a:lnTo>
                  <a:pt x="1032" y="1276"/>
                </a:lnTo>
                <a:lnTo>
                  <a:pt x="1033" y="1276"/>
                </a:lnTo>
                <a:lnTo>
                  <a:pt x="1033" y="1276"/>
                </a:lnTo>
                <a:lnTo>
                  <a:pt x="1033" y="1277"/>
                </a:lnTo>
                <a:lnTo>
                  <a:pt x="1034" y="1277"/>
                </a:lnTo>
                <a:lnTo>
                  <a:pt x="1034" y="1277"/>
                </a:lnTo>
                <a:lnTo>
                  <a:pt x="1034" y="1277"/>
                </a:lnTo>
                <a:lnTo>
                  <a:pt x="1035" y="1278"/>
                </a:lnTo>
                <a:lnTo>
                  <a:pt x="1035" y="1278"/>
                </a:lnTo>
                <a:lnTo>
                  <a:pt x="1035" y="1278"/>
                </a:lnTo>
                <a:lnTo>
                  <a:pt x="1036" y="1278"/>
                </a:lnTo>
                <a:lnTo>
                  <a:pt x="1036" y="1278"/>
                </a:lnTo>
                <a:lnTo>
                  <a:pt x="1036" y="1279"/>
                </a:lnTo>
                <a:lnTo>
                  <a:pt x="1036" y="1279"/>
                </a:lnTo>
                <a:lnTo>
                  <a:pt x="1037" y="1279"/>
                </a:lnTo>
                <a:lnTo>
                  <a:pt x="1037" y="1279"/>
                </a:lnTo>
                <a:lnTo>
                  <a:pt x="1037" y="1279"/>
                </a:lnTo>
                <a:lnTo>
                  <a:pt x="1038" y="1280"/>
                </a:lnTo>
                <a:lnTo>
                  <a:pt x="1038" y="1280"/>
                </a:lnTo>
                <a:lnTo>
                  <a:pt x="1039" y="1280"/>
                </a:lnTo>
                <a:lnTo>
                  <a:pt x="1039" y="1280"/>
                </a:lnTo>
                <a:lnTo>
                  <a:pt x="1039" y="1281"/>
                </a:lnTo>
                <a:lnTo>
                  <a:pt x="1039" y="1281"/>
                </a:lnTo>
                <a:lnTo>
                  <a:pt x="1040" y="1281"/>
                </a:lnTo>
                <a:lnTo>
                  <a:pt x="1040" y="1281"/>
                </a:lnTo>
                <a:lnTo>
                  <a:pt x="1041" y="1281"/>
                </a:lnTo>
                <a:lnTo>
                  <a:pt x="1041" y="1281"/>
                </a:lnTo>
                <a:lnTo>
                  <a:pt x="1041" y="1281"/>
                </a:lnTo>
                <a:lnTo>
                  <a:pt x="1042" y="1282"/>
                </a:lnTo>
                <a:lnTo>
                  <a:pt x="1042" y="1282"/>
                </a:lnTo>
                <a:lnTo>
                  <a:pt x="1043" y="1282"/>
                </a:lnTo>
                <a:lnTo>
                  <a:pt x="1043" y="1282"/>
                </a:lnTo>
                <a:lnTo>
                  <a:pt x="1043" y="1282"/>
                </a:lnTo>
                <a:lnTo>
                  <a:pt x="1043" y="1282"/>
                </a:lnTo>
                <a:lnTo>
                  <a:pt x="1044" y="1282"/>
                </a:lnTo>
                <a:lnTo>
                  <a:pt x="1044" y="1283"/>
                </a:lnTo>
                <a:lnTo>
                  <a:pt x="1045" y="1283"/>
                </a:lnTo>
                <a:lnTo>
                  <a:pt x="1045" y="1283"/>
                </a:lnTo>
                <a:lnTo>
                  <a:pt x="1045" y="1283"/>
                </a:lnTo>
                <a:cubicBezTo>
                  <a:pt x="1049" y="1284"/>
                  <a:pt x="1052" y="1284"/>
                  <a:pt x="1056" y="1284"/>
                </a:cubicBezTo>
                <a:cubicBezTo>
                  <a:pt x="1062" y="1284"/>
                  <a:pt x="1068" y="1283"/>
                  <a:pt x="1073" y="1280"/>
                </a:cubicBezTo>
                <a:close/>
                <a:moveTo>
                  <a:pt x="1140" y="1215"/>
                </a:moveTo>
                <a:lnTo>
                  <a:pt x="1140" y="1215"/>
                </a:lnTo>
                <a:lnTo>
                  <a:pt x="1140" y="1215"/>
                </a:lnTo>
                <a:lnTo>
                  <a:pt x="1140" y="1215"/>
                </a:lnTo>
                <a:lnTo>
                  <a:pt x="1141" y="1214"/>
                </a:lnTo>
                <a:lnTo>
                  <a:pt x="1141" y="1214"/>
                </a:lnTo>
                <a:lnTo>
                  <a:pt x="1141" y="1214"/>
                </a:lnTo>
                <a:lnTo>
                  <a:pt x="1141" y="1214"/>
                </a:lnTo>
                <a:lnTo>
                  <a:pt x="1142" y="1214"/>
                </a:lnTo>
                <a:lnTo>
                  <a:pt x="1142" y="1214"/>
                </a:lnTo>
                <a:lnTo>
                  <a:pt x="1142" y="1214"/>
                </a:lnTo>
                <a:lnTo>
                  <a:pt x="1142" y="1213"/>
                </a:lnTo>
                <a:lnTo>
                  <a:pt x="1142" y="1213"/>
                </a:lnTo>
                <a:lnTo>
                  <a:pt x="1143" y="1213"/>
                </a:lnTo>
                <a:lnTo>
                  <a:pt x="1143" y="1213"/>
                </a:lnTo>
                <a:lnTo>
                  <a:pt x="1143" y="1213"/>
                </a:lnTo>
                <a:lnTo>
                  <a:pt x="1143" y="1213"/>
                </a:lnTo>
                <a:lnTo>
                  <a:pt x="1144" y="1213"/>
                </a:lnTo>
                <a:lnTo>
                  <a:pt x="1144" y="1212"/>
                </a:lnTo>
                <a:lnTo>
                  <a:pt x="1144" y="1212"/>
                </a:lnTo>
                <a:lnTo>
                  <a:pt x="1144" y="1212"/>
                </a:lnTo>
                <a:lnTo>
                  <a:pt x="1145" y="1212"/>
                </a:lnTo>
                <a:lnTo>
                  <a:pt x="1145" y="1212"/>
                </a:lnTo>
                <a:lnTo>
                  <a:pt x="1145" y="1212"/>
                </a:lnTo>
                <a:lnTo>
                  <a:pt x="1145" y="1211"/>
                </a:lnTo>
                <a:lnTo>
                  <a:pt x="1145" y="1211"/>
                </a:lnTo>
                <a:lnTo>
                  <a:pt x="1145" y="1211"/>
                </a:lnTo>
                <a:lnTo>
                  <a:pt x="1146" y="1211"/>
                </a:lnTo>
                <a:lnTo>
                  <a:pt x="1146" y="1211"/>
                </a:lnTo>
                <a:lnTo>
                  <a:pt x="1146" y="1211"/>
                </a:lnTo>
                <a:lnTo>
                  <a:pt x="1146" y="1210"/>
                </a:lnTo>
                <a:lnTo>
                  <a:pt x="1147" y="1210"/>
                </a:lnTo>
                <a:lnTo>
                  <a:pt x="1147" y="1210"/>
                </a:lnTo>
                <a:lnTo>
                  <a:pt x="1147" y="1210"/>
                </a:lnTo>
                <a:lnTo>
                  <a:pt x="1147" y="1210"/>
                </a:lnTo>
                <a:lnTo>
                  <a:pt x="1147" y="1210"/>
                </a:lnTo>
                <a:lnTo>
                  <a:pt x="1148" y="1209"/>
                </a:lnTo>
                <a:lnTo>
                  <a:pt x="1148" y="1209"/>
                </a:lnTo>
                <a:lnTo>
                  <a:pt x="1148" y="1209"/>
                </a:lnTo>
                <a:lnTo>
                  <a:pt x="1148" y="1209"/>
                </a:lnTo>
                <a:lnTo>
                  <a:pt x="1148" y="1209"/>
                </a:lnTo>
                <a:lnTo>
                  <a:pt x="1148" y="1209"/>
                </a:lnTo>
                <a:lnTo>
                  <a:pt x="1149" y="1208"/>
                </a:lnTo>
                <a:lnTo>
                  <a:pt x="1149" y="1208"/>
                </a:lnTo>
                <a:lnTo>
                  <a:pt x="1149" y="1208"/>
                </a:lnTo>
                <a:lnTo>
                  <a:pt x="1149" y="1208"/>
                </a:lnTo>
                <a:lnTo>
                  <a:pt x="1149" y="1207"/>
                </a:lnTo>
                <a:lnTo>
                  <a:pt x="1150" y="1207"/>
                </a:lnTo>
                <a:lnTo>
                  <a:pt x="1150" y="1207"/>
                </a:lnTo>
                <a:lnTo>
                  <a:pt x="1150" y="1207"/>
                </a:lnTo>
                <a:lnTo>
                  <a:pt x="1150" y="1207"/>
                </a:lnTo>
                <a:lnTo>
                  <a:pt x="1150" y="1207"/>
                </a:lnTo>
                <a:lnTo>
                  <a:pt x="1151" y="1206"/>
                </a:lnTo>
                <a:lnTo>
                  <a:pt x="1151" y="1206"/>
                </a:lnTo>
                <a:lnTo>
                  <a:pt x="1151" y="1206"/>
                </a:lnTo>
                <a:lnTo>
                  <a:pt x="1151" y="1206"/>
                </a:lnTo>
                <a:lnTo>
                  <a:pt x="1151" y="1205"/>
                </a:lnTo>
                <a:lnTo>
                  <a:pt x="1151" y="1205"/>
                </a:lnTo>
                <a:lnTo>
                  <a:pt x="1152" y="1205"/>
                </a:lnTo>
                <a:lnTo>
                  <a:pt x="1152" y="1205"/>
                </a:lnTo>
                <a:lnTo>
                  <a:pt x="1152" y="1205"/>
                </a:lnTo>
                <a:lnTo>
                  <a:pt x="1152" y="1204"/>
                </a:lnTo>
                <a:lnTo>
                  <a:pt x="1152" y="1204"/>
                </a:lnTo>
                <a:lnTo>
                  <a:pt x="1153" y="1203"/>
                </a:lnTo>
                <a:lnTo>
                  <a:pt x="1153" y="1203"/>
                </a:lnTo>
                <a:lnTo>
                  <a:pt x="1153" y="1203"/>
                </a:lnTo>
                <a:lnTo>
                  <a:pt x="1153" y="1203"/>
                </a:lnTo>
                <a:lnTo>
                  <a:pt x="1153" y="1202"/>
                </a:lnTo>
                <a:lnTo>
                  <a:pt x="1154" y="1202"/>
                </a:lnTo>
                <a:lnTo>
                  <a:pt x="1154" y="1202"/>
                </a:lnTo>
                <a:lnTo>
                  <a:pt x="1154" y="1202"/>
                </a:lnTo>
                <a:lnTo>
                  <a:pt x="1154" y="1201"/>
                </a:lnTo>
                <a:lnTo>
                  <a:pt x="1154" y="1201"/>
                </a:lnTo>
                <a:lnTo>
                  <a:pt x="1155" y="1200"/>
                </a:lnTo>
                <a:lnTo>
                  <a:pt x="1155" y="1200"/>
                </a:lnTo>
                <a:lnTo>
                  <a:pt x="1155" y="1200"/>
                </a:lnTo>
                <a:lnTo>
                  <a:pt x="1155" y="1200"/>
                </a:lnTo>
                <a:lnTo>
                  <a:pt x="1155" y="1199"/>
                </a:lnTo>
                <a:lnTo>
                  <a:pt x="1155" y="1199"/>
                </a:lnTo>
                <a:lnTo>
                  <a:pt x="1155" y="1199"/>
                </a:lnTo>
                <a:lnTo>
                  <a:pt x="1155" y="1199"/>
                </a:lnTo>
                <a:lnTo>
                  <a:pt x="1155" y="1199"/>
                </a:lnTo>
                <a:lnTo>
                  <a:pt x="1156" y="1198"/>
                </a:lnTo>
                <a:lnTo>
                  <a:pt x="1156" y="1198"/>
                </a:lnTo>
                <a:lnTo>
                  <a:pt x="1156" y="1198"/>
                </a:lnTo>
                <a:lnTo>
                  <a:pt x="1156" y="1198"/>
                </a:lnTo>
                <a:lnTo>
                  <a:pt x="1156" y="1197"/>
                </a:lnTo>
                <a:lnTo>
                  <a:pt x="1156" y="1197"/>
                </a:lnTo>
                <a:lnTo>
                  <a:pt x="1156" y="1197"/>
                </a:lnTo>
                <a:lnTo>
                  <a:pt x="1156" y="1196"/>
                </a:lnTo>
                <a:cubicBezTo>
                  <a:pt x="1158" y="1192"/>
                  <a:pt x="1159" y="1188"/>
                  <a:pt x="1159" y="1183"/>
                </a:cubicBezTo>
                <a:cubicBezTo>
                  <a:pt x="1159" y="1180"/>
                  <a:pt x="1158" y="1177"/>
                  <a:pt x="1158" y="1174"/>
                </a:cubicBezTo>
                <a:lnTo>
                  <a:pt x="1158" y="1174"/>
                </a:lnTo>
                <a:lnTo>
                  <a:pt x="1158" y="1173"/>
                </a:lnTo>
                <a:lnTo>
                  <a:pt x="1157" y="1173"/>
                </a:lnTo>
                <a:lnTo>
                  <a:pt x="1157" y="1173"/>
                </a:lnTo>
                <a:lnTo>
                  <a:pt x="1157" y="1172"/>
                </a:lnTo>
                <a:lnTo>
                  <a:pt x="1157" y="1172"/>
                </a:lnTo>
                <a:lnTo>
                  <a:pt x="1157" y="1172"/>
                </a:lnTo>
                <a:lnTo>
                  <a:pt x="1157" y="1171"/>
                </a:lnTo>
                <a:lnTo>
                  <a:pt x="1157" y="1171"/>
                </a:lnTo>
                <a:lnTo>
                  <a:pt x="1156" y="1170"/>
                </a:lnTo>
                <a:lnTo>
                  <a:pt x="1156" y="1170"/>
                </a:lnTo>
                <a:lnTo>
                  <a:pt x="1156" y="1170"/>
                </a:lnTo>
                <a:lnTo>
                  <a:pt x="1156" y="1169"/>
                </a:lnTo>
                <a:lnTo>
                  <a:pt x="1156" y="1169"/>
                </a:lnTo>
                <a:lnTo>
                  <a:pt x="1156" y="1169"/>
                </a:lnTo>
                <a:lnTo>
                  <a:pt x="1156" y="1168"/>
                </a:lnTo>
                <a:lnTo>
                  <a:pt x="1156" y="1168"/>
                </a:lnTo>
                <a:lnTo>
                  <a:pt x="1155" y="1168"/>
                </a:lnTo>
                <a:lnTo>
                  <a:pt x="1155" y="1167"/>
                </a:lnTo>
                <a:lnTo>
                  <a:pt x="1155" y="1167"/>
                </a:lnTo>
                <a:lnTo>
                  <a:pt x="1155" y="1166"/>
                </a:lnTo>
                <a:lnTo>
                  <a:pt x="1155" y="1166"/>
                </a:lnTo>
                <a:lnTo>
                  <a:pt x="1154" y="1166"/>
                </a:lnTo>
                <a:lnTo>
                  <a:pt x="1154" y="1165"/>
                </a:lnTo>
                <a:lnTo>
                  <a:pt x="1154" y="1165"/>
                </a:lnTo>
                <a:lnTo>
                  <a:pt x="1154" y="1165"/>
                </a:lnTo>
                <a:lnTo>
                  <a:pt x="1154" y="1164"/>
                </a:lnTo>
                <a:lnTo>
                  <a:pt x="1153" y="1164"/>
                </a:lnTo>
                <a:lnTo>
                  <a:pt x="1153" y="1164"/>
                </a:lnTo>
                <a:lnTo>
                  <a:pt x="1153" y="1163"/>
                </a:lnTo>
                <a:lnTo>
                  <a:pt x="1153" y="1163"/>
                </a:lnTo>
                <a:lnTo>
                  <a:pt x="1152" y="1163"/>
                </a:lnTo>
                <a:lnTo>
                  <a:pt x="1151" y="1161"/>
                </a:lnTo>
                <a:lnTo>
                  <a:pt x="1151" y="1161"/>
                </a:lnTo>
                <a:lnTo>
                  <a:pt x="1151" y="1161"/>
                </a:lnTo>
                <a:lnTo>
                  <a:pt x="1151" y="1161"/>
                </a:lnTo>
                <a:lnTo>
                  <a:pt x="1151" y="1160"/>
                </a:lnTo>
                <a:lnTo>
                  <a:pt x="1150" y="1160"/>
                </a:lnTo>
                <a:lnTo>
                  <a:pt x="1150" y="1160"/>
                </a:lnTo>
                <a:lnTo>
                  <a:pt x="1150" y="1159"/>
                </a:lnTo>
                <a:lnTo>
                  <a:pt x="1150" y="1159"/>
                </a:lnTo>
                <a:lnTo>
                  <a:pt x="1149" y="1159"/>
                </a:lnTo>
                <a:lnTo>
                  <a:pt x="1149" y="1159"/>
                </a:lnTo>
                <a:lnTo>
                  <a:pt x="1149" y="1158"/>
                </a:lnTo>
                <a:lnTo>
                  <a:pt x="1148" y="1158"/>
                </a:lnTo>
                <a:lnTo>
                  <a:pt x="1148" y="1158"/>
                </a:lnTo>
                <a:lnTo>
                  <a:pt x="1148" y="1157"/>
                </a:lnTo>
                <a:lnTo>
                  <a:pt x="1148" y="1157"/>
                </a:lnTo>
                <a:lnTo>
                  <a:pt x="1147" y="1157"/>
                </a:lnTo>
                <a:lnTo>
                  <a:pt x="1147" y="1157"/>
                </a:lnTo>
                <a:lnTo>
                  <a:pt x="1147" y="1156"/>
                </a:lnTo>
                <a:lnTo>
                  <a:pt x="1146" y="1156"/>
                </a:lnTo>
                <a:lnTo>
                  <a:pt x="1146" y="1156"/>
                </a:lnTo>
                <a:lnTo>
                  <a:pt x="1146" y="1156"/>
                </a:lnTo>
                <a:lnTo>
                  <a:pt x="1145" y="1155"/>
                </a:lnTo>
                <a:lnTo>
                  <a:pt x="1145" y="1155"/>
                </a:lnTo>
                <a:lnTo>
                  <a:pt x="1145" y="1155"/>
                </a:lnTo>
                <a:lnTo>
                  <a:pt x="1145" y="1155"/>
                </a:lnTo>
                <a:lnTo>
                  <a:pt x="1144" y="1154"/>
                </a:lnTo>
                <a:lnTo>
                  <a:pt x="1144" y="1154"/>
                </a:lnTo>
                <a:lnTo>
                  <a:pt x="1144" y="1154"/>
                </a:lnTo>
                <a:lnTo>
                  <a:pt x="1143" y="1154"/>
                </a:lnTo>
                <a:lnTo>
                  <a:pt x="1143" y="1153"/>
                </a:lnTo>
                <a:lnTo>
                  <a:pt x="1142" y="1153"/>
                </a:lnTo>
                <a:lnTo>
                  <a:pt x="1142" y="1153"/>
                </a:lnTo>
                <a:lnTo>
                  <a:pt x="1142" y="1153"/>
                </a:lnTo>
                <a:lnTo>
                  <a:pt x="1142" y="1153"/>
                </a:lnTo>
                <a:lnTo>
                  <a:pt x="1141" y="1152"/>
                </a:lnTo>
                <a:lnTo>
                  <a:pt x="1141" y="1152"/>
                </a:lnTo>
                <a:lnTo>
                  <a:pt x="1140" y="1152"/>
                </a:lnTo>
                <a:lnTo>
                  <a:pt x="1140" y="1152"/>
                </a:lnTo>
                <a:lnTo>
                  <a:pt x="1140" y="1152"/>
                </a:lnTo>
                <a:lnTo>
                  <a:pt x="1139" y="1151"/>
                </a:lnTo>
                <a:lnTo>
                  <a:pt x="1139" y="1151"/>
                </a:lnTo>
                <a:lnTo>
                  <a:pt x="1139" y="1151"/>
                </a:lnTo>
                <a:lnTo>
                  <a:pt x="1138" y="1151"/>
                </a:lnTo>
                <a:lnTo>
                  <a:pt x="1138" y="1151"/>
                </a:lnTo>
                <a:lnTo>
                  <a:pt x="1138" y="1151"/>
                </a:lnTo>
                <a:lnTo>
                  <a:pt x="1137" y="1150"/>
                </a:lnTo>
                <a:lnTo>
                  <a:pt x="1137" y="1150"/>
                </a:lnTo>
                <a:lnTo>
                  <a:pt x="1136" y="1150"/>
                </a:lnTo>
                <a:lnTo>
                  <a:pt x="1136" y="1150"/>
                </a:lnTo>
                <a:lnTo>
                  <a:pt x="1136" y="1150"/>
                </a:lnTo>
                <a:lnTo>
                  <a:pt x="1135" y="1150"/>
                </a:lnTo>
                <a:lnTo>
                  <a:pt x="1135" y="1150"/>
                </a:lnTo>
                <a:lnTo>
                  <a:pt x="1135" y="1149"/>
                </a:lnTo>
                <a:lnTo>
                  <a:pt x="1134" y="1149"/>
                </a:lnTo>
                <a:lnTo>
                  <a:pt x="1134" y="1149"/>
                </a:lnTo>
                <a:lnTo>
                  <a:pt x="1134" y="1149"/>
                </a:lnTo>
                <a:lnTo>
                  <a:pt x="1133" y="1149"/>
                </a:lnTo>
                <a:lnTo>
                  <a:pt x="1133" y="1149"/>
                </a:lnTo>
                <a:lnTo>
                  <a:pt x="1132" y="1149"/>
                </a:lnTo>
                <a:lnTo>
                  <a:pt x="1132" y="1149"/>
                </a:lnTo>
                <a:lnTo>
                  <a:pt x="1132" y="1148"/>
                </a:lnTo>
                <a:lnTo>
                  <a:pt x="1131" y="1148"/>
                </a:lnTo>
                <a:lnTo>
                  <a:pt x="1131" y="1148"/>
                </a:lnTo>
                <a:lnTo>
                  <a:pt x="1131" y="1148"/>
                </a:lnTo>
                <a:lnTo>
                  <a:pt x="1130" y="1148"/>
                </a:lnTo>
                <a:lnTo>
                  <a:pt x="1130" y="1148"/>
                </a:lnTo>
                <a:lnTo>
                  <a:pt x="1129" y="1148"/>
                </a:lnTo>
                <a:lnTo>
                  <a:pt x="1129" y="1148"/>
                </a:lnTo>
                <a:lnTo>
                  <a:pt x="1129" y="1148"/>
                </a:lnTo>
                <a:lnTo>
                  <a:pt x="1129" y="1148"/>
                </a:lnTo>
                <a:lnTo>
                  <a:pt x="1128" y="1148"/>
                </a:lnTo>
                <a:lnTo>
                  <a:pt x="1128" y="1148"/>
                </a:lnTo>
                <a:lnTo>
                  <a:pt x="1127" y="1148"/>
                </a:lnTo>
                <a:lnTo>
                  <a:pt x="1127" y="1148"/>
                </a:lnTo>
                <a:lnTo>
                  <a:pt x="1126" y="1148"/>
                </a:lnTo>
                <a:lnTo>
                  <a:pt x="1126" y="1148"/>
                </a:lnTo>
                <a:lnTo>
                  <a:pt x="1125" y="1148"/>
                </a:lnTo>
                <a:lnTo>
                  <a:pt x="1125" y="1148"/>
                </a:lnTo>
                <a:lnTo>
                  <a:pt x="1125" y="1147"/>
                </a:lnTo>
                <a:lnTo>
                  <a:pt x="1124" y="1147"/>
                </a:lnTo>
                <a:lnTo>
                  <a:pt x="1124" y="1147"/>
                </a:lnTo>
                <a:lnTo>
                  <a:pt x="1123" y="1147"/>
                </a:lnTo>
                <a:cubicBezTo>
                  <a:pt x="1103" y="1147"/>
                  <a:pt x="1087" y="1163"/>
                  <a:pt x="1087" y="1183"/>
                </a:cubicBezTo>
                <a:lnTo>
                  <a:pt x="1087" y="1184"/>
                </a:lnTo>
                <a:lnTo>
                  <a:pt x="1087" y="1184"/>
                </a:lnTo>
                <a:lnTo>
                  <a:pt x="1087" y="1185"/>
                </a:lnTo>
                <a:lnTo>
                  <a:pt x="1087" y="1185"/>
                </a:lnTo>
                <a:lnTo>
                  <a:pt x="1088" y="1185"/>
                </a:lnTo>
                <a:lnTo>
                  <a:pt x="1088" y="1186"/>
                </a:lnTo>
                <a:lnTo>
                  <a:pt x="1088" y="1186"/>
                </a:lnTo>
                <a:lnTo>
                  <a:pt x="1088" y="1187"/>
                </a:lnTo>
                <a:lnTo>
                  <a:pt x="1088" y="1187"/>
                </a:lnTo>
                <a:lnTo>
                  <a:pt x="1088" y="1188"/>
                </a:lnTo>
                <a:lnTo>
                  <a:pt x="1088" y="1188"/>
                </a:lnTo>
                <a:lnTo>
                  <a:pt x="1088" y="1188"/>
                </a:lnTo>
                <a:lnTo>
                  <a:pt x="1088" y="1189"/>
                </a:lnTo>
                <a:lnTo>
                  <a:pt x="1088" y="1189"/>
                </a:lnTo>
                <a:lnTo>
                  <a:pt x="1088" y="1189"/>
                </a:lnTo>
                <a:lnTo>
                  <a:pt x="1088" y="1190"/>
                </a:lnTo>
                <a:lnTo>
                  <a:pt x="1088" y="1190"/>
                </a:lnTo>
                <a:lnTo>
                  <a:pt x="1088" y="1190"/>
                </a:lnTo>
                <a:lnTo>
                  <a:pt x="1088" y="1191"/>
                </a:lnTo>
                <a:lnTo>
                  <a:pt x="1088" y="1191"/>
                </a:lnTo>
                <a:lnTo>
                  <a:pt x="1089" y="1192"/>
                </a:lnTo>
                <a:lnTo>
                  <a:pt x="1089" y="1192"/>
                </a:lnTo>
                <a:lnTo>
                  <a:pt x="1089" y="1193"/>
                </a:lnTo>
                <a:lnTo>
                  <a:pt x="1089" y="1193"/>
                </a:lnTo>
                <a:lnTo>
                  <a:pt x="1089" y="1193"/>
                </a:lnTo>
                <a:lnTo>
                  <a:pt x="1089" y="1194"/>
                </a:lnTo>
                <a:lnTo>
                  <a:pt x="1089" y="1194"/>
                </a:lnTo>
                <a:lnTo>
                  <a:pt x="1089" y="1195"/>
                </a:lnTo>
                <a:lnTo>
                  <a:pt x="1089" y="1195"/>
                </a:lnTo>
                <a:lnTo>
                  <a:pt x="1090" y="1195"/>
                </a:lnTo>
                <a:lnTo>
                  <a:pt x="1090" y="1195"/>
                </a:lnTo>
                <a:lnTo>
                  <a:pt x="1090" y="1196"/>
                </a:lnTo>
                <a:lnTo>
                  <a:pt x="1090" y="1196"/>
                </a:lnTo>
                <a:lnTo>
                  <a:pt x="1090" y="1197"/>
                </a:lnTo>
                <a:lnTo>
                  <a:pt x="1090" y="1197"/>
                </a:lnTo>
                <a:lnTo>
                  <a:pt x="1090" y="1197"/>
                </a:lnTo>
                <a:lnTo>
                  <a:pt x="1091" y="1198"/>
                </a:lnTo>
                <a:lnTo>
                  <a:pt x="1091" y="1198"/>
                </a:lnTo>
                <a:lnTo>
                  <a:pt x="1091" y="1199"/>
                </a:lnTo>
                <a:lnTo>
                  <a:pt x="1091" y="1199"/>
                </a:lnTo>
                <a:lnTo>
                  <a:pt x="1091" y="1199"/>
                </a:lnTo>
                <a:lnTo>
                  <a:pt x="1091" y="1199"/>
                </a:lnTo>
                <a:lnTo>
                  <a:pt x="1092" y="1200"/>
                </a:lnTo>
                <a:lnTo>
                  <a:pt x="1092" y="1200"/>
                </a:lnTo>
                <a:lnTo>
                  <a:pt x="1092" y="1200"/>
                </a:lnTo>
                <a:lnTo>
                  <a:pt x="1092" y="1201"/>
                </a:lnTo>
                <a:lnTo>
                  <a:pt x="1092" y="1201"/>
                </a:lnTo>
                <a:lnTo>
                  <a:pt x="1093" y="1202"/>
                </a:lnTo>
                <a:lnTo>
                  <a:pt x="1093" y="1202"/>
                </a:lnTo>
                <a:lnTo>
                  <a:pt x="1093" y="1202"/>
                </a:lnTo>
                <a:lnTo>
                  <a:pt x="1093" y="1202"/>
                </a:lnTo>
                <a:lnTo>
                  <a:pt x="1093" y="1203"/>
                </a:lnTo>
                <a:lnTo>
                  <a:pt x="1094" y="1203"/>
                </a:lnTo>
                <a:lnTo>
                  <a:pt x="1094" y="1203"/>
                </a:lnTo>
                <a:lnTo>
                  <a:pt x="1094" y="1204"/>
                </a:lnTo>
                <a:lnTo>
                  <a:pt x="1094" y="1204"/>
                </a:lnTo>
                <a:lnTo>
                  <a:pt x="1095" y="1205"/>
                </a:lnTo>
                <a:lnTo>
                  <a:pt x="1095" y="1205"/>
                </a:lnTo>
                <a:lnTo>
                  <a:pt x="1095" y="1205"/>
                </a:lnTo>
                <a:lnTo>
                  <a:pt x="1095" y="1205"/>
                </a:lnTo>
                <a:lnTo>
                  <a:pt x="1095" y="1206"/>
                </a:lnTo>
                <a:lnTo>
                  <a:pt x="1096" y="1206"/>
                </a:lnTo>
                <a:lnTo>
                  <a:pt x="1096" y="1206"/>
                </a:lnTo>
                <a:lnTo>
                  <a:pt x="1096" y="1206"/>
                </a:lnTo>
                <a:lnTo>
                  <a:pt x="1096" y="1207"/>
                </a:lnTo>
                <a:lnTo>
                  <a:pt x="1097" y="1207"/>
                </a:lnTo>
                <a:lnTo>
                  <a:pt x="1097" y="1207"/>
                </a:lnTo>
                <a:lnTo>
                  <a:pt x="1097" y="1208"/>
                </a:lnTo>
                <a:lnTo>
                  <a:pt x="1097" y="1208"/>
                </a:lnTo>
                <a:lnTo>
                  <a:pt x="1098" y="1208"/>
                </a:lnTo>
                <a:lnTo>
                  <a:pt x="1098" y="1209"/>
                </a:lnTo>
                <a:lnTo>
                  <a:pt x="1099" y="1209"/>
                </a:lnTo>
                <a:lnTo>
                  <a:pt x="1099" y="1209"/>
                </a:lnTo>
                <a:lnTo>
                  <a:pt x="1099" y="1210"/>
                </a:lnTo>
                <a:lnTo>
                  <a:pt x="1099" y="1210"/>
                </a:lnTo>
                <a:lnTo>
                  <a:pt x="1100" y="1210"/>
                </a:lnTo>
                <a:lnTo>
                  <a:pt x="1100" y="1211"/>
                </a:lnTo>
                <a:lnTo>
                  <a:pt x="1100" y="1211"/>
                </a:lnTo>
                <a:lnTo>
                  <a:pt x="1100" y="1211"/>
                </a:lnTo>
                <a:lnTo>
                  <a:pt x="1101" y="1211"/>
                </a:lnTo>
                <a:lnTo>
                  <a:pt x="1101" y="1211"/>
                </a:lnTo>
                <a:cubicBezTo>
                  <a:pt x="1102" y="1212"/>
                  <a:pt x="1102" y="1212"/>
                  <a:pt x="1103" y="1213"/>
                </a:cubicBezTo>
                <a:lnTo>
                  <a:pt x="1103" y="1213"/>
                </a:lnTo>
                <a:lnTo>
                  <a:pt x="1103" y="1213"/>
                </a:lnTo>
                <a:lnTo>
                  <a:pt x="1104" y="1213"/>
                </a:lnTo>
                <a:cubicBezTo>
                  <a:pt x="1104" y="1214"/>
                  <a:pt x="1105" y="1214"/>
                  <a:pt x="1106" y="1214"/>
                </a:cubicBezTo>
                <a:lnTo>
                  <a:pt x="1106" y="1215"/>
                </a:lnTo>
                <a:lnTo>
                  <a:pt x="1107" y="1215"/>
                </a:lnTo>
                <a:lnTo>
                  <a:pt x="1107" y="1215"/>
                </a:lnTo>
                <a:lnTo>
                  <a:pt x="1107" y="1215"/>
                </a:lnTo>
                <a:lnTo>
                  <a:pt x="1108" y="1215"/>
                </a:lnTo>
                <a:lnTo>
                  <a:pt x="1108" y="1215"/>
                </a:lnTo>
                <a:lnTo>
                  <a:pt x="1109" y="1216"/>
                </a:lnTo>
                <a:lnTo>
                  <a:pt x="1109" y="1216"/>
                </a:lnTo>
                <a:lnTo>
                  <a:pt x="1109" y="1216"/>
                </a:lnTo>
                <a:lnTo>
                  <a:pt x="1109" y="1216"/>
                </a:lnTo>
                <a:lnTo>
                  <a:pt x="1110" y="1216"/>
                </a:lnTo>
                <a:lnTo>
                  <a:pt x="1110" y="1216"/>
                </a:lnTo>
                <a:cubicBezTo>
                  <a:pt x="1114" y="1218"/>
                  <a:pt x="1118" y="1219"/>
                  <a:pt x="1123" y="1219"/>
                </a:cubicBezTo>
                <a:cubicBezTo>
                  <a:pt x="1129" y="1219"/>
                  <a:pt x="1135" y="1217"/>
                  <a:pt x="1140" y="1215"/>
                </a:cubicBezTo>
                <a:close/>
                <a:moveTo>
                  <a:pt x="1209" y="1149"/>
                </a:moveTo>
                <a:lnTo>
                  <a:pt x="1210" y="1149"/>
                </a:lnTo>
                <a:lnTo>
                  <a:pt x="1210" y="1148"/>
                </a:lnTo>
                <a:lnTo>
                  <a:pt x="1210" y="1148"/>
                </a:lnTo>
                <a:lnTo>
                  <a:pt x="1210" y="1148"/>
                </a:lnTo>
                <a:lnTo>
                  <a:pt x="1211" y="1148"/>
                </a:lnTo>
                <a:lnTo>
                  <a:pt x="1211" y="1147"/>
                </a:lnTo>
                <a:lnTo>
                  <a:pt x="1211" y="1147"/>
                </a:lnTo>
                <a:lnTo>
                  <a:pt x="1212" y="1147"/>
                </a:lnTo>
                <a:lnTo>
                  <a:pt x="1212" y="1147"/>
                </a:lnTo>
                <a:lnTo>
                  <a:pt x="1212" y="1147"/>
                </a:lnTo>
                <a:lnTo>
                  <a:pt x="1212" y="1146"/>
                </a:lnTo>
                <a:lnTo>
                  <a:pt x="1213" y="1146"/>
                </a:lnTo>
                <a:lnTo>
                  <a:pt x="1213" y="1146"/>
                </a:lnTo>
                <a:lnTo>
                  <a:pt x="1213" y="1146"/>
                </a:lnTo>
                <a:lnTo>
                  <a:pt x="1213" y="1145"/>
                </a:lnTo>
                <a:lnTo>
                  <a:pt x="1213" y="1145"/>
                </a:lnTo>
                <a:lnTo>
                  <a:pt x="1214" y="1145"/>
                </a:lnTo>
                <a:lnTo>
                  <a:pt x="1214" y="1145"/>
                </a:lnTo>
                <a:lnTo>
                  <a:pt x="1214" y="1144"/>
                </a:lnTo>
                <a:lnTo>
                  <a:pt x="1214" y="1144"/>
                </a:lnTo>
                <a:lnTo>
                  <a:pt x="1214" y="1144"/>
                </a:lnTo>
                <a:lnTo>
                  <a:pt x="1215" y="1144"/>
                </a:lnTo>
                <a:lnTo>
                  <a:pt x="1215" y="1144"/>
                </a:lnTo>
                <a:lnTo>
                  <a:pt x="1215" y="1143"/>
                </a:lnTo>
                <a:lnTo>
                  <a:pt x="1215" y="1143"/>
                </a:lnTo>
                <a:lnTo>
                  <a:pt x="1215" y="1143"/>
                </a:lnTo>
                <a:lnTo>
                  <a:pt x="1215" y="1143"/>
                </a:lnTo>
                <a:lnTo>
                  <a:pt x="1216" y="1142"/>
                </a:lnTo>
                <a:lnTo>
                  <a:pt x="1216" y="1142"/>
                </a:lnTo>
                <a:lnTo>
                  <a:pt x="1216" y="1142"/>
                </a:lnTo>
                <a:lnTo>
                  <a:pt x="1216" y="1142"/>
                </a:lnTo>
                <a:lnTo>
                  <a:pt x="1216" y="1142"/>
                </a:lnTo>
                <a:lnTo>
                  <a:pt x="1216" y="1141"/>
                </a:lnTo>
                <a:lnTo>
                  <a:pt x="1217" y="1141"/>
                </a:lnTo>
                <a:lnTo>
                  <a:pt x="1217" y="1141"/>
                </a:lnTo>
                <a:lnTo>
                  <a:pt x="1217" y="1141"/>
                </a:lnTo>
                <a:lnTo>
                  <a:pt x="1217" y="1140"/>
                </a:lnTo>
                <a:lnTo>
                  <a:pt x="1217" y="1140"/>
                </a:lnTo>
                <a:lnTo>
                  <a:pt x="1217" y="1140"/>
                </a:lnTo>
                <a:lnTo>
                  <a:pt x="1218" y="1140"/>
                </a:lnTo>
                <a:lnTo>
                  <a:pt x="1218" y="1139"/>
                </a:lnTo>
                <a:lnTo>
                  <a:pt x="1218" y="1139"/>
                </a:lnTo>
                <a:lnTo>
                  <a:pt x="1218" y="1139"/>
                </a:lnTo>
                <a:lnTo>
                  <a:pt x="1218" y="1138"/>
                </a:lnTo>
                <a:lnTo>
                  <a:pt x="1218" y="1138"/>
                </a:lnTo>
                <a:lnTo>
                  <a:pt x="1219" y="1138"/>
                </a:lnTo>
                <a:lnTo>
                  <a:pt x="1219" y="1138"/>
                </a:lnTo>
                <a:lnTo>
                  <a:pt x="1219" y="1138"/>
                </a:lnTo>
                <a:lnTo>
                  <a:pt x="1219" y="1137"/>
                </a:lnTo>
                <a:lnTo>
                  <a:pt x="1219" y="1137"/>
                </a:lnTo>
                <a:lnTo>
                  <a:pt x="1219" y="1137"/>
                </a:lnTo>
                <a:lnTo>
                  <a:pt x="1219" y="1136"/>
                </a:lnTo>
                <a:lnTo>
                  <a:pt x="1219" y="1136"/>
                </a:lnTo>
                <a:lnTo>
                  <a:pt x="1220" y="1136"/>
                </a:lnTo>
                <a:lnTo>
                  <a:pt x="1220" y="1136"/>
                </a:lnTo>
                <a:lnTo>
                  <a:pt x="1220" y="1136"/>
                </a:lnTo>
                <a:lnTo>
                  <a:pt x="1220" y="1136"/>
                </a:lnTo>
                <a:lnTo>
                  <a:pt x="1220" y="1135"/>
                </a:lnTo>
                <a:lnTo>
                  <a:pt x="1220" y="1135"/>
                </a:lnTo>
                <a:lnTo>
                  <a:pt x="1220" y="1135"/>
                </a:lnTo>
                <a:lnTo>
                  <a:pt x="1220" y="1135"/>
                </a:lnTo>
                <a:lnTo>
                  <a:pt x="1220" y="1134"/>
                </a:lnTo>
                <a:lnTo>
                  <a:pt x="1220" y="1134"/>
                </a:lnTo>
                <a:lnTo>
                  <a:pt x="1220" y="1134"/>
                </a:lnTo>
                <a:lnTo>
                  <a:pt x="1221" y="1133"/>
                </a:lnTo>
                <a:lnTo>
                  <a:pt x="1221" y="1133"/>
                </a:lnTo>
                <a:lnTo>
                  <a:pt x="1221" y="1133"/>
                </a:lnTo>
                <a:lnTo>
                  <a:pt x="1221" y="1133"/>
                </a:lnTo>
                <a:lnTo>
                  <a:pt x="1221" y="1132"/>
                </a:lnTo>
                <a:lnTo>
                  <a:pt x="1221" y="1132"/>
                </a:lnTo>
                <a:lnTo>
                  <a:pt x="1221" y="1132"/>
                </a:lnTo>
                <a:lnTo>
                  <a:pt x="1221" y="1132"/>
                </a:lnTo>
                <a:lnTo>
                  <a:pt x="1221" y="1131"/>
                </a:lnTo>
                <a:lnTo>
                  <a:pt x="1221" y="1131"/>
                </a:lnTo>
                <a:lnTo>
                  <a:pt x="1222" y="1131"/>
                </a:lnTo>
                <a:lnTo>
                  <a:pt x="1222" y="1131"/>
                </a:lnTo>
                <a:lnTo>
                  <a:pt x="1222" y="1130"/>
                </a:lnTo>
                <a:lnTo>
                  <a:pt x="1222" y="1130"/>
                </a:lnTo>
                <a:lnTo>
                  <a:pt x="1222" y="1130"/>
                </a:lnTo>
                <a:lnTo>
                  <a:pt x="1222" y="1129"/>
                </a:lnTo>
                <a:cubicBezTo>
                  <a:pt x="1223" y="1127"/>
                  <a:pt x="1223" y="1124"/>
                  <a:pt x="1223" y="1121"/>
                </a:cubicBezTo>
                <a:cubicBezTo>
                  <a:pt x="1223" y="1119"/>
                  <a:pt x="1223" y="1116"/>
                  <a:pt x="1222" y="1114"/>
                </a:cubicBezTo>
                <a:lnTo>
                  <a:pt x="1222" y="1114"/>
                </a:lnTo>
                <a:lnTo>
                  <a:pt x="1222" y="1113"/>
                </a:lnTo>
                <a:lnTo>
                  <a:pt x="1222" y="1113"/>
                </a:lnTo>
                <a:lnTo>
                  <a:pt x="1222" y="1113"/>
                </a:lnTo>
                <a:lnTo>
                  <a:pt x="1222" y="1112"/>
                </a:lnTo>
                <a:lnTo>
                  <a:pt x="1222" y="1112"/>
                </a:lnTo>
                <a:lnTo>
                  <a:pt x="1222" y="1111"/>
                </a:lnTo>
                <a:lnTo>
                  <a:pt x="1221" y="1111"/>
                </a:lnTo>
                <a:lnTo>
                  <a:pt x="1221" y="1110"/>
                </a:lnTo>
                <a:lnTo>
                  <a:pt x="1221" y="1110"/>
                </a:lnTo>
                <a:lnTo>
                  <a:pt x="1221" y="1110"/>
                </a:lnTo>
                <a:lnTo>
                  <a:pt x="1221" y="1109"/>
                </a:lnTo>
                <a:lnTo>
                  <a:pt x="1221" y="1109"/>
                </a:lnTo>
                <a:lnTo>
                  <a:pt x="1221" y="1109"/>
                </a:lnTo>
                <a:lnTo>
                  <a:pt x="1221" y="1108"/>
                </a:lnTo>
                <a:lnTo>
                  <a:pt x="1220" y="1108"/>
                </a:lnTo>
                <a:lnTo>
                  <a:pt x="1220" y="1107"/>
                </a:lnTo>
                <a:lnTo>
                  <a:pt x="1220" y="1107"/>
                </a:lnTo>
                <a:lnTo>
                  <a:pt x="1220" y="1107"/>
                </a:lnTo>
                <a:lnTo>
                  <a:pt x="1220" y="1106"/>
                </a:lnTo>
                <a:lnTo>
                  <a:pt x="1220" y="1106"/>
                </a:lnTo>
                <a:lnTo>
                  <a:pt x="1219" y="1105"/>
                </a:lnTo>
                <a:lnTo>
                  <a:pt x="1219" y="1105"/>
                </a:lnTo>
                <a:lnTo>
                  <a:pt x="1219" y="1105"/>
                </a:lnTo>
                <a:lnTo>
                  <a:pt x="1219" y="1104"/>
                </a:lnTo>
                <a:lnTo>
                  <a:pt x="1219" y="1104"/>
                </a:lnTo>
                <a:lnTo>
                  <a:pt x="1218" y="1103"/>
                </a:lnTo>
                <a:lnTo>
                  <a:pt x="1218" y="1103"/>
                </a:lnTo>
                <a:lnTo>
                  <a:pt x="1218" y="1103"/>
                </a:lnTo>
                <a:lnTo>
                  <a:pt x="1218" y="1102"/>
                </a:lnTo>
                <a:lnTo>
                  <a:pt x="1217" y="1102"/>
                </a:lnTo>
                <a:lnTo>
                  <a:pt x="1217" y="1102"/>
                </a:lnTo>
                <a:lnTo>
                  <a:pt x="1217" y="1101"/>
                </a:lnTo>
                <a:lnTo>
                  <a:pt x="1217" y="1101"/>
                </a:lnTo>
                <a:lnTo>
                  <a:pt x="1217" y="1101"/>
                </a:lnTo>
                <a:lnTo>
                  <a:pt x="1216" y="1100"/>
                </a:lnTo>
                <a:lnTo>
                  <a:pt x="1216" y="1100"/>
                </a:lnTo>
                <a:lnTo>
                  <a:pt x="1216" y="1099"/>
                </a:lnTo>
                <a:lnTo>
                  <a:pt x="1215" y="1099"/>
                </a:lnTo>
                <a:lnTo>
                  <a:pt x="1215" y="1099"/>
                </a:lnTo>
                <a:lnTo>
                  <a:pt x="1215" y="1098"/>
                </a:lnTo>
                <a:lnTo>
                  <a:pt x="1215" y="1098"/>
                </a:lnTo>
                <a:lnTo>
                  <a:pt x="1214" y="1098"/>
                </a:lnTo>
                <a:lnTo>
                  <a:pt x="1214" y="1098"/>
                </a:lnTo>
                <a:lnTo>
                  <a:pt x="1214" y="1097"/>
                </a:lnTo>
                <a:lnTo>
                  <a:pt x="1214" y="1097"/>
                </a:lnTo>
                <a:lnTo>
                  <a:pt x="1213" y="1097"/>
                </a:lnTo>
                <a:lnTo>
                  <a:pt x="1213" y="1096"/>
                </a:lnTo>
                <a:lnTo>
                  <a:pt x="1213" y="1096"/>
                </a:lnTo>
                <a:lnTo>
                  <a:pt x="1212" y="1096"/>
                </a:lnTo>
                <a:lnTo>
                  <a:pt x="1212" y="1095"/>
                </a:lnTo>
                <a:lnTo>
                  <a:pt x="1212" y="1095"/>
                </a:lnTo>
                <a:lnTo>
                  <a:pt x="1212" y="1095"/>
                </a:lnTo>
                <a:lnTo>
                  <a:pt x="1211" y="1094"/>
                </a:lnTo>
                <a:lnTo>
                  <a:pt x="1211" y="1094"/>
                </a:lnTo>
                <a:lnTo>
                  <a:pt x="1211" y="1094"/>
                </a:lnTo>
                <a:lnTo>
                  <a:pt x="1210" y="1094"/>
                </a:lnTo>
                <a:lnTo>
                  <a:pt x="1210" y="1093"/>
                </a:lnTo>
                <a:lnTo>
                  <a:pt x="1210" y="1093"/>
                </a:lnTo>
                <a:lnTo>
                  <a:pt x="1209" y="1093"/>
                </a:lnTo>
                <a:lnTo>
                  <a:pt x="1209" y="1093"/>
                </a:lnTo>
                <a:lnTo>
                  <a:pt x="1209" y="1093"/>
                </a:lnTo>
                <a:lnTo>
                  <a:pt x="1209" y="1092"/>
                </a:lnTo>
                <a:lnTo>
                  <a:pt x="1208" y="1092"/>
                </a:lnTo>
                <a:lnTo>
                  <a:pt x="1208" y="1092"/>
                </a:lnTo>
                <a:lnTo>
                  <a:pt x="1208" y="1092"/>
                </a:lnTo>
                <a:lnTo>
                  <a:pt x="1207" y="1091"/>
                </a:lnTo>
                <a:lnTo>
                  <a:pt x="1207" y="1091"/>
                </a:lnTo>
                <a:lnTo>
                  <a:pt x="1206" y="1091"/>
                </a:lnTo>
                <a:lnTo>
                  <a:pt x="1206" y="1091"/>
                </a:lnTo>
                <a:lnTo>
                  <a:pt x="1206" y="1090"/>
                </a:lnTo>
                <a:lnTo>
                  <a:pt x="1206" y="1090"/>
                </a:lnTo>
                <a:lnTo>
                  <a:pt x="1205" y="1090"/>
                </a:lnTo>
                <a:lnTo>
                  <a:pt x="1205" y="1090"/>
                </a:lnTo>
                <a:lnTo>
                  <a:pt x="1204" y="1090"/>
                </a:lnTo>
                <a:lnTo>
                  <a:pt x="1204" y="1089"/>
                </a:lnTo>
                <a:lnTo>
                  <a:pt x="1204" y="1089"/>
                </a:lnTo>
                <a:lnTo>
                  <a:pt x="1203" y="1089"/>
                </a:lnTo>
                <a:lnTo>
                  <a:pt x="1203" y="1089"/>
                </a:lnTo>
                <a:lnTo>
                  <a:pt x="1203" y="1089"/>
                </a:lnTo>
                <a:lnTo>
                  <a:pt x="1202" y="1089"/>
                </a:lnTo>
                <a:lnTo>
                  <a:pt x="1202" y="1088"/>
                </a:lnTo>
                <a:lnTo>
                  <a:pt x="1202" y="1088"/>
                </a:lnTo>
                <a:lnTo>
                  <a:pt x="1201" y="1088"/>
                </a:lnTo>
                <a:lnTo>
                  <a:pt x="1201" y="1088"/>
                </a:lnTo>
                <a:lnTo>
                  <a:pt x="1200" y="1088"/>
                </a:lnTo>
                <a:lnTo>
                  <a:pt x="1200" y="1088"/>
                </a:lnTo>
                <a:lnTo>
                  <a:pt x="1199" y="1087"/>
                </a:lnTo>
                <a:lnTo>
                  <a:pt x="1199" y="1087"/>
                </a:lnTo>
                <a:lnTo>
                  <a:pt x="1199" y="1087"/>
                </a:lnTo>
                <a:lnTo>
                  <a:pt x="1199" y="1087"/>
                </a:lnTo>
                <a:lnTo>
                  <a:pt x="1198" y="1087"/>
                </a:lnTo>
                <a:lnTo>
                  <a:pt x="1198" y="1087"/>
                </a:lnTo>
                <a:lnTo>
                  <a:pt x="1196" y="1086"/>
                </a:lnTo>
                <a:lnTo>
                  <a:pt x="1196" y="1086"/>
                </a:lnTo>
                <a:lnTo>
                  <a:pt x="1196" y="1086"/>
                </a:lnTo>
                <a:lnTo>
                  <a:pt x="1196" y="1086"/>
                </a:lnTo>
                <a:lnTo>
                  <a:pt x="1195" y="1086"/>
                </a:lnTo>
                <a:lnTo>
                  <a:pt x="1194" y="1086"/>
                </a:lnTo>
                <a:lnTo>
                  <a:pt x="1194" y="1086"/>
                </a:lnTo>
                <a:lnTo>
                  <a:pt x="1193" y="1086"/>
                </a:lnTo>
                <a:lnTo>
                  <a:pt x="1193" y="1086"/>
                </a:lnTo>
                <a:lnTo>
                  <a:pt x="1193" y="1086"/>
                </a:lnTo>
                <a:lnTo>
                  <a:pt x="1193" y="1086"/>
                </a:lnTo>
                <a:lnTo>
                  <a:pt x="1192" y="1085"/>
                </a:lnTo>
                <a:lnTo>
                  <a:pt x="1192" y="1085"/>
                </a:lnTo>
                <a:lnTo>
                  <a:pt x="1191" y="1085"/>
                </a:lnTo>
                <a:lnTo>
                  <a:pt x="1191" y="1085"/>
                </a:lnTo>
                <a:lnTo>
                  <a:pt x="1190" y="1085"/>
                </a:lnTo>
                <a:lnTo>
                  <a:pt x="1190" y="1085"/>
                </a:lnTo>
                <a:lnTo>
                  <a:pt x="1190" y="1085"/>
                </a:lnTo>
                <a:lnTo>
                  <a:pt x="1189" y="1085"/>
                </a:lnTo>
                <a:lnTo>
                  <a:pt x="1189" y="1085"/>
                </a:lnTo>
                <a:lnTo>
                  <a:pt x="1188" y="1085"/>
                </a:lnTo>
                <a:lnTo>
                  <a:pt x="1188" y="1085"/>
                </a:lnTo>
                <a:lnTo>
                  <a:pt x="1187" y="1085"/>
                </a:lnTo>
                <a:cubicBezTo>
                  <a:pt x="1167" y="1085"/>
                  <a:pt x="1151" y="1101"/>
                  <a:pt x="1151" y="1121"/>
                </a:cubicBezTo>
                <a:lnTo>
                  <a:pt x="1151" y="1122"/>
                </a:lnTo>
                <a:lnTo>
                  <a:pt x="1151" y="1122"/>
                </a:lnTo>
                <a:lnTo>
                  <a:pt x="1151" y="1123"/>
                </a:lnTo>
                <a:lnTo>
                  <a:pt x="1151" y="1123"/>
                </a:lnTo>
                <a:lnTo>
                  <a:pt x="1152" y="1124"/>
                </a:lnTo>
                <a:lnTo>
                  <a:pt x="1152" y="1124"/>
                </a:lnTo>
                <a:lnTo>
                  <a:pt x="1152" y="1124"/>
                </a:lnTo>
                <a:lnTo>
                  <a:pt x="1152" y="1125"/>
                </a:lnTo>
                <a:lnTo>
                  <a:pt x="1152" y="1125"/>
                </a:lnTo>
                <a:lnTo>
                  <a:pt x="1152" y="1125"/>
                </a:lnTo>
                <a:lnTo>
                  <a:pt x="1152" y="1126"/>
                </a:lnTo>
                <a:lnTo>
                  <a:pt x="1152" y="1126"/>
                </a:lnTo>
                <a:lnTo>
                  <a:pt x="1152" y="1127"/>
                </a:lnTo>
                <a:lnTo>
                  <a:pt x="1152" y="1127"/>
                </a:lnTo>
                <a:lnTo>
                  <a:pt x="1152" y="1127"/>
                </a:lnTo>
                <a:lnTo>
                  <a:pt x="1152" y="1128"/>
                </a:lnTo>
                <a:lnTo>
                  <a:pt x="1152" y="1129"/>
                </a:lnTo>
                <a:lnTo>
                  <a:pt x="1152" y="1129"/>
                </a:lnTo>
                <a:lnTo>
                  <a:pt x="1152" y="1129"/>
                </a:lnTo>
                <a:lnTo>
                  <a:pt x="1153" y="1130"/>
                </a:lnTo>
                <a:lnTo>
                  <a:pt x="1153" y="1130"/>
                </a:lnTo>
                <a:lnTo>
                  <a:pt x="1153" y="1131"/>
                </a:lnTo>
                <a:lnTo>
                  <a:pt x="1153" y="1131"/>
                </a:lnTo>
                <a:lnTo>
                  <a:pt x="1153" y="1131"/>
                </a:lnTo>
                <a:lnTo>
                  <a:pt x="1153" y="1131"/>
                </a:lnTo>
                <a:lnTo>
                  <a:pt x="1153" y="1132"/>
                </a:lnTo>
                <a:lnTo>
                  <a:pt x="1153" y="1132"/>
                </a:lnTo>
                <a:lnTo>
                  <a:pt x="1153" y="1133"/>
                </a:lnTo>
                <a:lnTo>
                  <a:pt x="1154" y="1133"/>
                </a:lnTo>
                <a:lnTo>
                  <a:pt x="1154" y="1134"/>
                </a:lnTo>
                <a:lnTo>
                  <a:pt x="1154" y="1134"/>
                </a:lnTo>
                <a:lnTo>
                  <a:pt x="1154" y="1135"/>
                </a:lnTo>
                <a:lnTo>
                  <a:pt x="1154" y="1135"/>
                </a:lnTo>
                <a:lnTo>
                  <a:pt x="1155" y="1136"/>
                </a:lnTo>
                <a:lnTo>
                  <a:pt x="1155" y="1136"/>
                </a:lnTo>
                <a:lnTo>
                  <a:pt x="1155" y="1136"/>
                </a:lnTo>
                <a:lnTo>
                  <a:pt x="1155" y="1136"/>
                </a:lnTo>
                <a:lnTo>
                  <a:pt x="1155" y="1137"/>
                </a:lnTo>
                <a:lnTo>
                  <a:pt x="1155" y="1137"/>
                </a:lnTo>
                <a:lnTo>
                  <a:pt x="1156" y="1138"/>
                </a:lnTo>
                <a:lnTo>
                  <a:pt x="1156" y="1138"/>
                </a:lnTo>
                <a:lnTo>
                  <a:pt x="1156" y="1139"/>
                </a:lnTo>
                <a:lnTo>
                  <a:pt x="1156" y="1139"/>
                </a:lnTo>
                <a:lnTo>
                  <a:pt x="1156" y="1139"/>
                </a:lnTo>
                <a:lnTo>
                  <a:pt x="1157" y="1139"/>
                </a:lnTo>
                <a:lnTo>
                  <a:pt x="1157" y="1139"/>
                </a:lnTo>
                <a:lnTo>
                  <a:pt x="1157" y="1140"/>
                </a:lnTo>
                <a:lnTo>
                  <a:pt x="1157" y="1140"/>
                </a:lnTo>
                <a:cubicBezTo>
                  <a:pt x="1157" y="1141"/>
                  <a:pt x="1158" y="1141"/>
                  <a:pt x="1158" y="1142"/>
                </a:cubicBezTo>
                <a:lnTo>
                  <a:pt x="1158" y="1142"/>
                </a:lnTo>
                <a:lnTo>
                  <a:pt x="1159" y="1142"/>
                </a:lnTo>
                <a:lnTo>
                  <a:pt x="1159" y="1142"/>
                </a:lnTo>
                <a:lnTo>
                  <a:pt x="1159" y="1143"/>
                </a:lnTo>
                <a:lnTo>
                  <a:pt x="1159" y="1143"/>
                </a:lnTo>
                <a:cubicBezTo>
                  <a:pt x="1159" y="1143"/>
                  <a:pt x="1160" y="1144"/>
                  <a:pt x="1160" y="1144"/>
                </a:cubicBezTo>
                <a:lnTo>
                  <a:pt x="1160" y="1144"/>
                </a:lnTo>
                <a:lnTo>
                  <a:pt x="1161" y="1145"/>
                </a:lnTo>
                <a:lnTo>
                  <a:pt x="1161" y="1145"/>
                </a:lnTo>
                <a:lnTo>
                  <a:pt x="1161" y="1145"/>
                </a:lnTo>
                <a:lnTo>
                  <a:pt x="1161" y="1145"/>
                </a:lnTo>
                <a:lnTo>
                  <a:pt x="1162" y="1146"/>
                </a:lnTo>
                <a:lnTo>
                  <a:pt x="1162" y="1146"/>
                </a:lnTo>
                <a:lnTo>
                  <a:pt x="1162" y="1146"/>
                </a:lnTo>
                <a:lnTo>
                  <a:pt x="1163" y="1147"/>
                </a:lnTo>
                <a:lnTo>
                  <a:pt x="1163" y="1147"/>
                </a:lnTo>
                <a:lnTo>
                  <a:pt x="1163" y="1147"/>
                </a:lnTo>
                <a:lnTo>
                  <a:pt x="1163" y="1147"/>
                </a:lnTo>
                <a:lnTo>
                  <a:pt x="1164" y="1148"/>
                </a:lnTo>
                <a:lnTo>
                  <a:pt x="1164" y="1148"/>
                </a:lnTo>
                <a:lnTo>
                  <a:pt x="1164" y="1148"/>
                </a:lnTo>
                <a:lnTo>
                  <a:pt x="1164" y="1148"/>
                </a:lnTo>
                <a:lnTo>
                  <a:pt x="1165" y="1149"/>
                </a:lnTo>
                <a:lnTo>
                  <a:pt x="1165" y="1149"/>
                </a:lnTo>
                <a:lnTo>
                  <a:pt x="1165" y="1149"/>
                </a:lnTo>
                <a:lnTo>
                  <a:pt x="1166" y="1149"/>
                </a:lnTo>
                <a:lnTo>
                  <a:pt x="1166" y="1149"/>
                </a:lnTo>
                <a:lnTo>
                  <a:pt x="1166" y="1150"/>
                </a:lnTo>
                <a:lnTo>
                  <a:pt x="1167" y="1150"/>
                </a:lnTo>
                <a:lnTo>
                  <a:pt x="1167" y="1150"/>
                </a:lnTo>
                <a:lnTo>
                  <a:pt x="1167" y="1150"/>
                </a:lnTo>
                <a:lnTo>
                  <a:pt x="1167" y="1151"/>
                </a:lnTo>
                <a:lnTo>
                  <a:pt x="1168" y="1151"/>
                </a:lnTo>
                <a:lnTo>
                  <a:pt x="1168" y="1151"/>
                </a:lnTo>
                <a:lnTo>
                  <a:pt x="1169" y="1151"/>
                </a:lnTo>
                <a:lnTo>
                  <a:pt x="1169" y="1151"/>
                </a:lnTo>
                <a:lnTo>
                  <a:pt x="1169" y="1152"/>
                </a:lnTo>
                <a:lnTo>
                  <a:pt x="1170" y="1152"/>
                </a:lnTo>
                <a:lnTo>
                  <a:pt x="1170" y="1152"/>
                </a:lnTo>
                <a:lnTo>
                  <a:pt x="1170" y="1152"/>
                </a:lnTo>
                <a:lnTo>
                  <a:pt x="1171" y="1153"/>
                </a:lnTo>
                <a:lnTo>
                  <a:pt x="1171" y="1153"/>
                </a:lnTo>
                <a:lnTo>
                  <a:pt x="1172" y="1153"/>
                </a:lnTo>
                <a:lnTo>
                  <a:pt x="1172" y="1153"/>
                </a:lnTo>
                <a:lnTo>
                  <a:pt x="1172" y="1153"/>
                </a:lnTo>
                <a:lnTo>
                  <a:pt x="1172" y="1153"/>
                </a:lnTo>
                <a:lnTo>
                  <a:pt x="1173" y="1154"/>
                </a:lnTo>
                <a:lnTo>
                  <a:pt x="1173" y="1154"/>
                </a:lnTo>
                <a:lnTo>
                  <a:pt x="1173" y="1154"/>
                </a:lnTo>
                <a:lnTo>
                  <a:pt x="1174" y="1154"/>
                </a:lnTo>
                <a:lnTo>
                  <a:pt x="1174" y="1154"/>
                </a:lnTo>
                <a:lnTo>
                  <a:pt x="1175" y="1154"/>
                </a:lnTo>
                <a:lnTo>
                  <a:pt x="1175" y="1154"/>
                </a:lnTo>
                <a:lnTo>
                  <a:pt x="1175" y="1155"/>
                </a:lnTo>
                <a:cubicBezTo>
                  <a:pt x="1179" y="1156"/>
                  <a:pt x="1183" y="1157"/>
                  <a:pt x="1187" y="1157"/>
                </a:cubicBezTo>
                <a:cubicBezTo>
                  <a:pt x="1196" y="1157"/>
                  <a:pt x="1203" y="1154"/>
                  <a:pt x="1209" y="1149"/>
                </a:cubicBezTo>
                <a:close/>
                <a:moveTo>
                  <a:pt x="1266" y="1087"/>
                </a:moveTo>
                <a:lnTo>
                  <a:pt x="1267" y="1087"/>
                </a:lnTo>
                <a:lnTo>
                  <a:pt x="1267" y="1087"/>
                </a:lnTo>
                <a:lnTo>
                  <a:pt x="1267" y="1087"/>
                </a:lnTo>
                <a:lnTo>
                  <a:pt x="1267" y="1086"/>
                </a:lnTo>
                <a:lnTo>
                  <a:pt x="1268" y="1086"/>
                </a:lnTo>
                <a:lnTo>
                  <a:pt x="1268" y="1086"/>
                </a:lnTo>
                <a:lnTo>
                  <a:pt x="1268" y="1086"/>
                </a:lnTo>
                <a:lnTo>
                  <a:pt x="1269" y="1086"/>
                </a:lnTo>
                <a:lnTo>
                  <a:pt x="1269" y="1086"/>
                </a:lnTo>
                <a:lnTo>
                  <a:pt x="1269" y="1085"/>
                </a:lnTo>
                <a:lnTo>
                  <a:pt x="1270" y="1085"/>
                </a:lnTo>
                <a:lnTo>
                  <a:pt x="1270" y="1085"/>
                </a:lnTo>
                <a:lnTo>
                  <a:pt x="1270" y="1085"/>
                </a:lnTo>
                <a:lnTo>
                  <a:pt x="1270" y="1085"/>
                </a:lnTo>
                <a:lnTo>
                  <a:pt x="1271" y="1085"/>
                </a:lnTo>
                <a:lnTo>
                  <a:pt x="1271" y="1084"/>
                </a:lnTo>
                <a:lnTo>
                  <a:pt x="1271" y="1084"/>
                </a:lnTo>
                <a:lnTo>
                  <a:pt x="1272" y="1084"/>
                </a:lnTo>
                <a:lnTo>
                  <a:pt x="1272" y="1084"/>
                </a:lnTo>
                <a:lnTo>
                  <a:pt x="1272" y="1084"/>
                </a:lnTo>
                <a:cubicBezTo>
                  <a:pt x="1273" y="1083"/>
                  <a:pt x="1273" y="1083"/>
                  <a:pt x="1274" y="1083"/>
                </a:cubicBezTo>
                <a:lnTo>
                  <a:pt x="1274" y="1082"/>
                </a:lnTo>
                <a:lnTo>
                  <a:pt x="1274" y="1082"/>
                </a:lnTo>
                <a:lnTo>
                  <a:pt x="1275" y="1082"/>
                </a:lnTo>
                <a:lnTo>
                  <a:pt x="1275" y="1082"/>
                </a:lnTo>
                <a:lnTo>
                  <a:pt x="1275" y="1082"/>
                </a:lnTo>
                <a:lnTo>
                  <a:pt x="1275" y="1082"/>
                </a:lnTo>
                <a:lnTo>
                  <a:pt x="1275" y="1081"/>
                </a:lnTo>
                <a:lnTo>
                  <a:pt x="1276" y="1081"/>
                </a:lnTo>
                <a:lnTo>
                  <a:pt x="1276" y="1081"/>
                </a:lnTo>
                <a:lnTo>
                  <a:pt x="1276" y="1080"/>
                </a:lnTo>
                <a:lnTo>
                  <a:pt x="1277" y="1080"/>
                </a:lnTo>
                <a:lnTo>
                  <a:pt x="1277" y="1080"/>
                </a:lnTo>
                <a:lnTo>
                  <a:pt x="1277" y="1080"/>
                </a:lnTo>
                <a:lnTo>
                  <a:pt x="1277" y="1080"/>
                </a:lnTo>
                <a:lnTo>
                  <a:pt x="1277" y="1079"/>
                </a:lnTo>
                <a:lnTo>
                  <a:pt x="1278" y="1079"/>
                </a:lnTo>
                <a:lnTo>
                  <a:pt x="1278" y="1079"/>
                </a:lnTo>
                <a:lnTo>
                  <a:pt x="1278" y="1078"/>
                </a:lnTo>
                <a:lnTo>
                  <a:pt x="1278" y="1078"/>
                </a:lnTo>
                <a:lnTo>
                  <a:pt x="1279" y="1078"/>
                </a:lnTo>
                <a:lnTo>
                  <a:pt x="1279" y="1078"/>
                </a:lnTo>
                <a:lnTo>
                  <a:pt x="1279" y="1078"/>
                </a:lnTo>
                <a:lnTo>
                  <a:pt x="1279" y="1077"/>
                </a:lnTo>
                <a:lnTo>
                  <a:pt x="1279" y="1077"/>
                </a:lnTo>
                <a:lnTo>
                  <a:pt x="1280" y="1077"/>
                </a:lnTo>
                <a:lnTo>
                  <a:pt x="1280" y="1076"/>
                </a:lnTo>
                <a:lnTo>
                  <a:pt x="1280" y="1076"/>
                </a:lnTo>
                <a:lnTo>
                  <a:pt x="1280" y="1076"/>
                </a:lnTo>
                <a:lnTo>
                  <a:pt x="1281" y="1075"/>
                </a:lnTo>
                <a:lnTo>
                  <a:pt x="1281" y="1075"/>
                </a:lnTo>
                <a:lnTo>
                  <a:pt x="1282" y="1074"/>
                </a:lnTo>
                <a:lnTo>
                  <a:pt x="1282" y="1074"/>
                </a:lnTo>
                <a:lnTo>
                  <a:pt x="1282" y="1074"/>
                </a:lnTo>
                <a:lnTo>
                  <a:pt x="1283" y="1073"/>
                </a:lnTo>
                <a:lnTo>
                  <a:pt x="1283" y="1072"/>
                </a:lnTo>
                <a:lnTo>
                  <a:pt x="1283" y="1072"/>
                </a:lnTo>
                <a:lnTo>
                  <a:pt x="1283" y="1072"/>
                </a:lnTo>
                <a:lnTo>
                  <a:pt x="1283" y="1071"/>
                </a:lnTo>
                <a:lnTo>
                  <a:pt x="1283" y="1071"/>
                </a:lnTo>
                <a:lnTo>
                  <a:pt x="1284" y="1071"/>
                </a:lnTo>
                <a:lnTo>
                  <a:pt x="1284" y="1071"/>
                </a:lnTo>
                <a:lnTo>
                  <a:pt x="1284" y="1070"/>
                </a:lnTo>
                <a:lnTo>
                  <a:pt x="1284" y="1070"/>
                </a:lnTo>
                <a:lnTo>
                  <a:pt x="1284" y="1070"/>
                </a:lnTo>
                <a:lnTo>
                  <a:pt x="1284" y="1069"/>
                </a:lnTo>
                <a:lnTo>
                  <a:pt x="1284" y="1069"/>
                </a:lnTo>
                <a:lnTo>
                  <a:pt x="1285" y="1069"/>
                </a:lnTo>
                <a:lnTo>
                  <a:pt x="1285" y="1068"/>
                </a:lnTo>
                <a:lnTo>
                  <a:pt x="1285" y="1068"/>
                </a:lnTo>
                <a:lnTo>
                  <a:pt x="1285" y="1068"/>
                </a:lnTo>
                <a:lnTo>
                  <a:pt x="1285" y="1067"/>
                </a:lnTo>
                <a:lnTo>
                  <a:pt x="1285" y="1067"/>
                </a:lnTo>
                <a:lnTo>
                  <a:pt x="1285" y="1067"/>
                </a:lnTo>
                <a:lnTo>
                  <a:pt x="1286" y="1066"/>
                </a:lnTo>
                <a:lnTo>
                  <a:pt x="1286" y="1066"/>
                </a:lnTo>
                <a:lnTo>
                  <a:pt x="1286" y="1066"/>
                </a:lnTo>
                <a:lnTo>
                  <a:pt x="1286" y="1065"/>
                </a:lnTo>
                <a:lnTo>
                  <a:pt x="1286" y="1065"/>
                </a:lnTo>
                <a:lnTo>
                  <a:pt x="1286" y="1064"/>
                </a:lnTo>
                <a:lnTo>
                  <a:pt x="1286" y="1064"/>
                </a:lnTo>
                <a:lnTo>
                  <a:pt x="1286" y="1064"/>
                </a:lnTo>
                <a:lnTo>
                  <a:pt x="1286" y="1063"/>
                </a:lnTo>
                <a:lnTo>
                  <a:pt x="1287" y="1063"/>
                </a:lnTo>
                <a:lnTo>
                  <a:pt x="1287" y="1063"/>
                </a:lnTo>
                <a:lnTo>
                  <a:pt x="1287" y="1062"/>
                </a:lnTo>
                <a:lnTo>
                  <a:pt x="1287" y="1062"/>
                </a:lnTo>
                <a:lnTo>
                  <a:pt x="1287" y="1062"/>
                </a:lnTo>
                <a:lnTo>
                  <a:pt x="1287" y="1061"/>
                </a:lnTo>
                <a:lnTo>
                  <a:pt x="1287" y="1061"/>
                </a:lnTo>
                <a:lnTo>
                  <a:pt x="1287" y="1061"/>
                </a:lnTo>
                <a:lnTo>
                  <a:pt x="1287" y="1061"/>
                </a:lnTo>
                <a:lnTo>
                  <a:pt x="1287" y="1060"/>
                </a:lnTo>
                <a:lnTo>
                  <a:pt x="1287" y="1060"/>
                </a:lnTo>
                <a:lnTo>
                  <a:pt x="1287" y="1059"/>
                </a:lnTo>
                <a:cubicBezTo>
                  <a:pt x="1288" y="1058"/>
                  <a:pt x="1288" y="1056"/>
                  <a:pt x="1288" y="1054"/>
                </a:cubicBezTo>
                <a:cubicBezTo>
                  <a:pt x="1288" y="1053"/>
                  <a:pt x="1288" y="1052"/>
                  <a:pt x="1288" y="1051"/>
                </a:cubicBezTo>
                <a:lnTo>
                  <a:pt x="1288" y="1051"/>
                </a:lnTo>
                <a:cubicBezTo>
                  <a:pt x="1287" y="1049"/>
                  <a:pt x="1287" y="1047"/>
                  <a:pt x="1287" y="1045"/>
                </a:cubicBezTo>
                <a:lnTo>
                  <a:pt x="1286" y="1044"/>
                </a:lnTo>
                <a:lnTo>
                  <a:pt x="1286" y="1044"/>
                </a:lnTo>
                <a:cubicBezTo>
                  <a:pt x="1286" y="1043"/>
                  <a:pt x="1285" y="1042"/>
                  <a:pt x="1285" y="1040"/>
                </a:cubicBezTo>
                <a:lnTo>
                  <a:pt x="1285" y="1040"/>
                </a:lnTo>
                <a:lnTo>
                  <a:pt x="1285" y="1040"/>
                </a:lnTo>
                <a:cubicBezTo>
                  <a:pt x="1284" y="1038"/>
                  <a:pt x="1283" y="1036"/>
                  <a:pt x="1282" y="1035"/>
                </a:cubicBezTo>
                <a:lnTo>
                  <a:pt x="1282" y="1034"/>
                </a:lnTo>
                <a:lnTo>
                  <a:pt x="1281" y="1034"/>
                </a:lnTo>
                <a:cubicBezTo>
                  <a:pt x="1281" y="1033"/>
                  <a:pt x="1280" y="1032"/>
                  <a:pt x="1279" y="1031"/>
                </a:cubicBezTo>
                <a:lnTo>
                  <a:pt x="1278" y="1030"/>
                </a:lnTo>
                <a:lnTo>
                  <a:pt x="1278" y="1030"/>
                </a:lnTo>
                <a:lnTo>
                  <a:pt x="1278" y="1030"/>
                </a:lnTo>
                <a:lnTo>
                  <a:pt x="1278" y="1029"/>
                </a:lnTo>
                <a:lnTo>
                  <a:pt x="1277" y="1029"/>
                </a:lnTo>
                <a:lnTo>
                  <a:pt x="1277" y="1028"/>
                </a:lnTo>
                <a:lnTo>
                  <a:pt x="1276" y="1028"/>
                </a:lnTo>
                <a:lnTo>
                  <a:pt x="1276" y="1028"/>
                </a:lnTo>
                <a:lnTo>
                  <a:pt x="1276" y="1028"/>
                </a:lnTo>
                <a:lnTo>
                  <a:pt x="1275" y="1027"/>
                </a:lnTo>
                <a:lnTo>
                  <a:pt x="1275" y="1027"/>
                </a:lnTo>
                <a:lnTo>
                  <a:pt x="1275" y="1027"/>
                </a:lnTo>
                <a:lnTo>
                  <a:pt x="1275" y="1027"/>
                </a:lnTo>
                <a:lnTo>
                  <a:pt x="1274" y="1026"/>
                </a:lnTo>
                <a:lnTo>
                  <a:pt x="1274" y="1026"/>
                </a:lnTo>
                <a:cubicBezTo>
                  <a:pt x="1274" y="1026"/>
                  <a:pt x="1273" y="1025"/>
                  <a:pt x="1273" y="1025"/>
                </a:cubicBezTo>
                <a:lnTo>
                  <a:pt x="1273" y="1025"/>
                </a:lnTo>
                <a:lnTo>
                  <a:pt x="1272" y="1025"/>
                </a:lnTo>
                <a:lnTo>
                  <a:pt x="1272" y="1025"/>
                </a:lnTo>
                <a:lnTo>
                  <a:pt x="1271" y="1024"/>
                </a:lnTo>
                <a:lnTo>
                  <a:pt x="1271" y="1024"/>
                </a:lnTo>
                <a:lnTo>
                  <a:pt x="1271" y="1024"/>
                </a:lnTo>
                <a:lnTo>
                  <a:pt x="1270" y="1023"/>
                </a:lnTo>
                <a:lnTo>
                  <a:pt x="1270" y="1023"/>
                </a:lnTo>
                <a:lnTo>
                  <a:pt x="1269" y="1023"/>
                </a:lnTo>
                <a:lnTo>
                  <a:pt x="1269" y="1023"/>
                </a:lnTo>
                <a:lnTo>
                  <a:pt x="1268" y="1023"/>
                </a:lnTo>
                <a:lnTo>
                  <a:pt x="1268" y="1022"/>
                </a:lnTo>
                <a:lnTo>
                  <a:pt x="1268" y="1022"/>
                </a:lnTo>
                <a:lnTo>
                  <a:pt x="1267" y="1022"/>
                </a:lnTo>
                <a:lnTo>
                  <a:pt x="1267" y="1022"/>
                </a:lnTo>
                <a:lnTo>
                  <a:pt x="1267" y="1022"/>
                </a:lnTo>
                <a:lnTo>
                  <a:pt x="1266" y="1021"/>
                </a:lnTo>
                <a:lnTo>
                  <a:pt x="1266" y="1021"/>
                </a:lnTo>
                <a:lnTo>
                  <a:pt x="1265" y="1021"/>
                </a:lnTo>
                <a:lnTo>
                  <a:pt x="1265" y="1021"/>
                </a:lnTo>
                <a:lnTo>
                  <a:pt x="1265" y="1021"/>
                </a:lnTo>
                <a:lnTo>
                  <a:pt x="1264" y="1021"/>
                </a:lnTo>
                <a:lnTo>
                  <a:pt x="1264" y="1021"/>
                </a:lnTo>
                <a:lnTo>
                  <a:pt x="1263" y="1020"/>
                </a:lnTo>
                <a:lnTo>
                  <a:pt x="1263" y="1020"/>
                </a:lnTo>
                <a:lnTo>
                  <a:pt x="1263" y="1020"/>
                </a:lnTo>
                <a:lnTo>
                  <a:pt x="1262" y="1020"/>
                </a:lnTo>
                <a:lnTo>
                  <a:pt x="1262" y="1020"/>
                </a:lnTo>
                <a:lnTo>
                  <a:pt x="1262" y="1020"/>
                </a:lnTo>
                <a:lnTo>
                  <a:pt x="1261" y="1020"/>
                </a:lnTo>
                <a:lnTo>
                  <a:pt x="1261" y="1020"/>
                </a:lnTo>
                <a:lnTo>
                  <a:pt x="1261" y="1020"/>
                </a:lnTo>
                <a:lnTo>
                  <a:pt x="1260" y="1020"/>
                </a:lnTo>
                <a:lnTo>
                  <a:pt x="1260" y="1019"/>
                </a:lnTo>
                <a:lnTo>
                  <a:pt x="1259" y="1019"/>
                </a:lnTo>
                <a:lnTo>
                  <a:pt x="1259" y="1019"/>
                </a:lnTo>
                <a:lnTo>
                  <a:pt x="1258" y="1019"/>
                </a:lnTo>
                <a:lnTo>
                  <a:pt x="1258" y="1019"/>
                </a:lnTo>
                <a:lnTo>
                  <a:pt x="1257" y="1019"/>
                </a:lnTo>
                <a:lnTo>
                  <a:pt x="1257" y="1019"/>
                </a:lnTo>
                <a:lnTo>
                  <a:pt x="1257" y="1019"/>
                </a:lnTo>
                <a:lnTo>
                  <a:pt x="1256" y="1019"/>
                </a:lnTo>
                <a:lnTo>
                  <a:pt x="1256" y="1019"/>
                </a:lnTo>
                <a:lnTo>
                  <a:pt x="1255" y="1019"/>
                </a:lnTo>
                <a:lnTo>
                  <a:pt x="1255" y="1019"/>
                </a:lnTo>
                <a:lnTo>
                  <a:pt x="1255" y="1019"/>
                </a:lnTo>
                <a:lnTo>
                  <a:pt x="1254" y="1019"/>
                </a:lnTo>
                <a:lnTo>
                  <a:pt x="1254" y="1019"/>
                </a:lnTo>
                <a:lnTo>
                  <a:pt x="1253" y="1019"/>
                </a:lnTo>
                <a:lnTo>
                  <a:pt x="1253" y="1019"/>
                </a:lnTo>
                <a:lnTo>
                  <a:pt x="1252" y="1019"/>
                </a:lnTo>
                <a:cubicBezTo>
                  <a:pt x="1232" y="1019"/>
                  <a:pt x="1216" y="1034"/>
                  <a:pt x="1216" y="1054"/>
                </a:cubicBezTo>
                <a:lnTo>
                  <a:pt x="1216" y="1055"/>
                </a:lnTo>
                <a:lnTo>
                  <a:pt x="1216" y="1055"/>
                </a:lnTo>
                <a:lnTo>
                  <a:pt x="1216" y="1056"/>
                </a:lnTo>
                <a:lnTo>
                  <a:pt x="1216" y="1056"/>
                </a:lnTo>
                <a:lnTo>
                  <a:pt x="1216" y="1057"/>
                </a:lnTo>
                <a:lnTo>
                  <a:pt x="1216" y="1057"/>
                </a:lnTo>
                <a:lnTo>
                  <a:pt x="1216" y="1057"/>
                </a:lnTo>
                <a:lnTo>
                  <a:pt x="1216" y="1058"/>
                </a:lnTo>
                <a:lnTo>
                  <a:pt x="1216" y="1058"/>
                </a:lnTo>
                <a:lnTo>
                  <a:pt x="1217" y="1059"/>
                </a:lnTo>
                <a:lnTo>
                  <a:pt x="1217" y="1059"/>
                </a:lnTo>
                <a:lnTo>
                  <a:pt x="1217" y="1060"/>
                </a:lnTo>
                <a:lnTo>
                  <a:pt x="1217" y="1060"/>
                </a:lnTo>
                <a:lnTo>
                  <a:pt x="1217" y="1060"/>
                </a:lnTo>
                <a:lnTo>
                  <a:pt x="1217" y="1061"/>
                </a:lnTo>
                <a:lnTo>
                  <a:pt x="1217" y="1061"/>
                </a:lnTo>
                <a:lnTo>
                  <a:pt x="1217" y="1061"/>
                </a:lnTo>
                <a:lnTo>
                  <a:pt x="1217" y="1062"/>
                </a:lnTo>
                <a:lnTo>
                  <a:pt x="1217" y="1062"/>
                </a:lnTo>
                <a:lnTo>
                  <a:pt x="1217" y="1063"/>
                </a:lnTo>
                <a:lnTo>
                  <a:pt x="1217" y="1063"/>
                </a:lnTo>
                <a:lnTo>
                  <a:pt x="1217" y="1063"/>
                </a:lnTo>
                <a:lnTo>
                  <a:pt x="1218" y="1064"/>
                </a:lnTo>
                <a:lnTo>
                  <a:pt x="1218" y="1064"/>
                </a:lnTo>
                <a:lnTo>
                  <a:pt x="1218" y="1065"/>
                </a:lnTo>
                <a:lnTo>
                  <a:pt x="1218" y="1066"/>
                </a:lnTo>
                <a:lnTo>
                  <a:pt x="1218" y="1066"/>
                </a:lnTo>
                <a:lnTo>
                  <a:pt x="1218" y="1066"/>
                </a:lnTo>
                <a:lnTo>
                  <a:pt x="1218" y="1066"/>
                </a:lnTo>
                <a:lnTo>
                  <a:pt x="1218" y="1067"/>
                </a:lnTo>
                <a:lnTo>
                  <a:pt x="1219" y="1067"/>
                </a:lnTo>
                <a:lnTo>
                  <a:pt x="1219" y="1068"/>
                </a:lnTo>
                <a:lnTo>
                  <a:pt x="1219" y="1068"/>
                </a:lnTo>
                <a:lnTo>
                  <a:pt x="1219" y="1068"/>
                </a:lnTo>
                <a:lnTo>
                  <a:pt x="1219" y="1069"/>
                </a:lnTo>
                <a:lnTo>
                  <a:pt x="1220" y="1069"/>
                </a:lnTo>
                <a:lnTo>
                  <a:pt x="1220" y="1070"/>
                </a:lnTo>
                <a:lnTo>
                  <a:pt x="1220" y="1070"/>
                </a:lnTo>
                <a:lnTo>
                  <a:pt x="1220" y="1070"/>
                </a:lnTo>
                <a:lnTo>
                  <a:pt x="1220" y="1070"/>
                </a:lnTo>
                <a:lnTo>
                  <a:pt x="1221" y="1071"/>
                </a:lnTo>
                <a:lnTo>
                  <a:pt x="1221" y="1071"/>
                </a:lnTo>
                <a:lnTo>
                  <a:pt x="1221" y="1072"/>
                </a:lnTo>
                <a:lnTo>
                  <a:pt x="1221" y="1072"/>
                </a:lnTo>
                <a:lnTo>
                  <a:pt x="1221" y="1072"/>
                </a:lnTo>
                <a:lnTo>
                  <a:pt x="1221" y="1073"/>
                </a:lnTo>
                <a:lnTo>
                  <a:pt x="1222" y="1073"/>
                </a:lnTo>
                <a:lnTo>
                  <a:pt x="1222" y="1073"/>
                </a:lnTo>
                <a:lnTo>
                  <a:pt x="1222" y="1074"/>
                </a:lnTo>
                <a:lnTo>
                  <a:pt x="1222" y="1074"/>
                </a:lnTo>
                <a:lnTo>
                  <a:pt x="1222" y="1074"/>
                </a:lnTo>
                <a:lnTo>
                  <a:pt x="1223" y="1075"/>
                </a:lnTo>
                <a:lnTo>
                  <a:pt x="1223" y="1075"/>
                </a:lnTo>
                <a:lnTo>
                  <a:pt x="1223" y="1076"/>
                </a:lnTo>
                <a:lnTo>
                  <a:pt x="1223" y="1076"/>
                </a:lnTo>
                <a:lnTo>
                  <a:pt x="1224" y="1076"/>
                </a:lnTo>
                <a:lnTo>
                  <a:pt x="1224" y="1076"/>
                </a:lnTo>
                <a:lnTo>
                  <a:pt x="1224" y="1077"/>
                </a:lnTo>
                <a:lnTo>
                  <a:pt x="1225" y="1077"/>
                </a:lnTo>
                <a:lnTo>
                  <a:pt x="1225" y="1078"/>
                </a:lnTo>
                <a:lnTo>
                  <a:pt x="1225" y="1078"/>
                </a:lnTo>
                <a:lnTo>
                  <a:pt x="1226" y="1078"/>
                </a:lnTo>
                <a:lnTo>
                  <a:pt x="1226" y="1078"/>
                </a:lnTo>
                <a:lnTo>
                  <a:pt x="1226" y="1079"/>
                </a:lnTo>
                <a:lnTo>
                  <a:pt x="1226" y="1079"/>
                </a:lnTo>
                <a:lnTo>
                  <a:pt x="1227" y="1079"/>
                </a:lnTo>
                <a:lnTo>
                  <a:pt x="1227" y="1079"/>
                </a:lnTo>
                <a:lnTo>
                  <a:pt x="1227" y="1080"/>
                </a:lnTo>
                <a:lnTo>
                  <a:pt x="1227" y="1080"/>
                </a:lnTo>
                <a:lnTo>
                  <a:pt x="1228" y="1080"/>
                </a:lnTo>
                <a:lnTo>
                  <a:pt x="1228" y="1081"/>
                </a:lnTo>
                <a:lnTo>
                  <a:pt x="1228" y="1081"/>
                </a:lnTo>
                <a:lnTo>
                  <a:pt x="1229" y="1081"/>
                </a:lnTo>
                <a:lnTo>
                  <a:pt x="1229" y="1081"/>
                </a:lnTo>
                <a:lnTo>
                  <a:pt x="1229" y="1082"/>
                </a:lnTo>
                <a:lnTo>
                  <a:pt x="1229" y="1082"/>
                </a:lnTo>
                <a:lnTo>
                  <a:pt x="1230" y="1082"/>
                </a:lnTo>
                <a:lnTo>
                  <a:pt x="1230" y="1082"/>
                </a:lnTo>
                <a:lnTo>
                  <a:pt x="1231" y="1083"/>
                </a:lnTo>
                <a:lnTo>
                  <a:pt x="1231" y="1083"/>
                </a:lnTo>
                <a:lnTo>
                  <a:pt x="1231" y="1083"/>
                </a:lnTo>
                <a:lnTo>
                  <a:pt x="1231" y="1083"/>
                </a:lnTo>
                <a:lnTo>
                  <a:pt x="1231" y="1083"/>
                </a:lnTo>
                <a:lnTo>
                  <a:pt x="1232" y="1084"/>
                </a:lnTo>
                <a:lnTo>
                  <a:pt x="1232" y="1084"/>
                </a:lnTo>
                <a:lnTo>
                  <a:pt x="1233" y="1084"/>
                </a:lnTo>
                <a:lnTo>
                  <a:pt x="1233" y="1085"/>
                </a:lnTo>
                <a:lnTo>
                  <a:pt x="1233" y="1085"/>
                </a:lnTo>
                <a:lnTo>
                  <a:pt x="1234" y="1085"/>
                </a:lnTo>
                <a:lnTo>
                  <a:pt x="1234" y="1085"/>
                </a:lnTo>
                <a:lnTo>
                  <a:pt x="1234" y="1085"/>
                </a:lnTo>
                <a:lnTo>
                  <a:pt x="1235" y="1086"/>
                </a:lnTo>
                <a:lnTo>
                  <a:pt x="1235" y="1086"/>
                </a:lnTo>
                <a:lnTo>
                  <a:pt x="1236" y="1086"/>
                </a:lnTo>
                <a:lnTo>
                  <a:pt x="1236" y="1086"/>
                </a:lnTo>
                <a:lnTo>
                  <a:pt x="1236" y="1086"/>
                </a:lnTo>
                <a:lnTo>
                  <a:pt x="1237" y="1086"/>
                </a:lnTo>
                <a:lnTo>
                  <a:pt x="1237" y="1087"/>
                </a:lnTo>
                <a:lnTo>
                  <a:pt x="1237" y="1087"/>
                </a:lnTo>
                <a:lnTo>
                  <a:pt x="1238" y="1087"/>
                </a:lnTo>
                <a:lnTo>
                  <a:pt x="1238" y="1087"/>
                </a:lnTo>
                <a:lnTo>
                  <a:pt x="1238" y="1087"/>
                </a:lnTo>
                <a:lnTo>
                  <a:pt x="1239" y="1087"/>
                </a:lnTo>
                <a:lnTo>
                  <a:pt x="1239" y="1088"/>
                </a:lnTo>
                <a:lnTo>
                  <a:pt x="1240" y="1088"/>
                </a:lnTo>
                <a:lnTo>
                  <a:pt x="1240" y="1088"/>
                </a:lnTo>
                <a:lnTo>
                  <a:pt x="1240" y="1088"/>
                </a:lnTo>
                <a:lnTo>
                  <a:pt x="1241" y="1088"/>
                </a:lnTo>
                <a:lnTo>
                  <a:pt x="1241" y="1088"/>
                </a:lnTo>
                <a:lnTo>
                  <a:pt x="1241" y="1088"/>
                </a:lnTo>
                <a:lnTo>
                  <a:pt x="1242" y="1089"/>
                </a:lnTo>
                <a:lnTo>
                  <a:pt x="1242" y="1089"/>
                </a:lnTo>
                <a:lnTo>
                  <a:pt x="1243" y="1089"/>
                </a:lnTo>
                <a:lnTo>
                  <a:pt x="1243" y="1089"/>
                </a:lnTo>
                <a:lnTo>
                  <a:pt x="1243" y="1089"/>
                </a:lnTo>
                <a:lnTo>
                  <a:pt x="1244" y="1089"/>
                </a:lnTo>
                <a:lnTo>
                  <a:pt x="1244" y="1089"/>
                </a:lnTo>
                <a:cubicBezTo>
                  <a:pt x="1247" y="1090"/>
                  <a:pt x="1249" y="1090"/>
                  <a:pt x="1252" y="1090"/>
                </a:cubicBezTo>
                <a:cubicBezTo>
                  <a:pt x="1257" y="1090"/>
                  <a:pt x="1262" y="1089"/>
                  <a:pt x="1267" y="1087"/>
                </a:cubicBezTo>
                <a:lnTo>
                  <a:pt x="1266" y="1087"/>
                </a:lnTo>
                <a:close/>
                <a:moveTo>
                  <a:pt x="472" y="649"/>
                </a:moveTo>
                <a:cubicBezTo>
                  <a:pt x="462" y="649"/>
                  <a:pt x="454" y="657"/>
                  <a:pt x="454" y="667"/>
                </a:cubicBezTo>
                <a:cubicBezTo>
                  <a:pt x="454" y="676"/>
                  <a:pt x="462" y="684"/>
                  <a:pt x="472" y="684"/>
                </a:cubicBezTo>
                <a:cubicBezTo>
                  <a:pt x="482" y="684"/>
                  <a:pt x="490" y="676"/>
                  <a:pt x="490" y="667"/>
                </a:cubicBezTo>
                <a:cubicBezTo>
                  <a:pt x="490" y="657"/>
                  <a:pt x="482" y="649"/>
                  <a:pt x="472" y="649"/>
                </a:cubicBezTo>
                <a:close/>
                <a:moveTo>
                  <a:pt x="537" y="582"/>
                </a:moveTo>
                <a:cubicBezTo>
                  <a:pt x="527" y="582"/>
                  <a:pt x="519" y="590"/>
                  <a:pt x="519" y="600"/>
                </a:cubicBezTo>
                <a:cubicBezTo>
                  <a:pt x="519" y="610"/>
                  <a:pt x="527" y="618"/>
                  <a:pt x="537" y="618"/>
                </a:cubicBezTo>
                <a:cubicBezTo>
                  <a:pt x="547" y="618"/>
                  <a:pt x="555" y="610"/>
                  <a:pt x="555" y="600"/>
                </a:cubicBezTo>
                <a:cubicBezTo>
                  <a:pt x="555" y="590"/>
                  <a:pt x="547" y="582"/>
                  <a:pt x="537" y="582"/>
                </a:cubicBezTo>
                <a:close/>
                <a:moveTo>
                  <a:pt x="601" y="520"/>
                </a:moveTo>
                <a:cubicBezTo>
                  <a:pt x="591" y="520"/>
                  <a:pt x="583" y="528"/>
                  <a:pt x="583" y="538"/>
                </a:cubicBezTo>
                <a:cubicBezTo>
                  <a:pt x="583" y="547"/>
                  <a:pt x="591" y="555"/>
                  <a:pt x="601" y="555"/>
                </a:cubicBezTo>
                <a:cubicBezTo>
                  <a:pt x="611" y="555"/>
                  <a:pt x="619" y="547"/>
                  <a:pt x="619" y="538"/>
                </a:cubicBezTo>
                <a:cubicBezTo>
                  <a:pt x="619" y="528"/>
                  <a:pt x="611" y="520"/>
                  <a:pt x="601" y="520"/>
                </a:cubicBezTo>
                <a:close/>
                <a:moveTo>
                  <a:pt x="668" y="454"/>
                </a:moveTo>
                <a:cubicBezTo>
                  <a:pt x="658" y="454"/>
                  <a:pt x="650" y="462"/>
                  <a:pt x="650" y="472"/>
                </a:cubicBezTo>
                <a:cubicBezTo>
                  <a:pt x="650" y="482"/>
                  <a:pt x="658" y="490"/>
                  <a:pt x="668" y="490"/>
                </a:cubicBezTo>
                <a:cubicBezTo>
                  <a:pt x="678" y="490"/>
                  <a:pt x="686" y="482"/>
                  <a:pt x="686" y="472"/>
                </a:cubicBezTo>
                <a:cubicBezTo>
                  <a:pt x="686" y="462"/>
                  <a:pt x="678" y="454"/>
                  <a:pt x="668" y="454"/>
                </a:cubicBezTo>
                <a:close/>
                <a:moveTo>
                  <a:pt x="732" y="390"/>
                </a:moveTo>
                <a:cubicBezTo>
                  <a:pt x="722" y="390"/>
                  <a:pt x="714" y="398"/>
                  <a:pt x="714" y="408"/>
                </a:cubicBezTo>
                <a:cubicBezTo>
                  <a:pt x="714" y="418"/>
                  <a:pt x="722" y="426"/>
                  <a:pt x="732" y="426"/>
                </a:cubicBezTo>
                <a:cubicBezTo>
                  <a:pt x="742" y="426"/>
                  <a:pt x="750" y="418"/>
                  <a:pt x="750" y="408"/>
                </a:cubicBezTo>
                <a:cubicBezTo>
                  <a:pt x="750" y="398"/>
                  <a:pt x="742" y="390"/>
                  <a:pt x="732" y="390"/>
                </a:cubicBezTo>
                <a:close/>
                <a:moveTo>
                  <a:pt x="392" y="864"/>
                </a:moveTo>
                <a:cubicBezTo>
                  <a:pt x="392" y="874"/>
                  <a:pt x="400" y="882"/>
                  <a:pt x="409" y="882"/>
                </a:cubicBezTo>
                <a:cubicBezTo>
                  <a:pt x="419" y="882"/>
                  <a:pt x="427" y="874"/>
                  <a:pt x="427" y="864"/>
                </a:cubicBezTo>
                <a:cubicBezTo>
                  <a:pt x="427" y="854"/>
                  <a:pt x="419" y="846"/>
                  <a:pt x="409" y="846"/>
                </a:cubicBezTo>
                <a:cubicBezTo>
                  <a:pt x="400" y="846"/>
                  <a:pt x="392" y="854"/>
                  <a:pt x="392" y="864"/>
                </a:cubicBezTo>
                <a:close/>
                <a:moveTo>
                  <a:pt x="798" y="457"/>
                </a:moveTo>
                <a:cubicBezTo>
                  <a:pt x="789" y="457"/>
                  <a:pt x="782" y="464"/>
                  <a:pt x="782" y="472"/>
                </a:cubicBezTo>
                <a:cubicBezTo>
                  <a:pt x="782" y="481"/>
                  <a:pt x="789" y="488"/>
                  <a:pt x="798" y="488"/>
                </a:cubicBezTo>
                <a:cubicBezTo>
                  <a:pt x="806" y="488"/>
                  <a:pt x="813" y="481"/>
                  <a:pt x="813" y="472"/>
                </a:cubicBezTo>
                <a:cubicBezTo>
                  <a:pt x="813" y="464"/>
                  <a:pt x="806" y="457"/>
                  <a:pt x="798" y="457"/>
                </a:cubicBezTo>
                <a:close/>
                <a:moveTo>
                  <a:pt x="458" y="798"/>
                </a:moveTo>
                <a:cubicBezTo>
                  <a:pt x="458" y="807"/>
                  <a:pt x="465" y="814"/>
                  <a:pt x="474" y="814"/>
                </a:cubicBezTo>
                <a:cubicBezTo>
                  <a:pt x="482" y="814"/>
                  <a:pt x="489" y="807"/>
                  <a:pt x="489" y="798"/>
                </a:cubicBezTo>
                <a:cubicBezTo>
                  <a:pt x="489" y="790"/>
                  <a:pt x="482" y="783"/>
                  <a:pt x="474" y="783"/>
                </a:cubicBezTo>
                <a:cubicBezTo>
                  <a:pt x="465" y="783"/>
                  <a:pt x="458" y="790"/>
                  <a:pt x="458" y="798"/>
                </a:cubicBezTo>
                <a:close/>
                <a:moveTo>
                  <a:pt x="863" y="390"/>
                </a:moveTo>
                <a:cubicBezTo>
                  <a:pt x="853" y="390"/>
                  <a:pt x="845" y="398"/>
                  <a:pt x="845" y="408"/>
                </a:cubicBezTo>
                <a:cubicBezTo>
                  <a:pt x="845" y="418"/>
                  <a:pt x="853" y="426"/>
                  <a:pt x="863" y="426"/>
                </a:cubicBezTo>
                <a:cubicBezTo>
                  <a:pt x="872" y="426"/>
                  <a:pt x="880" y="418"/>
                  <a:pt x="880" y="408"/>
                </a:cubicBezTo>
                <a:cubicBezTo>
                  <a:pt x="880" y="398"/>
                  <a:pt x="872" y="390"/>
                  <a:pt x="863" y="390"/>
                </a:cubicBezTo>
                <a:close/>
                <a:moveTo>
                  <a:pt x="392" y="733"/>
                </a:moveTo>
                <a:cubicBezTo>
                  <a:pt x="392" y="743"/>
                  <a:pt x="400" y="751"/>
                  <a:pt x="409" y="751"/>
                </a:cubicBezTo>
                <a:cubicBezTo>
                  <a:pt x="419" y="751"/>
                  <a:pt x="427" y="743"/>
                  <a:pt x="427" y="733"/>
                </a:cubicBezTo>
                <a:cubicBezTo>
                  <a:pt x="427" y="723"/>
                  <a:pt x="419" y="715"/>
                  <a:pt x="409" y="715"/>
                </a:cubicBezTo>
                <a:cubicBezTo>
                  <a:pt x="400" y="715"/>
                  <a:pt x="392" y="723"/>
                  <a:pt x="392" y="733"/>
                </a:cubicBezTo>
                <a:close/>
                <a:moveTo>
                  <a:pt x="927" y="457"/>
                </a:moveTo>
                <a:cubicBezTo>
                  <a:pt x="918" y="457"/>
                  <a:pt x="911" y="464"/>
                  <a:pt x="911" y="472"/>
                </a:cubicBezTo>
                <a:cubicBezTo>
                  <a:pt x="911" y="481"/>
                  <a:pt x="918" y="488"/>
                  <a:pt x="927" y="488"/>
                </a:cubicBezTo>
                <a:cubicBezTo>
                  <a:pt x="935" y="488"/>
                  <a:pt x="942" y="481"/>
                  <a:pt x="942" y="472"/>
                </a:cubicBezTo>
                <a:cubicBezTo>
                  <a:pt x="942" y="464"/>
                  <a:pt x="935" y="457"/>
                  <a:pt x="927" y="457"/>
                </a:cubicBezTo>
                <a:close/>
                <a:moveTo>
                  <a:pt x="1123" y="649"/>
                </a:moveTo>
                <a:cubicBezTo>
                  <a:pt x="1133" y="649"/>
                  <a:pt x="1141" y="657"/>
                  <a:pt x="1141" y="667"/>
                </a:cubicBezTo>
                <a:cubicBezTo>
                  <a:pt x="1141" y="676"/>
                  <a:pt x="1133" y="684"/>
                  <a:pt x="1123" y="684"/>
                </a:cubicBezTo>
                <a:cubicBezTo>
                  <a:pt x="1113" y="684"/>
                  <a:pt x="1105" y="676"/>
                  <a:pt x="1105" y="667"/>
                </a:cubicBezTo>
                <a:cubicBezTo>
                  <a:pt x="1105" y="657"/>
                  <a:pt x="1113" y="649"/>
                  <a:pt x="1123" y="649"/>
                </a:cubicBezTo>
                <a:close/>
                <a:moveTo>
                  <a:pt x="1058" y="582"/>
                </a:moveTo>
                <a:cubicBezTo>
                  <a:pt x="1068" y="582"/>
                  <a:pt x="1076" y="590"/>
                  <a:pt x="1076" y="600"/>
                </a:cubicBezTo>
                <a:cubicBezTo>
                  <a:pt x="1076" y="610"/>
                  <a:pt x="1068" y="618"/>
                  <a:pt x="1058" y="618"/>
                </a:cubicBezTo>
                <a:cubicBezTo>
                  <a:pt x="1049" y="618"/>
                  <a:pt x="1041" y="610"/>
                  <a:pt x="1041" y="600"/>
                </a:cubicBezTo>
                <a:cubicBezTo>
                  <a:pt x="1041" y="590"/>
                  <a:pt x="1049" y="582"/>
                  <a:pt x="1058" y="582"/>
                </a:cubicBezTo>
                <a:close/>
                <a:moveTo>
                  <a:pt x="994" y="520"/>
                </a:moveTo>
                <a:cubicBezTo>
                  <a:pt x="1004" y="520"/>
                  <a:pt x="1012" y="528"/>
                  <a:pt x="1012" y="538"/>
                </a:cubicBezTo>
                <a:cubicBezTo>
                  <a:pt x="1012" y="547"/>
                  <a:pt x="1004" y="555"/>
                  <a:pt x="994" y="555"/>
                </a:cubicBezTo>
                <a:cubicBezTo>
                  <a:pt x="985" y="555"/>
                  <a:pt x="977" y="547"/>
                  <a:pt x="977" y="538"/>
                </a:cubicBezTo>
                <a:cubicBezTo>
                  <a:pt x="977" y="528"/>
                  <a:pt x="985" y="520"/>
                  <a:pt x="994" y="520"/>
                </a:cubicBezTo>
                <a:close/>
                <a:moveTo>
                  <a:pt x="1208" y="733"/>
                </a:moveTo>
                <a:cubicBezTo>
                  <a:pt x="1208" y="723"/>
                  <a:pt x="1200" y="715"/>
                  <a:pt x="1191" y="715"/>
                </a:cubicBezTo>
                <a:cubicBezTo>
                  <a:pt x="1181" y="715"/>
                  <a:pt x="1173" y="723"/>
                  <a:pt x="1173" y="733"/>
                </a:cubicBezTo>
                <a:cubicBezTo>
                  <a:pt x="1173" y="743"/>
                  <a:pt x="1181" y="751"/>
                  <a:pt x="1191" y="751"/>
                </a:cubicBezTo>
                <a:cubicBezTo>
                  <a:pt x="1200" y="751"/>
                  <a:pt x="1208" y="743"/>
                  <a:pt x="1208" y="733"/>
                </a:cubicBezTo>
                <a:close/>
                <a:moveTo>
                  <a:pt x="1142" y="798"/>
                </a:moveTo>
                <a:cubicBezTo>
                  <a:pt x="1142" y="790"/>
                  <a:pt x="1135" y="783"/>
                  <a:pt x="1126" y="783"/>
                </a:cubicBezTo>
                <a:cubicBezTo>
                  <a:pt x="1118" y="783"/>
                  <a:pt x="1111" y="790"/>
                  <a:pt x="1111" y="798"/>
                </a:cubicBezTo>
                <a:cubicBezTo>
                  <a:pt x="1111" y="807"/>
                  <a:pt x="1118" y="814"/>
                  <a:pt x="1126" y="814"/>
                </a:cubicBezTo>
                <a:cubicBezTo>
                  <a:pt x="1135" y="814"/>
                  <a:pt x="1142" y="807"/>
                  <a:pt x="1142" y="798"/>
                </a:cubicBezTo>
                <a:close/>
                <a:moveTo>
                  <a:pt x="1208" y="863"/>
                </a:moveTo>
                <a:cubicBezTo>
                  <a:pt x="1208" y="854"/>
                  <a:pt x="1200" y="846"/>
                  <a:pt x="1191" y="846"/>
                </a:cubicBezTo>
                <a:cubicBezTo>
                  <a:pt x="1181" y="846"/>
                  <a:pt x="1173" y="854"/>
                  <a:pt x="1173" y="863"/>
                </a:cubicBezTo>
                <a:cubicBezTo>
                  <a:pt x="1173" y="873"/>
                  <a:pt x="1181" y="881"/>
                  <a:pt x="1191" y="881"/>
                </a:cubicBezTo>
                <a:cubicBezTo>
                  <a:pt x="1200" y="881"/>
                  <a:pt x="1208" y="873"/>
                  <a:pt x="1208" y="863"/>
                </a:cubicBezTo>
                <a:close/>
                <a:moveTo>
                  <a:pt x="472" y="944"/>
                </a:moveTo>
                <a:cubicBezTo>
                  <a:pt x="462" y="944"/>
                  <a:pt x="454" y="936"/>
                  <a:pt x="454" y="926"/>
                </a:cubicBezTo>
                <a:cubicBezTo>
                  <a:pt x="454" y="916"/>
                  <a:pt x="462" y="908"/>
                  <a:pt x="472" y="908"/>
                </a:cubicBezTo>
                <a:cubicBezTo>
                  <a:pt x="482" y="908"/>
                  <a:pt x="490" y="916"/>
                  <a:pt x="490" y="926"/>
                </a:cubicBezTo>
                <a:cubicBezTo>
                  <a:pt x="490" y="936"/>
                  <a:pt x="482" y="944"/>
                  <a:pt x="472" y="944"/>
                </a:cubicBezTo>
                <a:close/>
                <a:moveTo>
                  <a:pt x="537" y="1011"/>
                </a:moveTo>
                <a:cubicBezTo>
                  <a:pt x="527" y="1011"/>
                  <a:pt x="519" y="1003"/>
                  <a:pt x="519" y="993"/>
                </a:cubicBezTo>
                <a:cubicBezTo>
                  <a:pt x="519" y="983"/>
                  <a:pt x="527" y="975"/>
                  <a:pt x="537" y="975"/>
                </a:cubicBezTo>
                <a:cubicBezTo>
                  <a:pt x="547" y="975"/>
                  <a:pt x="555" y="983"/>
                  <a:pt x="555" y="993"/>
                </a:cubicBezTo>
                <a:cubicBezTo>
                  <a:pt x="555" y="1003"/>
                  <a:pt x="547" y="1011"/>
                  <a:pt x="537" y="1011"/>
                </a:cubicBezTo>
                <a:close/>
                <a:moveTo>
                  <a:pt x="601" y="1073"/>
                </a:moveTo>
                <a:cubicBezTo>
                  <a:pt x="591" y="1073"/>
                  <a:pt x="583" y="1065"/>
                  <a:pt x="583" y="1055"/>
                </a:cubicBezTo>
                <a:cubicBezTo>
                  <a:pt x="583" y="1045"/>
                  <a:pt x="591" y="1037"/>
                  <a:pt x="601" y="1037"/>
                </a:cubicBezTo>
                <a:cubicBezTo>
                  <a:pt x="611" y="1037"/>
                  <a:pt x="619" y="1045"/>
                  <a:pt x="619" y="1055"/>
                </a:cubicBezTo>
                <a:cubicBezTo>
                  <a:pt x="619" y="1065"/>
                  <a:pt x="611" y="1073"/>
                  <a:pt x="601" y="1073"/>
                </a:cubicBezTo>
                <a:close/>
                <a:moveTo>
                  <a:pt x="668" y="1139"/>
                </a:moveTo>
                <a:cubicBezTo>
                  <a:pt x="658" y="1139"/>
                  <a:pt x="650" y="1131"/>
                  <a:pt x="650" y="1121"/>
                </a:cubicBezTo>
                <a:cubicBezTo>
                  <a:pt x="650" y="1111"/>
                  <a:pt x="658" y="1103"/>
                  <a:pt x="668" y="1103"/>
                </a:cubicBezTo>
                <a:cubicBezTo>
                  <a:pt x="678" y="1103"/>
                  <a:pt x="686" y="1111"/>
                  <a:pt x="686" y="1121"/>
                </a:cubicBezTo>
                <a:cubicBezTo>
                  <a:pt x="686" y="1131"/>
                  <a:pt x="678" y="1139"/>
                  <a:pt x="668" y="1139"/>
                </a:cubicBezTo>
                <a:close/>
                <a:moveTo>
                  <a:pt x="732" y="1202"/>
                </a:moveTo>
                <a:cubicBezTo>
                  <a:pt x="722" y="1202"/>
                  <a:pt x="714" y="1194"/>
                  <a:pt x="714" y="1184"/>
                </a:cubicBezTo>
                <a:cubicBezTo>
                  <a:pt x="714" y="1175"/>
                  <a:pt x="722" y="1167"/>
                  <a:pt x="732" y="1167"/>
                </a:cubicBezTo>
                <a:cubicBezTo>
                  <a:pt x="742" y="1167"/>
                  <a:pt x="750" y="1175"/>
                  <a:pt x="750" y="1184"/>
                </a:cubicBezTo>
                <a:cubicBezTo>
                  <a:pt x="750" y="1194"/>
                  <a:pt x="742" y="1202"/>
                  <a:pt x="732" y="1202"/>
                </a:cubicBezTo>
                <a:close/>
                <a:moveTo>
                  <a:pt x="798" y="1136"/>
                </a:moveTo>
                <a:cubicBezTo>
                  <a:pt x="789" y="1136"/>
                  <a:pt x="782" y="1129"/>
                  <a:pt x="782" y="1120"/>
                </a:cubicBezTo>
                <a:cubicBezTo>
                  <a:pt x="782" y="1112"/>
                  <a:pt x="789" y="1105"/>
                  <a:pt x="798" y="1105"/>
                </a:cubicBezTo>
                <a:cubicBezTo>
                  <a:pt x="806" y="1105"/>
                  <a:pt x="813" y="1112"/>
                  <a:pt x="813" y="1120"/>
                </a:cubicBezTo>
                <a:cubicBezTo>
                  <a:pt x="813" y="1129"/>
                  <a:pt x="806" y="1136"/>
                  <a:pt x="798" y="1136"/>
                </a:cubicBezTo>
                <a:close/>
                <a:moveTo>
                  <a:pt x="407" y="575"/>
                </a:moveTo>
                <a:cubicBezTo>
                  <a:pt x="392" y="575"/>
                  <a:pt x="380" y="587"/>
                  <a:pt x="380" y="602"/>
                </a:cubicBezTo>
                <a:cubicBezTo>
                  <a:pt x="380" y="617"/>
                  <a:pt x="392" y="629"/>
                  <a:pt x="407" y="629"/>
                </a:cubicBezTo>
                <a:cubicBezTo>
                  <a:pt x="422" y="629"/>
                  <a:pt x="434" y="617"/>
                  <a:pt x="434" y="602"/>
                </a:cubicBezTo>
                <a:cubicBezTo>
                  <a:pt x="434" y="587"/>
                  <a:pt x="422" y="575"/>
                  <a:pt x="407" y="575"/>
                </a:cubicBezTo>
                <a:close/>
                <a:moveTo>
                  <a:pt x="472" y="508"/>
                </a:moveTo>
                <a:cubicBezTo>
                  <a:pt x="457" y="508"/>
                  <a:pt x="445" y="520"/>
                  <a:pt x="445" y="535"/>
                </a:cubicBezTo>
                <a:cubicBezTo>
                  <a:pt x="445" y="550"/>
                  <a:pt x="457" y="562"/>
                  <a:pt x="472" y="562"/>
                </a:cubicBezTo>
                <a:cubicBezTo>
                  <a:pt x="487" y="562"/>
                  <a:pt x="499" y="550"/>
                  <a:pt x="499" y="535"/>
                </a:cubicBezTo>
                <a:cubicBezTo>
                  <a:pt x="499" y="520"/>
                  <a:pt x="487" y="508"/>
                  <a:pt x="472" y="508"/>
                </a:cubicBezTo>
                <a:close/>
                <a:moveTo>
                  <a:pt x="536" y="446"/>
                </a:moveTo>
                <a:cubicBezTo>
                  <a:pt x="521" y="446"/>
                  <a:pt x="509" y="458"/>
                  <a:pt x="509" y="473"/>
                </a:cubicBezTo>
                <a:cubicBezTo>
                  <a:pt x="509" y="488"/>
                  <a:pt x="521" y="500"/>
                  <a:pt x="536" y="500"/>
                </a:cubicBezTo>
                <a:cubicBezTo>
                  <a:pt x="551" y="500"/>
                  <a:pt x="563" y="488"/>
                  <a:pt x="563" y="473"/>
                </a:cubicBezTo>
                <a:cubicBezTo>
                  <a:pt x="563" y="458"/>
                  <a:pt x="551" y="446"/>
                  <a:pt x="536" y="446"/>
                </a:cubicBezTo>
                <a:close/>
                <a:moveTo>
                  <a:pt x="603" y="380"/>
                </a:moveTo>
                <a:cubicBezTo>
                  <a:pt x="588" y="380"/>
                  <a:pt x="576" y="392"/>
                  <a:pt x="576" y="407"/>
                </a:cubicBezTo>
                <a:cubicBezTo>
                  <a:pt x="576" y="422"/>
                  <a:pt x="588" y="434"/>
                  <a:pt x="603" y="434"/>
                </a:cubicBezTo>
                <a:cubicBezTo>
                  <a:pt x="618" y="434"/>
                  <a:pt x="630" y="422"/>
                  <a:pt x="630" y="407"/>
                </a:cubicBezTo>
                <a:cubicBezTo>
                  <a:pt x="630" y="392"/>
                  <a:pt x="618" y="380"/>
                  <a:pt x="603" y="380"/>
                </a:cubicBezTo>
                <a:close/>
                <a:moveTo>
                  <a:pt x="667" y="317"/>
                </a:moveTo>
                <a:cubicBezTo>
                  <a:pt x="652" y="317"/>
                  <a:pt x="640" y="329"/>
                  <a:pt x="640" y="344"/>
                </a:cubicBezTo>
                <a:cubicBezTo>
                  <a:pt x="640" y="358"/>
                  <a:pt x="652" y="371"/>
                  <a:pt x="667" y="371"/>
                </a:cubicBezTo>
                <a:cubicBezTo>
                  <a:pt x="682" y="371"/>
                  <a:pt x="694" y="358"/>
                  <a:pt x="694" y="344"/>
                </a:cubicBezTo>
                <a:cubicBezTo>
                  <a:pt x="694" y="329"/>
                  <a:pt x="682" y="317"/>
                  <a:pt x="667" y="317"/>
                </a:cubicBezTo>
                <a:close/>
                <a:moveTo>
                  <a:pt x="318" y="929"/>
                </a:moveTo>
                <a:cubicBezTo>
                  <a:pt x="318" y="944"/>
                  <a:pt x="330" y="956"/>
                  <a:pt x="345" y="956"/>
                </a:cubicBezTo>
                <a:cubicBezTo>
                  <a:pt x="360" y="956"/>
                  <a:pt x="372" y="944"/>
                  <a:pt x="372" y="929"/>
                </a:cubicBezTo>
                <a:cubicBezTo>
                  <a:pt x="372" y="914"/>
                  <a:pt x="360" y="902"/>
                  <a:pt x="345" y="902"/>
                </a:cubicBezTo>
                <a:cubicBezTo>
                  <a:pt x="330" y="902"/>
                  <a:pt x="318" y="914"/>
                  <a:pt x="318" y="929"/>
                </a:cubicBezTo>
                <a:close/>
                <a:moveTo>
                  <a:pt x="1187" y="575"/>
                </a:moveTo>
                <a:cubicBezTo>
                  <a:pt x="1202" y="575"/>
                  <a:pt x="1214" y="587"/>
                  <a:pt x="1214" y="602"/>
                </a:cubicBezTo>
                <a:cubicBezTo>
                  <a:pt x="1214" y="617"/>
                  <a:pt x="1202" y="629"/>
                  <a:pt x="1187" y="629"/>
                </a:cubicBezTo>
                <a:cubicBezTo>
                  <a:pt x="1172" y="629"/>
                  <a:pt x="1160" y="617"/>
                  <a:pt x="1160" y="602"/>
                </a:cubicBezTo>
                <a:cubicBezTo>
                  <a:pt x="1160" y="587"/>
                  <a:pt x="1172" y="575"/>
                  <a:pt x="1187" y="575"/>
                </a:cubicBezTo>
                <a:close/>
                <a:moveTo>
                  <a:pt x="1122" y="508"/>
                </a:moveTo>
                <a:cubicBezTo>
                  <a:pt x="1137" y="508"/>
                  <a:pt x="1149" y="520"/>
                  <a:pt x="1149" y="535"/>
                </a:cubicBezTo>
                <a:cubicBezTo>
                  <a:pt x="1149" y="550"/>
                  <a:pt x="1137" y="562"/>
                  <a:pt x="1122" y="562"/>
                </a:cubicBezTo>
                <a:cubicBezTo>
                  <a:pt x="1107" y="562"/>
                  <a:pt x="1095" y="550"/>
                  <a:pt x="1095" y="535"/>
                </a:cubicBezTo>
                <a:cubicBezTo>
                  <a:pt x="1095" y="520"/>
                  <a:pt x="1107" y="508"/>
                  <a:pt x="1122" y="508"/>
                </a:cubicBezTo>
                <a:close/>
                <a:moveTo>
                  <a:pt x="1058" y="446"/>
                </a:moveTo>
                <a:cubicBezTo>
                  <a:pt x="1073" y="446"/>
                  <a:pt x="1085" y="458"/>
                  <a:pt x="1085" y="473"/>
                </a:cubicBezTo>
                <a:cubicBezTo>
                  <a:pt x="1085" y="488"/>
                  <a:pt x="1073" y="500"/>
                  <a:pt x="1058" y="500"/>
                </a:cubicBezTo>
                <a:cubicBezTo>
                  <a:pt x="1043" y="500"/>
                  <a:pt x="1031" y="488"/>
                  <a:pt x="1031" y="473"/>
                </a:cubicBezTo>
                <a:cubicBezTo>
                  <a:pt x="1031" y="458"/>
                  <a:pt x="1043" y="446"/>
                  <a:pt x="1058" y="446"/>
                </a:cubicBezTo>
                <a:close/>
                <a:moveTo>
                  <a:pt x="990" y="380"/>
                </a:moveTo>
                <a:cubicBezTo>
                  <a:pt x="1005" y="380"/>
                  <a:pt x="1017" y="392"/>
                  <a:pt x="1017" y="407"/>
                </a:cubicBezTo>
                <a:cubicBezTo>
                  <a:pt x="1017" y="422"/>
                  <a:pt x="1005" y="434"/>
                  <a:pt x="990" y="434"/>
                </a:cubicBezTo>
                <a:cubicBezTo>
                  <a:pt x="975" y="434"/>
                  <a:pt x="963" y="422"/>
                  <a:pt x="963" y="407"/>
                </a:cubicBezTo>
                <a:cubicBezTo>
                  <a:pt x="963" y="392"/>
                  <a:pt x="975" y="380"/>
                  <a:pt x="990" y="380"/>
                </a:cubicBezTo>
                <a:close/>
                <a:moveTo>
                  <a:pt x="798" y="317"/>
                </a:moveTo>
                <a:cubicBezTo>
                  <a:pt x="783" y="317"/>
                  <a:pt x="771" y="329"/>
                  <a:pt x="771" y="344"/>
                </a:cubicBezTo>
                <a:cubicBezTo>
                  <a:pt x="771" y="358"/>
                  <a:pt x="783" y="371"/>
                  <a:pt x="798" y="371"/>
                </a:cubicBezTo>
                <a:cubicBezTo>
                  <a:pt x="813" y="371"/>
                  <a:pt x="825" y="358"/>
                  <a:pt x="825" y="344"/>
                </a:cubicBezTo>
                <a:cubicBezTo>
                  <a:pt x="825" y="329"/>
                  <a:pt x="813" y="317"/>
                  <a:pt x="798" y="317"/>
                </a:cubicBezTo>
                <a:close/>
                <a:moveTo>
                  <a:pt x="318" y="798"/>
                </a:moveTo>
                <a:cubicBezTo>
                  <a:pt x="318" y="813"/>
                  <a:pt x="330" y="825"/>
                  <a:pt x="345" y="825"/>
                </a:cubicBezTo>
                <a:cubicBezTo>
                  <a:pt x="360" y="825"/>
                  <a:pt x="372" y="813"/>
                  <a:pt x="372" y="798"/>
                </a:cubicBezTo>
                <a:cubicBezTo>
                  <a:pt x="372" y="783"/>
                  <a:pt x="360" y="771"/>
                  <a:pt x="345" y="771"/>
                </a:cubicBezTo>
                <a:cubicBezTo>
                  <a:pt x="330" y="771"/>
                  <a:pt x="318" y="783"/>
                  <a:pt x="318" y="798"/>
                </a:cubicBezTo>
                <a:close/>
                <a:moveTo>
                  <a:pt x="927" y="317"/>
                </a:moveTo>
                <a:cubicBezTo>
                  <a:pt x="912" y="317"/>
                  <a:pt x="900" y="329"/>
                  <a:pt x="900" y="344"/>
                </a:cubicBezTo>
                <a:cubicBezTo>
                  <a:pt x="900" y="358"/>
                  <a:pt x="912" y="371"/>
                  <a:pt x="927" y="371"/>
                </a:cubicBezTo>
                <a:cubicBezTo>
                  <a:pt x="942" y="371"/>
                  <a:pt x="954" y="358"/>
                  <a:pt x="954" y="344"/>
                </a:cubicBezTo>
                <a:cubicBezTo>
                  <a:pt x="954" y="329"/>
                  <a:pt x="942" y="317"/>
                  <a:pt x="927" y="317"/>
                </a:cubicBezTo>
                <a:close/>
                <a:moveTo>
                  <a:pt x="318" y="669"/>
                </a:moveTo>
                <a:cubicBezTo>
                  <a:pt x="318" y="684"/>
                  <a:pt x="330" y="696"/>
                  <a:pt x="345" y="696"/>
                </a:cubicBezTo>
                <a:cubicBezTo>
                  <a:pt x="360" y="696"/>
                  <a:pt x="372" y="684"/>
                  <a:pt x="372" y="669"/>
                </a:cubicBezTo>
                <a:cubicBezTo>
                  <a:pt x="372" y="654"/>
                  <a:pt x="360" y="642"/>
                  <a:pt x="345" y="642"/>
                </a:cubicBezTo>
                <a:cubicBezTo>
                  <a:pt x="330" y="642"/>
                  <a:pt x="318" y="654"/>
                  <a:pt x="318" y="669"/>
                </a:cubicBezTo>
                <a:close/>
                <a:moveTo>
                  <a:pt x="1282" y="668"/>
                </a:moveTo>
                <a:cubicBezTo>
                  <a:pt x="1282" y="653"/>
                  <a:pt x="1270" y="641"/>
                  <a:pt x="1255" y="641"/>
                </a:cubicBezTo>
                <a:cubicBezTo>
                  <a:pt x="1240" y="641"/>
                  <a:pt x="1228" y="653"/>
                  <a:pt x="1228" y="668"/>
                </a:cubicBezTo>
                <a:cubicBezTo>
                  <a:pt x="1228" y="683"/>
                  <a:pt x="1240" y="695"/>
                  <a:pt x="1255" y="695"/>
                </a:cubicBezTo>
                <a:cubicBezTo>
                  <a:pt x="1270" y="695"/>
                  <a:pt x="1282" y="683"/>
                  <a:pt x="1282" y="668"/>
                </a:cubicBezTo>
                <a:close/>
                <a:moveTo>
                  <a:pt x="1282" y="799"/>
                </a:moveTo>
                <a:cubicBezTo>
                  <a:pt x="1282" y="784"/>
                  <a:pt x="1270" y="772"/>
                  <a:pt x="1255" y="772"/>
                </a:cubicBezTo>
                <a:cubicBezTo>
                  <a:pt x="1240" y="772"/>
                  <a:pt x="1228" y="784"/>
                  <a:pt x="1228" y="799"/>
                </a:cubicBezTo>
                <a:cubicBezTo>
                  <a:pt x="1228" y="814"/>
                  <a:pt x="1240" y="826"/>
                  <a:pt x="1255" y="826"/>
                </a:cubicBezTo>
                <a:cubicBezTo>
                  <a:pt x="1270" y="826"/>
                  <a:pt x="1282" y="814"/>
                  <a:pt x="1282" y="799"/>
                </a:cubicBezTo>
                <a:close/>
                <a:moveTo>
                  <a:pt x="1282" y="928"/>
                </a:moveTo>
                <a:cubicBezTo>
                  <a:pt x="1282" y="913"/>
                  <a:pt x="1270" y="901"/>
                  <a:pt x="1255" y="901"/>
                </a:cubicBezTo>
                <a:cubicBezTo>
                  <a:pt x="1240" y="901"/>
                  <a:pt x="1228" y="913"/>
                  <a:pt x="1228" y="928"/>
                </a:cubicBezTo>
                <a:cubicBezTo>
                  <a:pt x="1228" y="943"/>
                  <a:pt x="1240" y="955"/>
                  <a:pt x="1255" y="955"/>
                </a:cubicBezTo>
                <a:cubicBezTo>
                  <a:pt x="1270" y="955"/>
                  <a:pt x="1282" y="943"/>
                  <a:pt x="1282" y="928"/>
                </a:cubicBezTo>
                <a:close/>
                <a:moveTo>
                  <a:pt x="407" y="1018"/>
                </a:moveTo>
                <a:cubicBezTo>
                  <a:pt x="392" y="1018"/>
                  <a:pt x="380" y="1006"/>
                  <a:pt x="380" y="991"/>
                </a:cubicBezTo>
                <a:cubicBezTo>
                  <a:pt x="380" y="976"/>
                  <a:pt x="392" y="964"/>
                  <a:pt x="407" y="964"/>
                </a:cubicBezTo>
                <a:cubicBezTo>
                  <a:pt x="422" y="964"/>
                  <a:pt x="434" y="976"/>
                  <a:pt x="434" y="991"/>
                </a:cubicBezTo>
                <a:cubicBezTo>
                  <a:pt x="434" y="1006"/>
                  <a:pt x="422" y="1018"/>
                  <a:pt x="407" y="1018"/>
                </a:cubicBezTo>
                <a:close/>
                <a:moveTo>
                  <a:pt x="472" y="1084"/>
                </a:moveTo>
                <a:cubicBezTo>
                  <a:pt x="457" y="1084"/>
                  <a:pt x="445" y="1072"/>
                  <a:pt x="445" y="1057"/>
                </a:cubicBezTo>
                <a:cubicBezTo>
                  <a:pt x="445" y="1043"/>
                  <a:pt x="457" y="1030"/>
                  <a:pt x="472" y="1030"/>
                </a:cubicBezTo>
                <a:cubicBezTo>
                  <a:pt x="487" y="1030"/>
                  <a:pt x="499" y="1043"/>
                  <a:pt x="499" y="1057"/>
                </a:cubicBezTo>
                <a:cubicBezTo>
                  <a:pt x="499" y="1072"/>
                  <a:pt x="487" y="1084"/>
                  <a:pt x="472" y="1084"/>
                </a:cubicBezTo>
                <a:close/>
                <a:moveTo>
                  <a:pt x="536" y="1147"/>
                </a:moveTo>
                <a:cubicBezTo>
                  <a:pt x="521" y="1147"/>
                  <a:pt x="509" y="1135"/>
                  <a:pt x="509" y="1120"/>
                </a:cubicBezTo>
                <a:cubicBezTo>
                  <a:pt x="509" y="1105"/>
                  <a:pt x="521" y="1093"/>
                  <a:pt x="536" y="1093"/>
                </a:cubicBezTo>
                <a:cubicBezTo>
                  <a:pt x="551" y="1093"/>
                  <a:pt x="563" y="1105"/>
                  <a:pt x="563" y="1120"/>
                </a:cubicBezTo>
                <a:cubicBezTo>
                  <a:pt x="563" y="1135"/>
                  <a:pt x="551" y="1147"/>
                  <a:pt x="536" y="1147"/>
                </a:cubicBezTo>
                <a:close/>
                <a:moveTo>
                  <a:pt x="603" y="1212"/>
                </a:moveTo>
                <a:cubicBezTo>
                  <a:pt x="588" y="1212"/>
                  <a:pt x="576" y="1200"/>
                  <a:pt x="576" y="1185"/>
                </a:cubicBezTo>
                <a:cubicBezTo>
                  <a:pt x="576" y="1170"/>
                  <a:pt x="588" y="1158"/>
                  <a:pt x="603" y="1158"/>
                </a:cubicBezTo>
                <a:cubicBezTo>
                  <a:pt x="618" y="1158"/>
                  <a:pt x="630" y="1170"/>
                  <a:pt x="630" y="1185"/>
                </a:cubicBezTo>
                <a:cubicBezTo>
                  <a:pt x="630" y="1200"/>
                  <a:pt x="618" y="1212"/>
                  <a:pt x="603" y="1212"/>
                </a:cubicBezTo>
                <a:close/>
                <a:moveTo>
                  <a:pt x="667" y="1276"/>
                </a:moveTo>
                <a:cubicBezTo>
                  <a:pt x="652" y="1276"/>
                  <a:pt x="640" y="1264"/>
                  <a:pt x="640" y="1249"/>
                </a:cubicBezTo>
                <a:cubicBezTo>
                  <a:pt x="640" y="1234"/>
                  <a:pt x="652" y="1222"/>
                  <a:pt x="667" y="1222"/>
                </a:cubicBezTo>
                <a:cubicBezTo>
                  <a:pt x="682" y="1222"/>
                  <a:pt x="694" y="1234"/>
                  <a:pt x="694" y="1249"/>
                </a:cubicBezTo>
                <a:cubicBezTo>
                  <a:pt x="694" y="1264"/>
                  <a:pt x="682" y="1276"/>
                  <a:pt x="667" y="1276"/>
                </a:cubicBezTo>
                <a:close/>
                <a:moveTo>
                  <a:pt x="1187" y="1018"/>
                </a:moveTo>
                <a:cubicBezTo>
                  <a:pt x="1202" y="1018"/>
                  <a:pt x="1214" y="1006"/>
                  <a:pt x="1214" y="991"/>
                </a:cubicBezTo>
                <a:cubicBezTo>
                  <a:pt x="1214" y="976"/>
                  <a:pt x="1202" y="964"/>
                  <a:pt x="1187" y="964"/>
                </a:cubicBezTo>
                <a:cubicBezTo>
                  <a:pt x="1172" y="964"/>
                  <a:pt x="1160" y="976"/>
                  <a:pt x="1160" y="991"/>
                </a:cubicBezTo>
                <a:cubicBezTo>
                  <a:pt x="1160" y="1006"/>
                  <a:pt x="1172" y="1018"/>
                  <a:pt x="1187" y="1018"/>
                </a:cubicBezTo>
                <a:close/>
                <a:moveTo>
                  <a:pt x="1122" y="1084"/>
                </a:moveTo>
                <a:cubicBezTo>
                  <a:pt x="1137" y="1084"/>
                  <a:pt x="1149" y="1072"/>
                  <a:pt x="1149" y="1057"/>
                </a:cubicBezTo>
                <a:cubicBezTo>
                  <a:pt x="1149" y="1043"/>
                  <a:pt x="1137" y="1030"/>
                  <a:pt x="1122" y="1030"/>
                </a:cubicBezTo>
                <a:cubicBezTo>
                  <a:pt x="1107" y="1030"/>
                  <a:pt x="1095" y="1043"/>
                  <a:pt x="1095" y="1057"/>
                </a:cubicBezTo>
                <a:cubicBezTo>
                  <a:pt x="1095" y="1072"/>
                  <a:pt x="1107" y="1084"/>
                  <a:pt x="1122" y="1084"/>
                </a:cubicBezTo>
                <a:close/>
                <a:moveTo>
                  <a:pt x="1058" y="1147"/>
                </a:moveTo>
                <a:cubicBezTo>
                  <a:pt x="1073" y="1147"/>
                  <a:pt x="1085" y="1135"/>
                  <a:pt x="1085" y="1120"/>
                </a:cubicBezTo>
                <a:cubicBezTo>
                  <a:pt x="1085" y="1105"/>
                  <a:pt x="1073" y="1093"/>
                  <a:pt x="1058" y="1093"/>
                </a:cubicBezTo>
                <a:cubicBezTo>
                  <a:pt x="1043" y="1093"/>
                  <a:pt x="1031" y="1105"/>
                  <a:pt x="1031" y="1120"/>
                </a:cubicBezTo>
                <a:cubicBezTo>
                  <a:pt x="1031" y="1135"/>
                  <a:pt x="1043" y="1147"/>
                  <a:pt x="1058" y="1147"/>
                </a:cubicBezTo>
                <a:close/>
                <a:moveTo>
                  <a:pt x="990" y="1212"/>
                </a:moveTo>
                <a:cubicBezTo>
                  <a:pt x="1005" y="1212"/>
                  <a:pt x="1017" y="1200"/>
                  <a:pt x="1017" y="1185"/>
                </a:cubicBezTo>
                <a:cubicBezTo>
                  <a:pt x="1017" y="1170"/>
                  <a:pt x="1005" y="1158"/>
                  <a:pt x="990" y="1158"/>
                </a:cubicBezTo>
                <a:cubicBezTo>
                  <a:pt x="975" y="1158"/>
                  <a:pt x="963" y="1170"/>
                  <a:pt x="963" y="1185"/>
                </a:cubicBezTo>
                <a:cubicBezTo>
                  <a:pt x="963" y="1200"/>
                  <a:pt x="975" y="1212"/>
                  <a:pt x="990" y="1212"/>
                </a:cubicBezTo>
                <a:close/>
                <a:moveTo>
                  <a:pt x="798" y="1276"/>
                </a:moveTo>
                <a:cubicBezTo>
                  <a:pt x="783" y="1276"/>
                  <a:pt x="771" y="1264"/>
                  <a:pt x="771" y="1249"/>
                </a:cubicBezTo>
                <a:cubicBezTo>
                  <a:pt x="771" y="1234"/>
                  <a:pt x="783" y="1222"/>
                  <a:pt x="798" y="1222"/>
                </a:cubicBezTo>
                <a:cubicBezTo>
                  <a:pt x="813" y="1222"/>
                  <a:pt x="825" y="1234"/>
                  <a:pt x="825" y="1249"/>
                </a:cubicBezTo>
                <a:cubicBezTo>
                  <a:pt x="825" y="1264"/>
                  <a:pt x="813" y="1276"/>
                  <a:pt x="798" y="1276"/>
                </a:cubicBezTo>
                <a:close/>
                <a:moveTo>
                  <a:pt x="927" y="1276"/>
                </a:moveTo>
                <a:cubicBezTo>
                  <a:pt x="912" y="1276"/>
                  <a:pt x="900" y="1264"/>
                  <a:pt x="900" y="1249"/>
                </a:cubicBezTo>
                <a:cubicBezTo>
                  <a:pt x="900" y="1234"/>
                  <a:pt x="912" y="1222"/>
                  <a:pt x="927" y="1222"/>
                </a:cubicBezTo>
                <a:cubicBezTo>
                  <a:pt x="942" y="1222"/>
                  <a:pt x="954" y="1234"/>
                  <a:pt x="954" y="1249"/>
                </a:cubicBezTo>
                <a:cubicBezTo>
                  <a:pt x="954" y="1264"/>
                  <a:pt x="942" y="1276"/>
                  <a:pt x="927" y="1276"/>
                </a:cubicBezTo>
                <a:close/>
                <a:moveTo>
                  <a:pt x="863" y="1202"/>
                </a:moveTo>
                <a:cubicBezTo>
                  <a:pt x="853" y="1202"/>
                  <a:pt x="845" y="1194"/>
                  <a:pt x="845" y="1184"/>
                </a:cubicBezTo>
                <a:cubicBezTo>
                  <a:pt x="845" y="1175"/>
                  <a:pt x="853" y="1167"/>
                  <a:pt x="863" y="1167"/>
                </a:cubicBezTo>
                <a:cubicBezTo>
                  <a:pt x="872" y="1167"/>
                  <a:pt x="880" y="1175"/>
                  <a:pt x="880" y="1184"/>
                </a:cubicBezTo>
                <a:cubicBezTo>
                  <a:pt x="880" y="1194"/>
                  <a:pt x="872" y="1202"/>
                  <a:pt x="863" y="1202"/>
                </a:cubicBezTo>
                <a:close/>
                <a:moveTo>
                  <a:pt x="927" y="1136"/>
                </a:moveTo>
                <a:cubicBezTo>
                  <a:pt x="918" y="1136"/>
                  <a:pt x="911" y="1129"/>
                  <a:pt x="911" y="1120"/>
                </a:cubicBezTo>
                <a:cubicBezTo>
                  <a:pt x="911" y="1112"/>
                  <a:pt x="918" y="1105"/>
                  <a:pt x="927" y="1105"/>
                </a:cubicBezTo>
                <a:cubicBezTo>
                  <a:pt x="935" y="1105"/>
                  <a:pt x="942" y="1112"/>
                  <a:pt x="942" y="1120"/>
                </a:cubicBezTo>
                <a:cubicBezTo>
                  <a:pt x="942" y="1129"/>
                  <a:pt x="935" y="1136"/>
                  <a:pt x="927" y="1136"/>
                </a:cubicBezTo>
                <a:close/>
                <a:moveTo>
                  <a:pt x="1123" y="944"/>
                </a:moveTo>
                <a:cubicBezTo>
                  <a:pt x="1133" y="944"/>
                  <a:pt x="1141" y="936"/>
                  <a:pt x="1141" y="926"/>
                </a:cubicBezTo>
                <a:cubicBezTo>
                  <a:pt x="1141" y="916"/>
                  <a:pt x="1133" y="908"/>
                  <a:pt x="1123" y="908"/>
                </a:cubicBezTo>
                <a:cubicBezTo>
                  <a:pt x="1113" y="908"/>
                  <a:pt x="1105" y="916"/>
                  <a:pt x="1105" y="926"/>
                </a:cubicBezTo>
                <a:cubicBezTo>
                  <a:pt x="1105" y="936"/>
                  <a:pt x="1113" y="944"/>
                  <a:pt x="1123" y="944"/>
                </a:cubicBezTo>
                <a:close/>
                <a:moveTo>
                  <a:pt x="1058" y="1011"/>
                </a:moveTo>
                <a:cubicBezTo>
                  <a:pt x="1068" y="1011"/>
                  <a:pt x="1076" y="1003"/>
                  <a:pt x="1076" y="993"/>
                </a:cubicBezTo>
                <a:cubicBezTo>
                  <a:pt x="1076" y="983"/>
                  <a:pt x="1068" y="975"/>
                  <a:pt x="1058" y="975"/>
                </a:cubicBezTo>
                <a:cubicBezTo>
                  <a:pt x="1049" y="975"/>
                  <a:pt x="1041" y="983"/>
                  <a:pt x="1041" y="993"/>
                </a:cubicBezTo>
                <a:cubicBezTo>
                  <a:pt x="1041" y="1003"/>
                  <a:pt x="1049" y="1011"/>
                  <a:pt x="1058" y="1011"/>
                </a:cubicBezTo>
                <a:close/>
                <a:moveTo>
                  <a:pt x="994" y="1073"/>
                </a:moveTo>
                <a:cubicBezTo>
                  <a:pt x="1004" y="1073"/>
                  <a:pt x="1012" y="1065"/>
                  <a:pt x="1012" y="1055"/>
                </a:cubicBezTo>
                <a:cubicBezTo>
                  <a:pt x="1012" y="1045"/>
                  <a:pt x="1004" y="1037"/>
                  <a:pt x="994" y="1037"/>
                </a:cubicBezTo>
                <a:cubicBezTo>
                  <a:pt x="985" y="1037"/>
                  <a:pt x="977" y="1045"/>
                  <a:pt x="977" y="1055"/>
                </a:cubicBezTo>
                <a:cubicBezTo>
                  <a:pt x="977" y="1065"/>
                  <a:pt x="985" y="1073"/>
                  <a:pt x="994" y="1073"/>
                </a:cubicBezTo>
                <a:close/>
                <a:moveTo>
                  <a:pt x="897" y="152"/>
                </a:moveTo>
                <a:cubicBezTo>
                  <a:pt x="897" y="134"/>
                  <a:pt x="911" y="121"/>
                  <a:pt x="928" y="121"/>
                </a:cubicBezTo>
                <a:cubicBezTo>
                  <a:pt x="945" y="121"/>
                  <a:pt x="959" y="134"/>
                  <a:pt x="959" y="152"/>
                </a:cubicBezTo>
                <a:cubicBezTo>
                  <a:pt x="959" y="169"/>
                  <a:pt x="945" y="183"/>
                  <a:pt x="928" y="183"/>
                </a:cubicBezTo>
                <a:cubicBezTo>
                  <a:pt x="911" y="183"/>
                  <a:pt x="897" y="169"/>
                  <a:pt x="897" y="152"/>
                </a:cubicBezTo>
                <a:close/>
                <a:moveTo>
                  <a:pt x="766" y="152"/>
                </a:moveTo>
                <a:cubicBezTo>
                  <a:pt x="766" y="133"/>
                  <a:pt x="781" y="118"/>
                  <a:pt x="799" y="118"/>
                </a:cubicBezTo>
                <a:cubicBezTo>
                  <a:pt x="818" y="118"/>
                  <a:pt x="833" y="133"/>
                  <a:pt x="833" y="152"/>
                </a:cubicBezTo>
                <a:cubicBezTo>
                  <a:pt x="833" y="170"/>
                  <a:pt x="818" y="185"/>
                  <a:pt x="799" y="185"/>
                </a:cubicBezTo>
                <a:cubicBezTo>
                  <a:pt x="781" y="185"/>
                  <a:pt x="766" y="170"/>
                  <a:pt x="766" y="152"/>
                </a:cubicBezTo>
                <a:close/>
                <a:moveTo>
                  <a:pt x="638" y="152"/>
                </a:moveTo>
                <a:cubicBezTo>
                  <a:pt x="638" y="134"/>
                  <a:pt x="652" y="121"/>
                  <a:pt x="669" y="121"/>
                </a:cubicBezTo>
                <a:cubicBezTo>
                  <a:pt x="686" y="121"/>
                  <a:pt x="700" y="134"/>
                  <a:pt x="700" y="152"/>
                </a:cubicBezTo>
                <a:cubicBezTo>
                  <a:pt x="700" y="169"/>
                  <a:pt x="686" y="183"/>
                  <a:pt x="669" y="183"/>
                </a:cubicBezTo>
                <a:cubicBezTo>
                  <a:pt x="652" y="183"/>
                  <a:pt x="638" y="169"/>
                  <a:pt x="638" y="152"/>
                </a:cubicBezTo>
                <a:close/>
                <a:moveTo>
                  <a:pt x="774" y="24"/>
                </a:moveTo>
                <a:cubicBezTo>
                  <a:pt x="774" y="11"/>
                  <a:pt x="785" y="0"/>
                  <a:pt x="798" y="0"/>
                </a:cubicBezTo>
                <a:cubicBezTo>
                  <a:pt x="811" y="0"/>
                  <a:pt x="821" y="11"/>
                  <a:pt x="821" y="24"/>
                </a:cubicBezTo>
                <a:cubicBezTo>
                  <a:pt x="821" y="37"/>
                  <a:pt x="811" y="47"/>
                  <a:pt x="798" y="47"/>
                </a:cubicBezTo>
                <a:cubicBezTo>
                  <a:pt x="785" y="47"/>
                  <a:pt x="774" y="37"/>
                  <a:pt x="774" y="24"/>
                </a:cubicBezTo>
                <a:close/>
                <a:moveTo>
                  <a:pt x="838" y="88"/>
                </a:moveTo>
                <a:cubicBezTo>
                  <a:pt x="838" y="73"/>
                  <a:pt x="851" y="61"/>
                  <a:pt x="865" y="61"/>
                </a:cubicBezTo>
                <a:cubicBezTo>
                  <a:pt x="880" y="61"/>
                  <a:pt x="892" y="73"/>
                  <a:pt x="892" y="88"/>
                </a:cubicBezTo>
                <a:cubicBezTo>
                  <a:pt x="892" y="103"/>
                  <a:pt x="880" y="115"/>
                  <a:pt x="865" y="115"/>
                </a:cubicBezTo>
                <a:cubicBezTo>
                  <a:pt x="851" y="115"/>
                  <a:pt x="838" y="103"/>
                  <a:pt x="838" y="88"/>
                </a:cubicBezTo>
                <a:close/>
                <a:moveTo>
                  <a:pt x="705" y="88"/>
                </a:moveTo>
                <a:cubicBezTo>
                  <a:pt x="705" y="73"/>
                  <a:pt x="717" y="61"/>
                  <a:pt x="732" y="61"/>
                </a:cubicBezTo>
                <a:cubicBezTo>
                  <a:pt x="747" y="61"/>
                  <a:pt x="759" y="73"/>
                  <a:pt x="759" y="88"/>
                </a:cubicBezTo>
                <a:cubicBezTo>
                  <a:pt x="759" y="103"/>
                  <a:pt x="747" y="115"/>
                  <a:pt x="732" y="115"/>
                </a:cubicBezTo>
                <a:cubicBezTo>
                  <a:pt x="717" y="115"/>
                  <a:pt x="705" y="103"/>
                  <a:pt x="705" y="88"/>
                </a:cubicBezTo>
                <a:close/>
                <a:moveTo>
                  <a:pt x="1249" y="1218"/>
                </a:moveTo>
                <a:cubicBezTo>
                  <a:pt x="1266" y="1218"/>
                  <a:pt x="1280" y="1232"/>
                  <a:pt x="1280" y="1249"/>
                </a:cubicBezTo>
                <a:cubicBezTo>
                  <a:pt x="1280" y="1266"/>
                  <a:pt x="1266" y="1280"/>
                  <a:pt x="1249" y="1280"/>
                </a:cubicBezTo>
                <a:cubicBezTo>
                  <a:pt x="1232" y="1280"/>
                  <a:pt x="1218" y="1266"/>
                  <a:pt x="1218" y="1249"/>
                </a:cubicBezTo>
                <a:cubicBezTo>
                  <a:pt x="1218" y="1232"/>
                  <a:pt x="1232" y="1218"/>
                  <a:pt x="1249" y="1218"/>
                </a:cubicBezTo>
                <a:close/>
                <a:moveTo>
                  <a:pt x="1314" y="1153"/>
                </a:moveTo>
                <a:cubicBezTo>
                  <a:pt x="1331" y="1153"/>
                  <a:pt x="1345" y="1167"/>
                  <a:pt x="1345" y="1184"/>
                </a:cubicBezTo>
                <a:cubicBezTo>
                  <a:pt x="1345" y="1201"/>
                  <a:pt x="1331" y="1215"/>
                  <a:pt x="1314" y="1215"/>
                </a:cubicBezTo>
                <a:cubicBezTo>
                  <a:pt x="1297" y="1215"/>
                  <a:pt x="1283" y="1201"/>
                  <a:pt x="1283" y="1184"/>
                </a:cubicBezTo>
                <a:cubicBezTo>
                  <a:pt x="1283" y="1167"/>
                  <a:pt x="1297" y="1153"/>
                  <a:pt x="1314" y="1153"/>
                </a:cubicBezTo>
                <a:close/>
                <a:moveTo>
                  <a:pt x="1380" y="1088"/>
                </a:moveTo>
                <a:cubicBezTo>
                  <a:pt x="1397" y="1088"/>
                  <a:pt x="1411" y="1102"/>
                  <a:pt x="1411" y="1119"/>
                </a:cubicBezTo>
                <a:cubicBezTo>
                  <a:pt x="1411" y="1136"/>
                  <a:pt x="1397" y="1150"/>
                  <a:pt x="1380" y="1150"/>
                </a:cubicBezTo>
                <a:cubicBezTo>
                  <a:pt x="1363" y="1150"/>
                  <a:pt x="1349" y="1136"/>
                  <a:pt x="1349" y="1119"/>
                </a:cubicBezTo>
                <a:cubicBezTo>
                  <a:pt x="1349" y="1102"/>
                  <a:pt x="1363" y="1088"/>
                  <a:pt x="1380" y="1088"/>
                </a:cubicBezTo>
                <a:close/>
                <a:moveTo>
                  <a:pt x="1380" y="1223"/>
                </a:moveTo>
                <a:cubicBezTo>
                  <a:pt x="1394" y="1223"/>
                  <a:pt x="1406" y="1235"/>
                  <a:pt x="1406" y="1249"/>
                </a:cubicBezTo>
                <a:cubicBezTo>
                  <a:pt x="1406" y="1264"/>
                  <a:pt x="1394" y="1275"/>
                  <a:pt x="1380" y="1275"/>
                </a:cubicBezTo>
                <a:cubicBezTo>
                  <a:pt x="1365" y="1275"/>
                  <a:pt x="1354" y="1264"/>
                  <a:pt x="1354" y="1249"/>
                </a:cubicBezTo>
                <a:cubicBezTo>
                  <a:pt x="1354" y="1235"/>
                  <a:pt x="1365" y="1223"/>
                  <a:pt x="1380" y="1223"/>
                </a:cubicBezTo>
                <a:close/>
                <a:moveTo>
                  <a:pt x="1443" y="1160"/>
                </a:moveTo>
                <a:cubicBezTo>
                  <a:pt x="1456" y="1160"/>
                  <a:pt x="1467" y="1171"/>
                  <a:pt x="1467" y="1184"/>
                </a:cubicBezTo>
                <a:cubicBezTo>
                  <a:pt x="1467" y="1197"/>
                  <a:pt x="1456" y="1208"/>
                  <a:pt x="1443" y="1208"/>
                </a:cubicBezTo>
                <a:cubicBezTo>
                  <a:pt x="1430" y="1208"/>
                  <a:pt x="1419" y="1197"/>
                  <a:pt x="1419" y="1184"/>
                </a:cubicBezTo>
                <a:cubicBezTo>
                  <a:pt x="1419" y="1171"/>
                  <a:pt x="1430" y="1160"/>
                  <a:pt x="1443" y="1160"/>
                </a:cubicBezTo>
                <a:close/>
                <a:moveTo>
                  <a:pt x="1507" y="1097"/>
                </a:moveTo>
                <a:cubicBezTo>
                  <a:pt x="1518" y="1097"/>
                  <a:pt x="1528" y="1107"/>
                  <a:pt x="1528" y="1119"/>
                </a:cubicBezTo>
                <a:cubicBezTo>
                  <a:pt x="1528" y="1131"/>
                  <a:pt x="1518" y="1140"/>
                  <a:pt x="1507" y="1140"/>
                </a:cubicBezTo>
                <a:cubicBezTo>
                  <a:pt x="1495" y="1140"/>
                  <a:pt x="1485" y="1131"/>
                  <a:pt x="1485" y="1119"/>
                </a:cubicBezTo>
                <a:cubicBezTo>
                  <a:pt x="1485" y="1107"/>
                  <a:pt x="1495" y="1097"/>
                  <a:pt x="1507" y="1097"/>
                </a:cubicBezTo>
                <a:close/>
                <a:moveTo>
                  <a:pt x="1507" y="1019"/>
                </a:moveTo>
                <a:cubicBezTo>
                  <a:pt x="1521" y="1019"/>
                  <a:pt x="1533" y="1007"/>
                  <a:pt x="1533" y="992"/>
                </a:cubicBezTo>
                <a:cubicBezTo>
                  <a:pt x="1533" y="977"/>
                  <a:pt x="1521" y="965"/>
                  <a:pt x="1507" y="965"/>
                </a:cubicBezTo>
                <a:cubicBezTo>
                  <a:pt x="1492" y="965"/>
                  <a:pt x="1480" y="977"/>
                  <a:pt x="1480" y="992"/>
                </a:cubicBezTo>
                <a:cubicBezTo>
                  <a:pt x="1480" y="1007"/>
                  <a:pt x="1492" y="1019"/>
                  <a:pt x="1507" y="1019"/>
                </a:cubicBezTo>
                <a:close/>
                <a:moveTo>
                  <a:pt x="1121" y="66"/>
                </a:moveTo>
                <a:cubicBezTo>
                  <a:pt x="1132" y="66"/>
                  <a:pt x="1142" y="76"/>
                  <a:pt x="1142" y="88"/>
                </a:cubicBezTo>
                <a:cubicBezTo>
                  <a:pt x="1142" y="99"/>
                  <a:pt x="1132" y="109"/>
                  <a:pt x="1121" y="109"/>
                </a:cubicBezTo>
                <a:cubicBezTo>
                  <a:pt x="1109" y="109"/>
                  <a:pt x="1099" y="99"/>
                  <a:pt x="1099" y="88"/>
                </a:cubicBezTo>
                <a:cubicBezTo>
                  <a:pt x="1099" y="76"/>
                  <a:pt x="1109" y="66"/>
                  <a:pt x="1121" y="66"/>
                </a:cubicBezTo>
                <a:close/>
                <a:moveTo>
                  <a:pt x="1507" y="454"/>
                </a:moveTo>
                <a:cubicBezTo>
                  <a:pt x="1518" y="454"/>
                  <a:pt x="1528" y="464"/>
                  <a:pt x="1528" y="476"/>
                </a:cubicBezTo>
                <a:cubicBezTo>
                  <a:pt x="1528" y="488"/>
                  <a:pt x="1518" y="497"/>
                  <a:pt x="1507" y="497"/>
                </a:cubicBezTo>
                <a:cubicBezTo>
                  <a:pt x="1495" y="497"/>
                  <a:pt x="1485" y="488"/>
                  <a:pt x="1485" y="476"/>
                </a:cubicBezTo>
                <a:cubicBezTo>
                  <a:pt x="1485" y="464"/>
                  <a:pt x="1495" y="454"/>
                  <a:pt x="1507" y="454"/>
                </a:cubicBezTo>
                <a:close/>
                <a:moveTo>
                  <a:pt x="1443" y="1025"/>
                </a:moveTo>
                <a:cubicBezTo>
                  <a:pt x="1460" y="1025"/>
                  <a:pt x="1474" y="1039"/>
                  <a:pt x="1474" y="1056"/>
                </a:cubicBezTo>
                <a:cubicBezTo>
                  <a:pt x="1474" y="1073"/>
                  <a:pt x="1460" y="1087"/>
                  <a:pt x="1443" y="1087"/>
                </a:cubicBezTo>
                <a:cubicBezTo>
                  <a:pt x="1426" y="1087"/>
                  <a:pt x="1412" y="1073"/>
                  <a:pt x="1412" y="1056"/>
                </a:cubicBezTo>
                <a:cubicBezTo>
                  <a:pt x="1412" y="1039"/>
                  <a:pt x="1426" y="1025"/>
                  <a:pt x="1443" y="1025"/>
                </a:cubicBezTo>
                <a:close/>
                <a:moveTo>
                  <a:pt x="1443" y="897"/>
                </a:moveTo>
                <a:cubicBezTo>
                  <a:pt x="1460" y="897"/>
                  <a:pt x="1474" y="911"/>
                  <a:pt x="1474" y="928"/>
                </a:cubicBezTo>
                <a:cubicBezTo>
                  <a:pt x="1474" y="945"/>
                  <a:pt x="1460" y="959"/>
                  <a:pt x="1443" y="959"/>
                </a:cubicBezTo>
                <a:cubicBezTo>
                  <a:pt x="1426" y="959"/>
                  <a:pt x="1412" y="945"/>
                  <a:pt x="1412" y="928"/>
                </a:cubicBezTo>
                <a:cubicBezTo>
                  <a:pt x="1412" y="911"/>
                  <a:pt x="1426" y="897"/>
                  <a:pt x="1443" y="897"/>
                </a:cubicBezTo>
                <a:close/>
                <a:moveTo>
                  <a:pt x="1443" y="765"/>
                </a:moveTo>
                <a:cubicBezTo>
                  <a:pt x="1461" y="765"/>
                  <a:pt x="1477" y="781"/>
                  <a:pt x="1477" y="799"/>
                </a:cubicBezTo>
                <a:cubicBezTo>
                  <a:pt x="1477" y="818"/>
                  <a:pt x="1461" y="833"/>
                  <a:pt x="1443" y="833"/>
                </a:cubicBezTo>
                <a:cubicBezTo>
                  <a:pt x="1424" y="833"/>
                  <a:pt x="1409" y="818"/>
                  <a:pt x="1409" y="799"/>
                </a:cubicBezTo>
                <a:cubicBezTo>
                  <a:pt x="1409" y="781"/>
                  <a:pt x="1424" y="765"/>
                  <a:pt x="1443" y="765"/>
                </a:cubicBezTo>
                <a:close/>
                <a:moveTo>
                  <a:pt x="1443" y="638"/>
                </a:moveTo>
                <a:cubicBezTo>
                  <a:pt x="1460" y="638"/>
                  <a:pt x="1474" y="651"/>
                  <a:pt x="1474" y="669"/>
                </a:cubicBezTo>
                <a:cubicBezTo>
                  <a:pt x="1474" y="686"/>
                  <a:pt x="1460" y="700"/>
                  <a:pt x="1443" y="700"/>
                </a:cubicBezTo>
                <a:cubicBezTo>
                  <a:pt x="1426" y="700"/>
                  <a:pt x="1412" y="686"/>
                  <a:pt x="1412" y="669"/>
                </a:cubicBezTo>
                <a:cubicBezTo>
                  <a:pt x="1412" y="651"/>
                  <a:pt x="1426" y="638"/>
                  <a:pt x="1443" y="638"/>
                </a:cubicBezTo>
                <a:close/>
                <a:moveTo>
                  <a:pt x="1571" y="903"/>
                </a:moveTo>
                <a:cubicBezTo>
                  <a:pt x="1584" y="903"/>
                  <a:pt x="1595" y="914"/>
                  <a:pt x="1595" y="927"/>
                </a:cubicBezTo>
                <a:cubicBezTo>
                  <a:pt x="1595" y="940"/>
                  <a:pt x="1584" y="950"/>
                  <a:pt x="1571" y="950"/>
                </a:cubicBezTo>
                <a:cubicBezTo>
                  <a:pt x="1558" y="950"/>
                  <a:pt x="1547" y="940"/>
                  <a:pt x="1547" y="927"/>
                </a:cubicBezTo>
                <a:cubicBezTo>
                  <a:pt x="1547" y="914"/>
                  <a:pt x="1558" y="903"/>
                  <a:pt x="1571" y="903"/>
                </a:cubicBezTo>
                <a:close/>
                <a:moveTo>
                  <a:pt x="1571" y="774"/>
                </a:moveTo>
                <a:cubicBezTo>
                  <a:pt x="1584" y="774"/>
                  <a:pt x="1595" y="784"/>
                  <a:pt x="1595" y="797"/>
                </a:cubicBezTo>
                <a:cubicBezTo>
                  <a:pt x="1595" y="811"/>
                  <a:pt x="1584" y="821"/>
                  <a:pt x="1571" y="821"/>
                </a:cubicBezTo>
                <a:cubicBezTo>
                  <a:pt x="1558" y="821"/>
                  <a:pt x="1547" y="811"/>
                  <a:pt x="1547" y="797"/>
                </a:cubicBezTo>
                <a:cubicBezTo>
                  <a:pt x="1547" y="784"/>
                  <a:pt x="1558" y="774"/>
                  <a:pt x="1571" y="774"/>
                </a:cubicBezTo>
                <a:close/>
                <a:moveTo>
                  <a:pt x="1507" y="838"/>
                </a:moveTo>
                <a:cubicBezTo>
                  <a:pt x="1521" y="838"/>
                  <a:pt x="1533" y="850"/>
                  <a:pt x="1533" y="865"/>
                </a:cubicBezTo>
                <a:cubicBezTo>
                  <a:pt x="1533" y="880"/>
                  <a:pt x="1521" y="892"/>
                  <a:pt x="1507" y="892"/>
                </a:cubicBezTo>
                <a:cubicBezTo>
                  <a:pt x="1492" y="892"/>
                  <a:pt x="1480" y="880"/>
                  <a:pt x="1480" y="865"/>
                </a:cubicBezTo>
                <a:cubicBezTo>
                  <a:pt x="1480" y="850"/>
                  <a:pt x="1492" y="838"/>
                  <a:pt x="1507" y="838"/>
                </a:cubicBezTo>
                <a:close/>
                <a:moveTo>
                  <a:pt x="1507" y="705"/>
                </a:moveTo>
                <a:cubicBezTo>
                  <a:pt x="1521" y="705"/>
                  <a:pt x="1533" y="717"/>
                  <a:pt x="1533" y="732"/>
                </a:cubicBezTo>
                <a:cubicBezTo>
                  <a:pt x="1533" y="747"/>
                  <a:pt x="1521" y="759"/>
                  <a:pt x="1507" y="759"/>
                </a:cubicBezTo>
                <a:cubicBezTo>
                  <a:pt x="1492" y="759"/>
                  <a:pt x="1480" y="747"/>
                  <a:pt x="1480" y="732"/>
                </a:cubicBezTo>
                <a:cubicBezTo>
                  <a:pt x="1480" y="717"/>
                  <a:pt x="1492" y="705"/>
                  <a:pt x="1507" y="705"/>
                </a:cubicBezTo>
                <a:close/>
                <a:moveTo>
                  <a:pt x="1249" y="190"/>
                </a:moveTo>
                <a:cubicBezTo>
                  <a:pt x="1263" y="190"/>
                  <a:pt x="1275" y="202"/>
                  <a:pt x="1275" y="216"/>
                </a:cubicBezTo>
                <a:cubicBezTo>
                  <a:pt x="1275" y="231"/>
                  <a:pt x="1263" y="242"/>
                  <a:pt x="1249" y="242"/>
                </a:cubicBezTo>
                <a:cubicBezTo>
                  <a:pt x="1235" y="242"/>
                  <a:pt x="1223" y="231"/>
                  <a:pt x="1223" y="216"/>
                </a:cubicBezTo>
                <a:cubicBezTo>
                  <a:pt x="1223" y="202"/>
                  <a:pt x="1235" y="190"/>
                  <a:pt x="1249" y="190"/>
                </a:cubicBezTo>
                <a:close/>
                <a:moveTo>
                  <a:pt x="1314" y="255"/>
                </a:moveTo>
                <a:cubicBezTo>
                  <a:pt x="1329" y="255"/>
                  <a:pt x="1340" y="267"/>
                  <a:pt x="1340" y="281"/>
                </a:cubicBezTo>
                <a:cubicBezTo>
                  <a:pt x="1340" y="295"/>
                  <a:pt x="1329" y="307"/>
                  <a:pt x="1314" y="307"/>
                </a:cubicBezTo>
                <a:cubicBezTo>
                  <a:pt x="1300" y="307"/>
                  <a:pt x="1288" y="295"/>
                  <a:pt x="1288" y="281"/>
                </a:cubicBezTo>
                <a:cubicBezTo>
                  <a:pt x="1288" y="267"/>
                  <a:pt x="1300" y="255"/>
                  <a:pt x="1314" y="255"/>
                </a:cubicBezTo>
                <a:close/>
                <a:moveTo>
                  <a:pt x="1380" y="321"/>
                </a:moveTo>
                <a:cubicBezTo>
                  <a:pt x="1394" y="321"/>
                  <a:pt x="1406" y="333"/>
                  <a:pt x="1406" y="347"/>
                </a:cubicBezTo>
                <a:cubicBezTo>
                  <a:pt x="1406" y="361"/>
                  <a:pt x="1394" y="373"/>
                  <a:pt x="1380" y="373"/>
                </a:cubicBezTo>
                <a:cubicBezTo>
                  <a:pt x="1365" y="373"/>
                  <a:pt x="1354" y="361"/>
                  <a:pt x="1354" y="347"/>
                </a:cubicBezTo>
                <a:cubicBezTo>
                  <a:pt x="1354" y="333"/>
                  <a:pt x="1365" y="321"/>
                  <a:pt x="1380" y="321"/>
                </a:cubicBezTo>
                <a:close/>
                <a:moveTo>
                  <a:pt x="1186" y="128"/>
                </a:moveTo>
                <a:cubicBezTo>
                  <a:pt x="1199" y="128"/>
                  <a:pt x="1210" y="138"/>
                  <a:pt x="1210" y="152"/>
                </a:cubicBezTo>
                <a:cubicBezTo>
                  <a:pt x="1210" y="165"/>
                  <a:pt x="1199" y="175"/>
                  <a:pt x="1186" y="175"/>
                </a:cubicBezTo>
                <a:cubicBezTo>
                  <a:pt x="1173" y="175"/>
                  <a:pt x="1162" y="165"/>
                  <a:pt x="1162" y="152"/>
                </a:cubicBezTo>
                <a:cubicBezTo>
                  <a:pt x="1162" y="138"/>
                  <a:pt x="1173" y="128"/>
                  <a:pt x="1186" y="128"/>
                </a:cubicBezTo>
                <a:close/>
                <a:moveTo>
                  <a:pt x="1443" y="386"/>
                </a:moveTo>
                <a:cubicBezTo>
                  <a:pt x="1456" y="386"/>
                  <a:pt x="1467" y="397"/>
                  <a:pt x="1467" y="410"/>
                </a:cubicBezTo>
                <a:cubicBezTo>
                  <a:pt x="1467" y="423"/>
                  <a:pt x="1456" y="433"/>
                  <a:pt x="1443" y="433"/>
                </a:cubicBezTo>
                <a:cubicBezTo>
                  <a:pt x="1430" y="433"/>
                  <a:pt x="1419" y="423"/>
                  <a:pt x="1419" y="410"/>
                </a:cubicBezTo>
                <a:cubicBezTo>
                  <a:pt x="1419" y="397"/>
                  <a:pt x="1430" y="386"/>
                  <a:pt x="1443" y="386"/>
                </a:cubicBezTo>
                <a:close/>
                <a:moveTo>
                  <a:pt x="1571" y="645"/>
                </a:moveTo>
                <a:cubicBezTo>
                  <a:pt x="1584" y="645"/>
                  <a:pt x="1595" y="655"/>
                  <a:pt x="1595" y="668"/>
                </a:cubicBezTo>
                <a:cubicBezTo>
                  <a:pt x="1595" y="682"/>
                  <a:pt x="1584" y="692"/>
                  <a:pt x="1571" y="692"/>
                </a:cubicBezTo>
                <a:cubicBezTo>
                  <a:pt x="1558" y="692"/>
                  <a:pt x="1547" y="682"/>
                  <a:pt x="1547" y="668"/>
                </a:cubicBezTo>
                <a:cubicBezTo>
                  <a:pt x="1547" y="655"/>
                  <a:pt x="1558" y="645"/>
                  <a:pt x="1571" y="645"/>
                </a:cubicBezTo>
                <a:close/>
                <a:moveTo>
                  <a:pt x="926" y="0"/>
                </a:moveTo>
                <a:cubicBezTo>
                  <a:pt x="939" y="0"/>
                  <a:pt x="950" y="11"/>
                  <a:pt x="950" y="24"/>
                </a:cubicBezTo>
                <a:cubicBezTo>
                  <a:pt x="950" y="37"/>
                  <a:pt x="939" y="48"/>
                  <a:pt x="926" y="48"/>
                </a:cubicBezTo>
                <a:cubicBezTo>
                  <a:pt x="913" y="48"/>
                  <a:pt x="903" y="37"/>
                  <a:pt x="903" y="24"/>
                </a:cubicBezTo>
                <a:cubicBezTo>
                  <a:pt x="903" y="11"/>
                  <a:pt x="913" y="0"/>
                  <a:pt x="926" y="0"/>
                </a:cubicBezTo>
                <a:close/>
                <a:moveTo>
                  <a:pt x="1507" y="577"/>
                </a:moveTo>
                <a:cubicBezTo>
                  <a:pt x="1521" y="577"/>
                  <a:pt x="1533" y="589"/>
                  <a:pt x="1533" y="604"/>
                </a:cubicBezTo>
                <a:cubicBezTo>
                  <a:pt x="1533" y="619"/>
                  <a:pt x="1521" y="631"/>
                  <a:pt x="1507" y="631"/>
                </a:cubicBezTo>
                <a:cubicBezTo>
                  <a:pt x="1492" y="631"/>
                  <a:pt x="1480" y="619"/>
                  <a:pt x="1480" y="604"/>
                </a:cubicBezTo>
                <a:cubicBezTo>
                  <a:pt x="1480" y="589"/>
                  <a:pt x="1492" y="577"/>
                  <a:pt x="1507" y="577"/>
                </a:cubicBezTo>
                <a:close/>
                <a:moveTo>
                  <a:pt x="990" y="61"/>
                </a:moveTo>
                <a:cubicBezTo>
                  <a:pt x="1005" y="61"/>
                  <a:pt x="1017" y="73"/>
                  <a:pt x="1017" y="88"/>
                </a:cubicBezTo>
                <a:cubicBezTo>
                  <a:pt x="1017" y="103"/>
                  <a:pt x="1005" y="115"/>
                  <a:pt x="990" y="115"/>
                </a:cubicBezTo>
                <a:cubicBezTo>
                  <a:pt x="975" y="115"/>
                  <a:pt x="963" y="103"/>
                  <a:pt x="963" y="88"/>
                </a:cubicBezTo>
                <a:cubicBezTo>
                  <a:pt x="963" y="73"/>
                  <a:pt x="975" y="61"/>
                  <a:pt x="990" y="61"/>
                </a:cubicBezTo>
                <a:close/>
                <a:moveTo>
                  <a:pt x="1121" y="187"/>
                </a:moveTo>
                <a:cubicBezTo>
                  <a:pt x="1138" y="187"/>
                  <a:pt x="1152" y="201"/>
                  <a:pt x="1152" y="218"/>
                </a:cubicBezTo>
                <a:cubicBezTo>
                  <a:pt x="1152" y="235"/>
                  <a:pt x="1138" y="249"/>
                  <a:pt x="1121" y="249"/>
                </a:cubicBezTo>
                <a:cubicBezTo>
                  <a:pt x="1103" y="249"/>
                  <a:pt x="1090" y="235"/>
                  <a:pt x="1090" y="218"/>
                </a:cubicBezTo>
                <a:cubicBezTo>
                  <a:pt x="1090" y="201"/>
                  <a:pt x="1103" y="187"/>
                  <a:pt x="1121" y="187"/>
                </a:cubicBezTo>
                <a:close/>
                <a:moveTo>
                  <a:pt x="1314" y="381"/>
                </a:moveTo>
                <a:cubicBezTo>
                  <a:pt x="1331" y="381"/>
                  <a:pt x="1345" y="395"/>
                  <a:pt x="1345" y="412"/>
                </a:cubicBezTo>
                <a:cubicBezTo>
                  <a:pt x="1345" y="429"/>
                  <a:pt x="1331" y="443"/>
                  <a:pt x="1314" y="443"/>
                </a:cubicBezTo>
                <a:cubicBezTo>
                  <a:pt x="1297" y="443"/>
                  <a:pt x="1283" y="429"/>
                  <a:pt x="1283" y="412"/>
                </a:cubicBezTo>
                <a:cubicBezTo>
                  <a:pt x="1283" y="395"/>
                  <a:pt x="1297" y="381"/>
                  <a:pt x="1314" y="381"/>
                </a:cubicBezTo>
                <a:close/>
                <a:moveTo>
                  <a:pt x="1056" y="122"/>
                </a:moveTo>
                <a:cubicBezTo>
                  <a:pt x="1073" y="122"/>
                  <a:pt x="1087" y="136"/>
                  <a:pt x="1087" y="153"/>
                </a:cubicBezTo>
                <a:cubicBezTo>
                  <a:pt x="1087" y="171"/>
                  <a:pt x="1073" y="184"/>
                  <a:pt x="1056" y="184"/>
                </a:cubicBezTo>
                <a:cubicBezTo>
                  <a:pt x="1039" y="184"/>
                  <a:pt x="1025" y="171"/>
                  <a:pt x="1025" y="153"/>
                </a:cubicBezTo>
                <a:cubicBezTo>
                  <a:pt x="1025" y="136"/>
                  <a:pt x="1039" y="122"/>
                  <a:pt x="1056" y="122"/>
                </a:cubicBezTo>
                <a:close/>
                <a:moveTo>
                  <a:pt x="1186" y="253"/>
                </a:moveTo>
                <a:cubicBezTo>
                  <a:pt x="1203" y="253"/>
                  <a:pt x="1217" y="266"/>
                  <a:pt x="1217" y="284"/>
                </a:cubicBezTo>
                <a:cubicBezTo>
                  <a:pt x="1217" y="301"/>
                  <a:pt x="1203" y="315"/>
                  <a:pt x="1186" y="315"/>
                </a:cubicBezTo>
                <a:cubicBezTo>
                  <a:pt x="1169" y="315"/>
                  <a:pt x="1155" y="301"/>
                  <a:pt x="1155" y="284"/>
                </a:cubicBezTo>
                <a:cubicBezTo>
                  <a:pt x="1155" y="266"/>
                  <a:pt x="1169" y="253"/>
                  <a:pt x="1186" y="253"/>
                </a:cubicBezTo>
                <a:close/>
                <a:moveTo>
                  <a:pt x="1380" y="446"/>
                </a:moveTo>
                <a:cubicBezTo>
                  <a:pt x="1397" y="446"/>
                  <a:pt x="1411" y="460"/>
                  <a:pt x="1411" y="477"/>
                </a:cubicBezTo>
                <a:cubicBezTo>
                  <a:pt x="1411" y="494"/>
                  <a:pt x="1397" y="508"/>
                  <a:pt x="1380" y="508"/>
                </a:cubicBezTo>
                <a:cubicBezTo>
                  <a:pt x="1363" y="508"/>
                  <a:pt x="1349" y="494"/>
                  <a:pt x="1349" y="477"/>
                </a:cubicBezTo>
                <a:cubicBezTo>
                  <a:pt x="1349" y="460"/>
                  <a:pt x="1363" y="446"/>
                  <a:pt x="1380" y="446"/>
                </a:cubicBezTo>
                <a:close/>
                <a:moveTo>
                  <a:pt x="1249" y="316"/>
                </a:moveTo>
                <a:cubicBezTo>
                  <a:pt x="1266" y="316"/>
                  <a:pt x="1280" y="330"/>
                  <a:pt x="1280" y="347"/>
                </a:cubicBezTo>
                <a:cubicBezTo>
                  <a:pt x="1280" y="364"/>
                  <a:pt x="1266" y="378"/>
                  <a:pt x="1249" y="378"/>
                </a:cubicBezTo>
                <a:cubicBezTo>
                  <a:pt x="1232" y="378"/>
                  <a:pt x="1218" y="364"/>
                  <a:pt x="1218" y="347"/>
                </a:cubicBezTo>
                <a:cubicBezTo>
                  <a:pt x="1218" y="330"/>
                  <a:pt x="1232" y="316"/>
                  <a:pt x="1249" y="316"/>
                </a:cubicBezTo>
                <a:close/>
                <a:moveTo>
                  <a:pt x="1443" y="510"/>
                </a:moveTo>
                <a:cubicBezTo>
                  <a:pt x="1460" y="510"/>
                  <a:pt x="1474" y="523"/>
                  <a:pt x="1474" y="541"/>
                </a:cubicBezTo>
                <a:cubicBezTo>
                  <a:pt x="1474" y="558"/>
                  <a:pt x="1460" y="572"/>
                  <a:pt x="1443" y="572"/>
                </a:cubicBezTo>
                <a:cubicBezTo>
                  <a:pt x="1426" y="572"/>
                  <a:pt x="1412" y="558"/>
                  <a:pt x="1412" y="541"/>
                </a:cubicBezTo>
                <a:cubicBezTo>
                  <a:pt x="1412" y="523"/>
                  <a:pt x="1426" y="510"/>
                  <a:pt x="1443" y="510"/>
                </a:cubicBezTo>
                <a:close/>
                <a:moveTo>
                  <a:pt x="1341" y="1316"/>
                </a:moveTo>
                <a:cubicBezTo>
                  <a:pt x="1341" y="1330"/>
                  <a:pt x="1330" y="1342"/>
                  <a:pt x="1315" y="1342"/>
                </a:cubicBezTo>
                <a:cubicBezTo>
                  <a:pt x="1301" y="1342"/>
                  <a:pt x="1289" y="1330"/>
                  <a:pt x="1289" y="1316"/>
                </a:cubicBezTo>
                <a:cubicBezTo>
                  <a:pt x="1289" y="1301"/>
                  <a:pt x="1301" y="1290"/>
                  <a:pt x="1315" y="1290"/>
                </a:cubicBezTo>
                <a:cubicBezTo>
                  <a:pt x="1330" y="1290"/>
                  <a:pt x="1341" y="1301"/>
                  <a:pt x="1341" y="1316"/>
                </a:cubicBezTo>
                <a:close/>
                <a:moveTo>
                  <a:pt x="1275" y="1381"/>
                </a:moveTo>
                <a:cubicBezTo>
                  <a:pt x="1275" y="1395"/>
                  <a:pt x="1263" y="1407"/>
                  <a:pt x="1249" y="1407"/>
                </a:cubicBezTo>
                <a:cubicBezTo>
                  <a:pt x="1235" y="1407"/>
                  <a:pt x="1223" y="1395"/>
                  <a:pt x="1223" y="1381"/>
                </a:cubicBezTo>
                <a:cubicBezTo>
                  <a:pt x="1223" y="1367"/>
                  <a:pt x="1235" y="1355"/>
                  <a:pt x="1249" y="1355"/>
                </a:cubicBezTo>
                <a:cubicBezTo>
                  <a:pt x="1263" y="1355"/>
                  <a:pt x="1275" y="1367"/>
                  <a:pt x="1275" y="1381"/>
                </a:cubicBezTo>
                <a:close/>
                <a:moveTo>
                  <a:pt x="1019" y="1508"/>
                </a:moveTo>
                <a:cubicBezTo>
                  <a:pt x="1019" y="1523"/>
                  <a:pt x="1007" y="1535"/>
                  <a:pt x="992" y="1535"/>
                </a:cubicBezTo>
                <a:cubicBezTo>
                  <a:pt x="977" y="1535"/>
                  <a:pt x="965" y="1523"/>
                  <a:pt x="965" y="1508"/>
                </a:cubicBezTo>
                <a:cubicBezTo>
                  <a:pt x="965" y="1493"/>
                  <a:pt x="977" y="1481"/>
                  <a:pt x="992" y="1481"/>
                </a:cubicBezTo>
                <a:cubicBezTo>
                  <a:pt x="1007" y="1481"/>
                  <a:pt x="1019" y="1493"/>
                  <a:pt x="1019" y="1508"/>
                </a:cubicBezTo>
                <a:close/>
                <a:moveTo>
                  <a:pt x="1215" y="1316"/>
                </a:moveTo>
                <a:cubicBezTo>
                  <a:pt x="1215" y="1333"/>
                  <a:pt x="1201" y="1347"/>
                  <a:pt x="1184" y="1347"/>
                </a:cubicBezTo>
                <a:cubicBezTo>
                  <a:pt x="1167" y="1347"/>
                  <a:pt x="1153" y="1333"/>
                  <a:pt x="1153" y="1316"/>
                </a:cubicBezTo>
                <a:cubicBezTo>
                  <a:pt x="1153" y="1299"/>
                  <a:pt x="1167" y="1285"/>
                  <a:pt x="1184" y="1285"/>
                </a:cubicBezTo>
                <a:cubicBezTo>
                  <a:pt x="1201" y="1285"/>
                  <a:pt x="1215" y="1299"/>
                  <a:pt x="1215" y="1316"/>
                </a:cubicBezTo>
                <a:close/>
                <a:moveTo>
                  <a:pt x="1150" y="1381"/>
                </a:moveTo>
                <a:cubicBezTo>
                  <a:pt x="1150" y="1398"/>
                  <a:pt x="1136" y="1412"/>
                  <a:pt x="1119" y="1412"/>
                </a:cubicBezTo>
                <a:cubicBezTo>
                  <a:pt x="1102" y="1412"/>
                  <a:pt x="1088" y="1398"/>
                  <a:pt x="1088" y="1381"/>
                </a:cubicBezTo>
                <a:cubicBezTo>
                  <a:pt x="1088" y="1364"/>
                  <a:pt x="1102" y="1350"/>
                  <a:pt x="1119" y="1350"/>
                </a:cubicBezTo>
                <a:cubicBezTo>
                  <a:pt x="1136" y="1350"/>
                  <a:pt x="1150" y="1364"/>
                  <a:pt x="1150" y="1381"/>
                </a:cubicBezTo>
                <a:close/>
                <a:moveTo>
                  <a:pt x="1163" y="1444"/>
                </a:moveTo>
                <a:cubicBezTo>
                  <a:pt x="1163" y="1457"/>
                  <a:pt x="1174" y="1468"/>
                  <a:pt x="1187" y="1468"/>
                </a:cubicBezTo>
                <a:cubicBezTo>
                  <a:pt x="1200" y="1468"/>
                  <a:pt x="1210" y="1457"/>
                  <a:pt x="1210" y="1444"/>
                </a:cubicBezTo>
                <a:cubicBezTo>
                  <a:pt x="1210" y="1431"/>
                  <a:pt x="1200" y="1421"/>
                  <a:pt x="1187" y="1421"/>
                </a:cubicBezTo>
                <a:cubicBezTo>
                  <a:pt x="1174" y="1421"/>
                  <a:pt x="1163" y="1431"/>
                  <a:pt x="1163" y="1444"/>
                </a:cubicBezTo>
                <a:close/>
                <a:moveTo>
                  <a:pt x="1100" y="1508"/>
                </a:moveTo>
                <a:cubicBezTo>
                  <a:pt x="1100" y="1520"/>
                  <a:pt x="1109" y="1529"/>
                  <a:pt x="1121" y="1529"/>
                </a:cubicBezTo>
                <a:cubicBezTo>
                  <a:pt x="1133" y="1529"/>
                  <a:pt x="1143" y="1520"/>
                  <a:pt x="1143" y="1508"/>
                </a:cubicBezTo>
                <a:cubicBezTo>
                  <a:pt x="1143" y="1496"/>
                  <a:pt x="1133" y="1486"/>
                  <a:pt x="1121" y="1486"/>
                </a:cubicBezTo>
                <a:cubicBezTo>
                  <a:pt x="1109" y="1486"/>
                  <a:pt x="1100" y="1496"/>
                  <a:pt x="1100" y="1508"/>
                </a:cubicBezTo>
                <a:close/>
                <a:moveTo>
                  <a:pt x="1025" y="1444"/>
                </a:moveTo>
                <a:cubicBezTo>
                  <a:pt x="1025" y="1461"/>
                  <a:pt x="1039" y="1475"/>
                  <a:pt x="1056" y="1475"/>
                </a:cubicBezTo>
                <a:cubicBezTo>
                  <a:pt x="1073" y="1475"/>
                  <a:pt x="1087" y="1461"/>
                  <a:pt x="1087" y="1444"/>
                </a:cubicBezTo>
                <a:cubicBezTo>
                  <a:pt x="1087" y="1427"/>
                  <a:pt x="1073" y="1413"/>
                  <a:pt x="1056" y="1413"/>
                </a:cubicBezTo>
                <a:cubicBezTo>
                  <a:pt x="1039" y="1413"/>
                  <a:pt x="1025" y="1427"/>
                  <a:pt x="1025" y="1444"/>
                </a:cubicBezTo>
                <a:close/>
                <a:moveTo>
                  <a:pt x="897" y="1444"/>
                </a:moveTo>
                <a:cubicBezTo>
                  <a:pt x="897" y="1461"/>
                  <a:pt x="911" y="1475"/>
                  <a:pt x="928" y="1475"/>
                </a:cubicBezTo>
                <a:cubicBezTo>
                  <a:pt x="945" y="1475"/>
                  <a:pt x="959" y="1461"/>
                  <a:pt x="959" y="1444"/>
                </a:cubicBezTo>
                <a:cubicBezTo>
                  <a:pt x="959" y="1427"/>
                  <a:pt x="945" y="1413"/>
                  <a:pt x="928" y="1413"/>
                </a:cubicBezTo>
                <a:cubicBezTo>
                  <a:pt x="911" y="1413"/>
                  <a:pt x="897" y="1427"/>
                  <a:pt x="897" y="1444"/>
                </a:cubicBezTo>
                <a:close/>
                <a:moveTo>
                  <a:pt x="766" y="1444"/>
                </a:moveTo>
                <a:cubicBezTo>
                  <a:pt x="766" y="1463"/>
                  <a:pt x="781" y="1478"/>
                  <a:pt x="799" y="1478"/>
                </a:cubicBezTo>
                <a:cubicBezTo>
                  <a:pt x="818" y="1478"/>
                  <a:pt x="833" y="1463"/>
                  <a:pt x="833" y="1444"/>
                </a:cubicBezTo>
                <a:cubicBezTo>
                  <a:pt x="833" y="1426"/>
                  <a:pt x="818" y="1411"/>
                  <a:pt x="799" y="1411"/>
                </a:cubicBezTo>
                <a:cubicBezTo>
                  <a:pt x="781" y="1411"/>
                  <a:pt x="766" y="1426"/>
                  <a:pt x="766" y="1444"/>
                </a:cubicBezTo>
                <a:close/>
                <a:moveTo>
                  <a:pt x="638" y="1444"/>
                </a:moveTo>
                <a:cubicBezTo>
                  <a:pt x="638" y="1461"/>
                  <a:pt x="652" y="1475"/>
                  <a:pt x="669" y="1475"/>
                </a:cubicBezTo>
                <a:cubicBezTo>
                  <a:pt x="686" y="1475"/>
                  <a:pt x="700" y="1461"/>
                  <a:pt x="700" y="1444"/>
                </a:cubicBezTo>
                <a:cubicBezTo>
                  <a:pt x="700" y="1427"/>
                  <a:pt x="686" y="1413"/>
                  <a:pt x="669" y="1413"/>
                </a:cubicBezTo>
                <a:cubicBezTo>
                  <a:pt x="652" y="1413"/>
                  <a:pt x="638" y="1427"/>
                  <a:pt x="638" y="1444"/>
                </a:cubicBezTo>
                <a:close/>
                <a:moveTo>
                  <a:pt x="903" y="1572"/>
                </a:moveTo>
                <a:cubicBezTo>
                  <a:pt x="903" y="1585"/>
                  <a:pt x="914" y="1596"/>
                  <a:pt x="927" y="1596"/>
                </a:cubicBezTo>
                <a:cubicBezTo>
                  <a:pt x="940" y="1596"/>
                  <a:pt x="950" y="1585"/>
                  <a:pt x="950" y="1572"/>
                </a:cubicBezTo>
                <a:cubicBezTo>
                  <a:pt x="950" y="1559"/>
                  <a:pt x="940" y="1549"/>
                  <a:pt x="927" y="1549"/>
                </a:cubicBezTo>
                <a:cubicBezTo>
                  <a:pt x="914" y="1549"/>
                  <a:pt x="903" y="1559"/>
                  <a:pt x="903" y="1572"/>
                </a:cubicBezTo>
                <a:close/>
                <a:moveTo>
                  <a:pt x="774" y="1572"/>
                </a:moveTo>
                <a:cubicBezTo>
                  <a:pt x="774" y="1585"/>
                  <a:pt x="785" y="1596"/>
                  <a:pt x="798" y="1596"/>
                </a:cubicBezTo>
                <a:cubicBezTo>
                  <a:pt x="811" y="1596"/>
                  <a:pt x="821" y="1585"/>
                  <a:pt x="821" y="1572"/>
                </a:cubicBezTo>
                <a:cubicBezTo>
                  <a:pt x="821" y="1559"/>
                  <a:pt x="811" y="1549"/>
                  <a:pt x="798" y="1549"/>
                </a:cubicBezTo>
                <a:cubicBezTo>
                  <a:pt x="785" y="1549"/>
                  <a:pt x="774" y="1559"/>
                  <a:pt x="774" y="1572"/>
                </a:cubicBezTo>
                <a:close/>
                <a:moveTo>
                  <a:pt x="838" y="1508"/>
                </a:moveTo>
                <a:cubicBezTo>
                  <a:pt x="838" y="1523"/>
                  <a:pt x="851" y="1535"/>
                  <a:pt x="865" y="1535"/>
                </a:cubicBezTo>
                <a:cubicBezTo>
                  <a:pt x="880" y="1535"/>
                  <a:pt x="892" y="1523"/>
                  <a:pt x="892" y="1508"/>
                </a:cubicBezTo>
                <a:cubicBezTo>
                  <a:pt x="892" y="1493"/>
                  <a:pt x="880" y="1481"/>
                  <a:pt x="865" y="1481"/>
                </a:cubicBezTo>
                <a:cubicBezTo>
                  <a:pt x="851" y="1481"/>
                  <a:pt x="838" y="1493"/>
                  <a:pt x="838" y="1508"/>
                </a:cubicBezTo>
                <a:close/>
                <a:moveTo>
                  <a:pt x="705" y="1508"/>
                </a:moveTo>
                <a:cubicBezTo>
                  <a:pt x="705" y="1523"/>
                  <a:pt x="717" y="1535"/>
                  <a:pt x="732" y="1535"/>
                </a:cubicBezTo>
                <a:cubicBezTo>
                  <a:pt x="747" y="1535"/>
                  <a:pt x="759" y="1523"/>
                  <a:pt x="759" y="1508"/>
                </a:cubicBezTo>
                <a:cubicBezTo>
                  <a:pt x="759" y="1493"/>
                  <a:pt x="747" y="1481"/>
                  <a:pt x="732" y="1481"/>
                </a:cubicBezTo>
                <a:cubicBezTo>
                  <a:pt x="717" y="1481"/>
                  <a:pt x="705" y="1493"/>
                  <a:pt x="705" y="1508"/>
                </a:cubicBezTo>
                <a:close/>
                <a:moveTo>
                  <a:pt x="645" y="1572"/>
                </a:moveTo>
                <a:cubicBezTo>
                  <a:pt x="645" y="1585"/>
                  <a:pt x="656" y="1596"/>
                  <a:pt x="669" y="1596"/>
                </a:cubicBezTo>
                <a:cubicBezTo>
                  <a:pt x="682" y="1596"/>
                  <a:pt x="692" y="1585"/>
                  <a:pt x="692" y="1572"/>
                </a:cubicBezTo>
                <a:cubicBezTo>
                  <a:pt x="692" y="1559"/>
                  <a:pt x="682" y="1549"/>
                  <a:pt x="669" y="1549"/>
                </a:cubicBezTo>
                <a:cubicBezTo>
                  <a:pt x="656" y="1549"/>
                  <a:pt x="645" y="1559"/>
                  <a:pt x="645" y="1572"/>
                </a:cubicBezTo>
                <a:close/>
                <a:moveTo>
                  <a:pt x="577" y="1508"/>
                </a:moveTo>
                <a:cubicBezTo>
                  <a:pt x="577" y="1523"/>
                  <a:pt x="589" y="1535"/>
                  <a:pt x="604" y="1535"/>
                </a:cubicBezTo>
                <a:cubicBezTo>
                  <a:pt x="619" y="1535"/>
                  <a:pt x="631" y="1523"/>
                  <a:pt x="631" y="1508"/>
                </a:cubicBezTo>
                <a:cubicBezTo>
                  <a:pt x="631" y="1493"/>
                  <a:pt x="619" y="1481"/>
                  <a:pt x="604" y="1481"/>
                </a:cubicBezTo>
                <a:cubicBezTo>
                  <a:pt x="589" y="1481"/>
                  <a:pt x="577" y="1493"/>
                  <a:pt x="577" y="1508"/>
                </a:cubicBezTo>
                <a:close/>
                <a:moveTo>
                  <a:pt x="474" y="1530"/>
                </a:moveTo>
                <a:cubicBezTo>
                  <a:pt x="462" y="1530"/>
                  <a:pt x="453" y="1520"/>
                  <a:pt x="453" y="1508"/>
                </a:cubicBezTo>
                <a:cubicBezTo>
                  <a:pt x="453" y="1497"/>
                  <a:pt x="462" y="1487"/>
                  <a:pt x="474" y="1487"/>
                </a:cubicBezTo>
                <a:cubicBezTo>
                  <a:pt x="486" y="1487"/>
                  <a:pt x="496" y="1497"/>
                  <a:pt x="496" y="1508"/>
                </a:cubicBezTo>
                <a:cubicBezTo>
                  <a:pt x="496" y="1520"/>
                  <a:pt x="486" y="1530"/>
                  <a:pt x="474" y="1530"/>
                </a:cubicBezTo>
                <a:close/>
                <a:moveTo>
                  <a:pt x="345" y="1406"/>
                </a:moveTo>
                <a:cubicBezTo>
                  <a:pt x="331" y="1406"/>
                  <a:pt x="319" y="1394"/>
                  <a:pt x="319" y="1380"/>
                </a:cubicBezTo>
                <a:cubicBezTo>
                  <a:pt x="319" y="1365"/>
                  <a:pt x="331" y="1354"/>
                  <a:pt x="345" y="1354"/>
                </a:cubicBezTo>
                <a:cubicBezTo>
                  <a:pt x="360" y="1354"/>
                  <a:pt x="371" y="1365"/>
                  <a:pt x="371" y="1380"/>
                </a:cubicBezTo>
                <a:cubicBezTo>
                  <a:pt x="371" y="1394"/>
                  <a:pt x="360" y="1406"/>
                  <a:pt x="345" y="1406"/>
                </a:cubicBezTo>
                <a:close/>
                <a:moveTo>
                  <a:pt x="280" y="1341"/>
                </a:moveTo>
                <a:cubicBezTo>
                  <a:pt x="266" y="1341"/>
                  <a:pt x="254" y="1329"/>
                  <a:pt x="254" y="1315"/>
                </a:cubicBezTo>
                <a:cubicBezTo>
                  <a:pt x="254" y="1301"/>
                  <a:pt x="266" y="1289"/>
                  <a:pt x="280" y="1289"/>
                </a:cubicBezTo>
                <a:cubicBezTo>
                  <a:pt x="295" y="1289"/>
                  <a:pt x="306" y="1301"/>
                  <a:pt x="306" y="1315"/>
                </a:cubicBezTo>
                <a:cubicBezTo>
                  <a:pt x="306" y="1329"/>
                  <a:pt x="295" y="1341"/>
                  <a:pt x="280" y="1341"/>
                </a:cubicBezTo>
                <a:close/>
                <a:moveTo>
                  <a:pt x="215" y="1275"/>
                </a:moveTo>
                <a:cubicBezTo>
                  <a:pt x="201" y="1275"/>
                  <a:pt x="189" y="1263"/>
                  <a:pt x="189" y="1249"/>
                </a:cubicBezTo>
                <a:cubicBezTo>
                  <a:pt x="189" y="1235"/>
                  <a:pt x="201" y="1223"/>
                  <a:pt x="215" y="1223"/>
                </a:cubicBezTo>
                <a:cubicBezTo>
                  <a:pt x="229" y="1223"/>
                  <a:pt x="241" y="1235"/>
                  <a:pt x="241" y="1249"/>
                </a:cubicBezTo>
                <a:cubicBezTo>
                  <a:pt x="241" y="1263"/>
                  <a:pt x="229" y="1275"/>
                  <a:pt x="215" y="1275"/>
                </a:cubicBezTo>
                <a:close/>
                <a:moveTo>
                  <a:pt x="409" y="1468"/>
                </a:moveTo>
                <a:cubicBezTo>
                  <a:pt x="396" y="1468"/>
                  <a:pt x="385" y="1458"/>
                  <a:pt x="385" y="1444"/>
                </a:cubicBezTo>
                <a:cubicBezTo>
                  <a:pt x="385" y="1431"/>
                  <a:pt x="396" y="1421"/>
                  <a:pt x="409" y="1421"/>
                </a:cubicBezTo>
                <a:cubicBezTo>
                  <a:pt x="422" y="1421"/>
                  <a:pt x="432" y="1431"/>
                  <a:pt x="432" y="1444"/>
                </a:cubicBezTo>
                <a:cubicBezTo>
                  <a:pt x="432" y="1458"/>
                  <a:pt x="422" y="1468"/>
                  <a:pt x="409" y="1468"/>
                </a:cubicBezTo>
                <a:close/>
                <a:moveTo>
                  <a:pt x="88" y="1019"/>
                </a:moveTo>
                <a:cubicBezTo>
                  <a:pt x="73" y="1019"/>
                  <a:pt x="61" y="1007"/>
                  <a:pt x="61" y="992"/>
                </a:cubicBezTo>
                <a:cubicBezTo>
                  <a:pt x="61" y="977"/>
                  <a:pt x="73" y="965"/>
                  <a:pt x="88" y="965"/>
                </a:cubicBezTo>
                <a:cubicBezTo>
                  <a:pt x="103" y="965"/>
                  <a:pt x="115" y="977"/>
                  <a:pt x="115" y="992"/>
                </a:cubicBezTo>
                <a:cubicBezTo>
                  <a:pt x="115" y="1007"/>
                  <a:pt x="103" y="1019"/>
                  <a:pt x="88" y="1019"/>
                </a:cubicBezTo>
                <a:close/>
                <a:moveTo>
                  <a:pt x="474" y="1409"/>
                </a:moveTo>
                <a:cubicBezTo>
                  <a:pt x="457" y="1409"/>
                  <a:pt x="443" y="1395"/>
                  <a:pt x="443" y="1378"/>
                </a:cubicBezTo>
                <a:cubicBezTo>
                  <a:pt x="443" y="1361"/>
                  <a:pt x="457" y="1347"/>
                  <a:pt x="474" y="1347"/>
                </a:cubicBezTo>
                <a:cubicBezTo>
                  <a:pt x="491" y="1347"/>
                  <a:pt x="505" y="1361"/>
                  <a:pt x="505" y="1378"/>
                </a:cubicBezTo>
                <a:cubicBezTo>
                  <a:pt x="505" y="1395"/>
                  <a:pt x="491" y="1409"/>
                  <a:pt x="474" y="1409"/>
                </a:cubicBezTo>
                <a:close/>
                <a:moveTo>
                  <a:pt x="280" y="1215"/>
                </a:moveTo>
                <a:cubicBezTo>
                  <a:pt x="263" y="1215"/>
                  <a:pt x="249" y="1201"/>
                  <a:pt x="249" y="1184"/>
                </a:cubicBezTo>
                <a:cubicBezTo>
                  <a:pt x="249" y="1167"/>
                  <a:pt x="263" y="1153"/>
                  <a:pt x="280" y="1153"/>
                </a:cubicBezTo>
                <a:cubicBezTo>
                  <a:pt x="297" y="1153"/>
                  <a:pt x="311" y="1167"/>
                  <a:pt x="311" y="1184"/>
                </a:cubicBezTo>
                <a:cubicBezTo>
                  <a:pt x="311" y="1201"/>
                  <a:pt x="297" y="1215"/>
                  <a:pt x="280" y="1215"/>
                </a:cubicBezTo>
                <a:close/>
                <a:moveTo>
                  <a:pt x="539" y="1474"/>
                </a:moveTo>
                <a:cubicBezTo>
                  <a:pt x="522" y="1474"/>
                  <a:pt x="508" y="1460"/>
                  <a:pt x="508" y="1443"/>
                </a:cubicBezTo>
                <a:cubicBezTo>
                  <a:pt x="508" y="1425"/>
                  <a:pt x="522" y="1412"/>
                  <a:pt x="539" y="1412"/>
                </a:cubicBezTo>
                <a:cubicBezTo>
                  <a:pt x="556" y="1412"/>
                  <a:pt x="570" y="1425"/>
                  <a:pt x="570" y="1443"/>
                </a:cubicBezTo>
                <a:cubicBezTo>
                  <a:pt x="570" y="1460"/>
                  <a:pt x="556" y="1474"/>
                  <a:pt x="539" y="1474"/>
                </a:cubicBezTo>
                <a:close/>
                <a:moveTo>
                  <a:pt x="409" y="1343"/>
                </a:moveTo>
                <a:cubicBezTo>
                  <a:pt x="392" y="1343"/>
                  <a:pt x="378" y="1330"/>
                  <a:pt x="378" y="1312"/>
                </a:cubicBezTo>
                <a:cubicBezTo>
                  <a:pt x="378" y="1295"/>
                  <a:pt x="392" y="1281"/>
                  <a:pt x="409" y="1281"/>
                </a:cubicBezTo>
                <a:cubicBezTo>
                  <a:pt x="426" y="1281"/>
                  <a:pt x="440" y="1295"/>
                  <a:pt x="440" y="1312"/>
                </a:cubicBezTo>
                <a:cubicBezTo>
                  <a:pt x="440" y="1330"/>
                  <a:pt x="426" y="1343"/>
                  <a:pt x="409" y="1343"/>
                </a:cubicBezTo>
                <a:close/>
                <a:moveTo>
                  <a:pt x="215" y="1150"/>
                </a:moveTo>
                <a:cubicBezTo>
                  <a:pt x="198" y="1150"/>
                  <a:pt x="184" y="1136"/>
                  <a:pt x="184" y="1119"/>
                </a:cubicBezTo>
                <a:cubicBezTo>
                  <a:pt x="184" y="1102"/>
                  <a:pt x="198" y="1088"/>
                  <a:pt x="215" y="1088"/>
                </a:cubicBezTo>
                <a:cubicBezTo>
                  <a:pt x="232" y="1088"/>
                  <a:pt x="246" y="1102"/>
                  <a:pt x="246" y="1119"/>
                </a:cubicBezTo>
                <a:cubicBezTo>
                  <a:pt x="246" y="1136"/>
                  <a:pt x="232" y="1150"/>
                  <a:pt x="215" y="1150"/>
                </a:cubicBezTo>
                <a:close/>
                <a:moveTo>
                  <a:pt x="345" y="1280"/>
                </a:moveTo>
                <a:cubicBezTo>
                  <a:pt x="328" y="1280"/>
                  <a:pt x="314" y="1266"/>
                  <a:pt x="314" y="1249"/>
                </a:cubicBezTo>
                <a:cubicBezTo>
                  <a:pt x="314" y="1232"/>
                  <a:pt x="328" y="1218"/>
                  <a:pt x="345" y="1218"/>
                </a:cubicBezTo>
                <a:cubicBezTo>
                  <a:pt x="363" y="1218"/>
                  <a:pt x="376" y="1232"/>
                  <a:pt x="376" y="1249"/>
                </a:cubicBezTo>
                <a:cubicBezTo>
                  <a:pt x="376" y="1266"/>
                  <a:pt x="363" y="1280"/>
                  <a:pt x="345" y="1280"/>
                </a:cubicBezTo>
                <a:close/>
                <a:moveTo>
                  <a:pt x="152" y="1163"/>
                </a:moveTo>
                <a:cubicBezTo>
                  <a:pt x="139" y="1163"/>
                  <a:pt x="128" y="1173"/>
                  <a:pt x="128" y="1186"/>
                </a:cubicBezTo>
                <a:cubicBezTo>
                  <a:pt x="128" y="1200"/>
                  <a:pt x="139" y="1210"/>
                  <a:pt x="152" y="1210"/>
                </a:cubicBezTo>
                <a:cubicBezTo>
                  <a:pt x="165" y="1210"/>
                  <a:pt x="175" y="1200"/>
                  <a:pt x="175" y="1186"/>
                </a:cubicBezTo>
                <a:cubicBezTo>
                  <a:pt x="175" y="1173"/>
                  <a:pt x="165" y="1163"/>
                  <a:pt x="152" y="1163"/>
                </a:cubicBezTo>
                <a:close/>
                <a:moveTo>
                  <a:pt x="474" y="66"/>
                </a:moveTo>
                <a:cubicBezTo>
                  <a:pt x="462" y="66"/>
                  <a:pt x="453" y="76"/>
                  <a:pt x="453" y="88"/>
                </a:cubicBezTo>
                <a:cubicBezTo>
                  <a:pt x="453" y="99"/>
                  <a:pt x="462" y="109"/>
                  <a:pt x="474" y="109"/>
                </a:cubicBezTo>
                <a:cubicBezTo>
                  <a:pt x="486" y="109"/>
                  <a:pt x="496" y="99"/>
                  <a:pt x="496" y="88"/>
                </a:cubicBezTo>
                <a:cubicBezTo>
                  <a:pt x="496" y="76"/>
                  <a:pt x="486" y="66"/>
                  <a:pt x="474" y="66"/>
                </a:cubicBezTo>
                <a:close/>
                <a:moveTo>
                  <a:pt x="88" y="454"/>
                </a:moveTo>
                <a:cubicBezTo>
                  <a:pt x="76" y="454"/>
                  <a:pt x="67" y="464"/>
                  <a:pt x="67" y="476"/>
                </a:cubicBezTo>
                <a:cubicBezTo>
                  <a:pt x="67" y="488"/>
                  <a:pt x="76" y="497"/>
                  <a:pt x="88" y="497"/>
                </a:cubicBezTo>
                <a:cubicBezTo>
                  <a:pt x="100" y="497"/>
                  <a:pt x="110" y="488"/>
                  <a:pt x="110" y="476"/>
                </a:cubicBezTo>
                <a:cubicBezTo>
                  <a:pt x="110" y="464"/>
                  <a:pt x="100" y="454"/>
                  <a:pt x="88" y="454"/>
                </a:cubicBezTo>
                <a:close/>
                <a:moveTo>
                  <a:pt x="88" y="1100"/>
                </a:moveTo>
                <a:cubicBezTo>
                  <a:pt x="76" y="1100"/>
                  <a:pt x="67" y="1109"/>
                  <a:pt x="67" y="1121"/>
                </a:cubicBezTo>
                <a:cubicBezTo>
                  <a:pt x="67" y="1133"/>
                  <a:pt x="76" y="1143"/>
                  <a:pt x="88" y="1143"/>
                </a:cubicBezTo>
                <a:cubicBezTo>
                  <a:pt x="100" y="1143"/>
                  <a:pt x="110" y="1133"/>
                  <a:pt x="110" y="1121"/>
                </a:cubicBezTo>
                <a:cubicBezTo>
                  <a:pt x="110" y="1109"/>
                  <a:pt x="100" y="1100"/>
                  <a:pt x="88" y="1100"/>
                </a:cubicBezTo>
                <a:close/>
                <a:moveTo>
                  <a:pt x="152" y="1025"/>
                </a:moveTo>
                <a:cubicBezTo>
                  <a:pt x="134" y="1025"/>
                  <a:pt x="121" y="1039"/>
                  <a:pt x="121" y="1056"/>
                </a:cubicBezTo>
                <a:cubicBezTo>
                  <a:pt x="121" y="1073"/>
                  <a:pt x="134" y="1087"/>
                  <a:pt x="152" y="1087"/>
                </a:cubicBezTo>
                <a:cubicBezTo>
                  <a:pt x="169" y="1087"/>
                  <a:pt x="183" y="1073"/>
                  <a:pt x="183" y="1056"/>
                </a:cubicBezTo>
                <a:cubicBezTo>
                  <a:pt x="183" y="1039"/>
                  <a:pt x="169" y="1025"/>
                  <a:pt x="152" y="1025"/>
                </a:cubicBezTo>
                <a:close/>
                <a:moveTo>
                  <a:pt x="152" y="897"/>
                </a:moveTo>
                <a:cubicBezTo>
                  <a:pt x="134" y="897"/>
                  <a:pt x="121" y="911"/>
                  <a:pt x="121" y="928"/>
                </a:cubicBezTo>
                <a:cubicBezTo>
                  <a:pt x="121" y="945"/>
                  <a:pt x="134" y="959"/>
                  <a:pt x="152" y="959"/>
                </a:cubicBezTo>
                <a:cubicBezTo>
                  <a:pt x="169" y="959"/>
                  <a:pt x="183" y="945"/>
                  <a:pt x="183" y="928"/>
                </a:cubicBezTo>
                <a:cubicBezTo>
                  <a:pt x="183" y="911"/>
                  <a:pt x="169" y="897"/>
                  <a:pt x="152" y="897"/>
                </a:cubicBezTo>
                <a:close/>
                <a:moveTo>
                  <a:pt x="152" y="765"/>
                </a:moveTo>
                <a:cubicBezTo>
                  <a:pt x="133" y="765"/>
                  <a:pt x="118" y="781"/>
                  <a:pt x="118" y="799"/>
                </a:cubicBezTo>
                <a:cubicBezTo>
                  <a:pt x="118" y="818"/>
                  <a:pt x="133" y="833"/>
                  <a:pt x="152" y="833"/>
                </a:cubicBezTo>
                <a:cubicBezTo>
                  <a:pt x="170" y="833"/>
                  <a:pt x="185" y="818"/>
                  <a:pt x="185" y="799"/>
                </a:cubicBezTo>
                <a:cubicBezTo>
                  <a:pt x="185" y="781"/>
                  <a:pt x="170" y="765"/>
                  <a:pt x="152" y="765"/>
                </a:cubicBezTo>
                <a:close/>
                <a:moveTo>
                  <a:pt x="152" y="638"/>
                </a:moveTo>
                <a:cubicBezTo>
                  <a:pt x="134" y="638"/>
                  <a:pt x="121" y="651"/>
                  <a:pt x="121" y="669"/>
                </a:cubicBezTo>
                <a:cubicBezTo>
                  <a:pt x="121" y="686"/>
                  <a:pt x="134" y="700"/>
                  <a:pt x="152" y="700"/>
                </a:cubicBezTo>
                <a:cubicBezTo>
                  <a:pt x="169" y="700"/>
                  <a:pt x="183" y="686"/>
                  <a:pt x="183" y="669"/>
                </a:cubicBezTo>
                <a:cubicBezTo>
                  <a:pt x="183" y="651"/>
                  <a:pt x="169" y="638"/>
                  <a:pt x="152" y="638"/>
                </a:cubicBezTo>
                <a:close/>
                <a:moveTo>
                  <a:pt x="24" y="903"/>
                </a:moveTo>
                <a:cubicBezTo>
                  <a:pt x="11" y="903"/>
                  <a:pt x="0" y="914"/>
                  <a:pt x="0" y="927"/>
                </a:cubicBezTo>
                <a:cubicBezTo>
                  <a:pt x="0" y="940"/>
                  <a:pt x="11" y="950"/>
                  <a:pt x="24" y="950"/>
                </a:cubicBezTo>
                <a:cubicBezTo>
                  <a:pt x="37" y="950"/>
                  <a:pt x="47" y="940"/>
                  <a:pt x="47" y="927"/>
                </a:cubicBezTo>
                <a:cubicBezTo>
                  <a:pt x="47" y="914"/>
                  <a:pt x="37" y="903"/>
                  <a:pt x="24" y="903"/>
                </a:cubicBezTo>
                <a:close/>
                <a:moveTo>
                  <a:pt x="24" y="774"/>
                </a:moveTo>
                <a:cubicBezTo>
                  <a:pt x="11" y="774"/>
                  <a:pt x="0" y="784"/>
                  <a:pt x="0" y="797"/>
                </a:cubicBezTo>
                <a:cubicBezTo>
                  <a:pt x="0" y="811"/>
                  <a:pt x="11" y="821"/>
                  <a:pt x="24" y="821"/>
                </a:cubicBezTo>
                <a:cubicBezTo>
                  <a:pt x="37" y="821"/>
                  <a:pt x="47" y="811"/>
                  <a:pt x="47" y="797"/>
                </a:cubicBezTo>
                <a:cubicBezTo>
                  <a:pt x="47" y="784"/>
                  <a:pt x="37" y="774"/>
                  <a:pt x="24" y="774"/>
                </a:cubicBezTo>
                <a:close/>
                <a:moveTo>
                  <a:pt x="88" y="838"/>
                </a:moveTo>
                <a:cubicBezTo>
                  <a:pt x="73" y="838"/>
                  <a:pt x="61" y="850"/>
                  <a:pt x="61" y="865"/>
                </a:cubicBezTo>
                <a:cubicBezTo>
                  <a:pt x="61" y="880"/>
                  <a:pt x="73" y="892"/>
                  <a:pt x="88" y="892"/>
                </a:cubicBezTo>
                <a:cubicBezTo>
                  <a:pt x="103" y="892"/>
                  <a:pt x="115" y="880"/>
                  <a:pt x="115" y="865"/>
                </a:cubicBezTo>
                <a:cubicBezTo>
                  <a:pt x="115" y="850"/>
                  <a:pt x="103" y="838"/>
                  <a:pt x="88" y="838"/>
                </a:cubicBezTo>
                <a:close/>
                <a:moveTo>
                  <a:pt x="88" y="705"/>
                </a:moveTo>
                <a:cubicBezTo>
                  <a:pt x="73" y="705"/>
                  <a:pt x="61" y="717"/>
                  <a:pt x="61" y="732"/>
                </a:cubicBezTo>
                <a:cubicBezTo>
                  <a:pt x="61" y="747"/>
                  <a:pt x="73" y="759"/>
                  <a:pt x="88" y="759"/>
                </a:cubicBezTo>
                <a:cubicBezTo>
                  <a:pt x="103" y="759"/>
                  <a:pt x="115" y="747"/>
                  <a:pt x="115" y="732"/>
                </a:cubicBezTo>
                <a:cubicBezTo>
                  <a:pt x="115" y="717"/>
                  <a:pt x="103" y="705"/>
                  <a:pt x="88" y="705"/>
                </a:cubicBezTo>
                <a:close/>
                <a:moveTo>
                  <a:pt x="345" y="190"/>
                </a:moveTo>
                <a:cubicBezTo>
                  <a:pt x="331" y="190"/>
                  <a:pt x="319" y="202"/>
                  <a:pt x="319" y="216"/>
                </a:cubicBezTo>
                <a:cubicBezTo>
                  <a:pt x="319" y="231"/>
                  <a:pt x="331" y="242"/>
                  <a:pt x="345" y="242"/>
                </a:cubicBezTo>
                <a:cubicBezTo>
                  <a:pt x="360" y="242"/>
                  <a:pt x="371" y="231"/>
                  <a:pt x="371" y="216"/>
                </a:cubicBezTo>
                <a:cubicBezTo>
                  <a:pt x="371" y="202"/>
                  <a:pt x="360" y="190"/>
                  <a:pt x="345" y="190"/>
                </a:cubicBezTo>
                <a:close/>
                <a:moveTo>
                  <a:pt x="280" y="255"/>
                </a:moveTo>
                <a:cubicBezTo>
                  <a:pt x="266" y="255"/>
                  <a:pt x="254" y="267"/>
                  <a:pt x="254" y="281"/>
                </a:cubicBezTo>
                <a:cubicBezTo>
                  <a:pt x="254" y="295"/>
                  <a:pt x="266" y="307"/>
                  <a:pt x="280" y="307"/>
                </a:cubicBezTo>
                <a:cubicBezTo>
                  <a:pt x="295" y="307"/>
                  <a:pt x="306" y="295"/>
                  <a:pt x="306" y="281"/>
                </a:cubicBezTo>
                <a:cubicBezTo>
                  <a:pt x="306" y="267"/>
                  <a:pt x="295" y="255"/>
                  <a:pt x="280" y="255"/>
                </a:cubicBezTo>
                <a:close/>
                <a:moveTo>
                  <a:pt x="215" y="321"/>
                </a:moveTo>
                <a:cubicBezTo>
                  <a:pt x="201" y="321"/>
                  <a:pt x="189" y="333"/>
                  <a:pt x="189" y="347"/>
                </a:cubicBezTo>
                <a:cubicBezTo>
                  <a:pt x="189" y="361"/>
                  <a:pt x="201" y="373"/>
                  <a:pt x="215" y="373"/>
                </a:cubicBezTo>
                <a:cubicBezTo>
                  <a:pt x="229" y="373"/>
                  <a:pt x="241" y="361"/>
                  <a:pt x="241" y="347"/>
                </a:cubicBezTo>
                <a:cubicBezTo>
                  <a:pt x="241" y="333"/>
                  <a:pt x="229" y="321"/>
                  <a:pt x="215" y="321"/>
                </a:cubicBezTo>
                <a:close/>
                <a:moveTo>
                  <a:pt x="409" y="128"/>
                </a:moveTo>
                <a:cubicBezTo>
                  <a:pt x="396" y="128"/>
                  <a:pt x="385" y="138"/>
                  <a:pt x="385" y="152"/>
                </a:cubicBezTo>
                <a:cubicBezTo>
                  <a:pt x="385" y="165"/>
                  <a:pt x="396" y="175"/>
                  <a:pt x="409" y="175"/>
                </a:cubicBezTo>
                <a:cubicBezTo>
                  <a:pt x="422" y="175"/>
                  <a:pt x="432" y="165"/>
                  <a:pt x="432" y="152"/>
                </a:cubicBezTo>
                <a:cubicBezTo>
                  <a:pt x="432" y="138"/>
                  <a:pt x="422" y="128"/>
                  <a:pt x="409" y="128"/>
                </a:cubicBezTo>
                <a:close/>
                <a:moveTo>
                  <a:pt x="152" y="386"/>
                </a:moveTo>
                <a:cubicBezTo>
                  <a:pt x="139" y="386"/>
                  <a:pt x="128" y="397"/>
                  <a:pt x="128" y="410"/>
                </a:cubicBezTo>
                <a:cubicBezTo>
                  <a:pt x="128" y="423"/>
                  <a:pt x="139" y="433"/>
                  <a:pt x="152" y="433"/>
                </a:cubicBezTo>
                <a:cubicBezTo>
                  <a:pt x="165" y="433"/>
                  <a:pt x="175" y="423"/>
                  <a:pt x="175" y="410"/>
                </a:cubicBezTo>
                <a:cubicBezTo>
                  <a:pt x="175" y="397"/>
                  <a:pt x="165" y="386"/>
                  <a:pt x="152" y="386"/>
                </a:cubicBezTo>
                <a:close/>
                <a:moveTo>
                  <a:pt x="24" y="645"/>
                </a:moveTo>
                <a:cubicBezTo>
                  <a:pt x="11" y="645"/>
                  <a:pt x="0" y="655"/>
                  <a:pt x="0" y="668"/>
                </a:cubicBezTo>
                <a:cubicBezTo>
                  <a:pt x="0" y="682"/>
                  <a:pt x="11" y="692"/>
                  <a:pt x="24" y="692"/>
                </a:cubicBezTo>
                <a:cubicBezTo>
                  <a:pt x="37" y="692"/>
                  <a:pt x="47" y="682"/>
                  <a:pt x="47" y="668"/>
                </a:cubicBezTo>
                <a:cubicBezTo>
                  <a:pt x="47" y="655"/>
                  <a:pt x="37" y="645"/>
                  <a:pt x="24" y="645"/>
                </a:cubicBezTo>
                <a:close/>
                <a:moveTo>
                  <a:pt x="668" y="0"/>
                </a:moveTo>
                <a:cubicBezTo>
                  <a:pt x="655" y="0"/>
                  <a:pt x="644" y="11"/>
                  <a:pt x="644" y="24"/>
                </a:cubicBezTo>
                <a:cubicBezTo>
                  <a:pt x="644" y="37"/>
                  <a:pt x="655" y="48"/>
                  <a:pt x="668" y="48"/>
                </a:cubicBezTo>
                <a:cubicBezTo>
                  <a:pt x="681" y="48"/>
                  <a:pt x="692" y="37"/>
                  <a:pt x="692" y="24"/>
                </a:cubicBezTo>
                <a:cubicBezTo>
                  <a:pt x="692" y="11"/>
                  <a:pt x="681" y="0"/>
                  <a:pt x="668" y="0"/>
                </a:cubicBezTo>
                <a:close/>
                <a:moveTo>
                  <a:pt x="88" y="577"/>
                </a:moveTo>
                <a:cubicBezTo>
                  <a:pt x="73" y="577"/>
                  <a:pt x="61" y="589"/>
                  <a:pt x="61" y="604"/>
                </a:cubicBezTo>
                <a:cubicBezTo>
                  <a:pt x="61" y="619"/>
                  <a:pt x="73" y="631"/>
                  <a:pt x="88" y="631"/>
                </a:cubicBezTo>
                <a:cubicBezTo>
                  <a:pt x="103" y="631"/>
                  <a:pt x="115" y="619"/>
                  <a:pt x="115" y="604"/>
                </a:cubicBezTo>
                <a:cubicBezTo>
                  <a:pt x="115" y="589"/>
                  <a:pt x="103" y="577"/>
                  <a:pt x="88" y="577"/>
                </a:cubicBezTo>
                <a:close/>
                <a:moveTo>
                  <a:pt x="604" y="61"/>
                </a:moveTo>
                <a:cubicBezTo>
                  <a:pt x="589" y="61"/>
                  <a:pt x="577" y="73"/>
                  <a:pt x="577" y="88"/>
                </a:cubicBezTo>
                <a:cubicBezTo>
                  <a:pt x="577" y="103"/>
                  <a:pt x="589" y="115"/>
                  <a:pt x="604" y="115"/>
                </a:cubicBezTo>
                <a:cubicBezTo>
                  <a:pt x="619" y="115"/>
                  <a:pt x="631" y="103"/>
                  <a:pt x="631" y="88"/>
                </a:cubicBezTo>
                <a:cubicBezTo>
                  <a:pt x="631" y="73"/>
                  <a:pt x="619" y="61"/>
                  <a:pt x="604" y="61"/>
                </a:cubicBezTo>
                <a:close/>
                <a:moveTo>
                  <a:pt x="474" y="187"/>
                </a:moveTo>
                <a:cubicBezTo>
                  <a:pt x="457" y="187"/>
                  <a:pt x="443" y="201"/>
                  <a:pt x="443" y="218"/>
                </a:cubicBezTo>
                <a:cubicBezTo>
                  <a:pt x="443" y="235"/>
                  <a:pt x="457" y="249"/>
                  <a:pt x="474" y="249"/>
                </a:cubicBezTo>
                <a:cubicBezTo>
                  <a:pt x="491" y="249"/>
                  <a:pt x="505" y="235"/>
                  <a:pt x="505" y="218"/>
                </a:cubicBezTo>
                <a:cubicBezTo>
                  <a:pt x="505" y="201"/>
                  <a:pt x="491" y="187"/>
                  <a:pt x="474" y="187"/>
                </a:cubicBezTo>
                <a:close/>
                <a:moveTo>
                  <a:pt x="280" y="381"/>
                </a:moveTo>
                <a:cubicBezTo>
                  <a:pt x="263" y="381"/>
                  <a:pt x="249" y="395"/>
                  <a:pt x="249" y="412"/>
                </a:cubicBezTo>
                <a:cubicBezTo>
                  <a:pt x="249" y="429"/>
                  <a:pt x="263" y="443"/>
                  <a:pt x="280" y="443"/>
                </a:cubicBezTo>
                <a:cubicBezTo>
                  <a:pt x="297" y="443"/>
                  <a:pt x="311" y="429"/>
                  <a:pt x="311" y="412"/>
                </a:cubicBezTo>
                <a:cubicBezTo>
                  <a:pt x="311" y="395"/>
                  <a:pt x="297" y="381"/>
                  <a:pt x="280" y="381"/>
                </a:cubicBezTo>
                <a:close/>
                <a:moveTo>
                  <a:pt x="539" y="122"/>
                </a:moveTo>
                <a:cubicBezTo>
                  <a:pt x="522" y="122"/>
                  <a:pt x="508" y="136"/>
                  <a:pt x="508" y="153"/>
                </a:cubicBezTo>
                <a:cubicBezTo>
                  <a:pt x="508" y="171"/>
                  <a:pt x="522" y="184"/>
                  <a:pt x="539" y="184"/>
                </a:cubicBezTo>
                <a:cubicBezTo>
                  <a:pt x="556" y="184"/>
                  <a:pt x="570" y="171"/>
                  <a:pt x="570" y="153"/>
                </a:cubicBezTo>
                <a:cubicBezTo>
                  <a:pt x="570" y="136"/>
                  <a:pt x="556" y="122"/>
                  <a:pt x="539" y="122"/>
                </a:cubicBezTo>
                <a:close/>
                <a:moveTo>
                  <a:pt x="409" y="253"/>
                </a:moveTo>
                <a:cubicBezTo>
                  <a:pt x="392" y="253"/>
                  <a:pt x="378" y="266"/>
                  <a:pt x="378" y="284"/>
                </a:cubicBezTo>
                <a:cubicBezTo>
                  <a:pt x="378" y="301"/>
                  <a:pt x="392" y="315"/>
                  <a:pt x="409" y="315"/>
                </a:cubicBezTo>
                <a:cubicBezTo>
                  <a:pt x="426" y="315"/>
                  <a:pt x="440" y="301"/>
                  <a:pt x="440" y="284"/>
                </a:cubicBezTo>
                <a:cubicBezTo>
                  <a:pt x="440" y="266"/>
                  <a:pt x="426" y="253"/>
                  <a:pt x="409" y="253"/>
                </a:cubicBezTo>
                <a:close/>
                <a:moveTo>
                  <a:pt x="215" y="446"/>
                </a:moveTo>
                <a:cubicBezTo>
                  <a:pt x="198" y="446"/>
                  <a:pt x="184" y="460"/>
                  <a:pt x="184" y="477"/>
                </a:cubicBezTo>
                <a:cubicBezTo>
                  <a:pt x="184" y="494"/>
                  <a:pt x="198" y="508"/>
                  <a:pt x="215" y="508"/>
                </a:cubicBezTo>
                <a:cubicBezTo>
                  <a:pt x="232" y="508"/>
                  <a:pt x="246" y="494"/>
                  <a:pt x="246" y="477"/>
                </a:cubicBezTo>
                <a:cubicBezTo>
                  <a:pt x="246" y="460"/>
                  <a:pt x="232" y="446"/>
                  <a:pt x="215" y="446"/>
                </a:cubicBezTo>
                <a:close/>
                <a:moveTo>
                  <a:pt x="345" y="316"/>
                </a:moveTo>
                <a:cubicBezTo>
                  <a:pt x="328" y="316"/>
                  <a:pt x="314" y="330"/>
                  <a:pt x="314" y="347"/>
                </a:cubicBezTo>
                <a:cubicBezTo>
                  <a:pt x="314" y="364"/>
                  <a:pt x="328" y="378"/>
                  <a:pt x="345" y="378"/>
                </a:cubicBezTo>
                <a:cubicBezTo>
                  <a:pt x="363" y="378"/>
                  <a:pt x="376" y="364"/>
                  <a:pt x="376" y="347"/>
                </a:cubicBezTo>
                <a:cubicBezTo>
                  <a:pt x="376" y="330"/>
                  <a:pt x="363" y="316"/>
                  <a:pt x="345" y="316"/>
                </a:cubicBezTo>
                <a:close/>
              </a:path>
            </a:pathLst>
          </a:custGeom>
          <a:solidFill>
            <a:schemeClr val="bg1">
              <a:alpha val="1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nvGrpSpPr>
          <p:cNvPr id="33" name="Agrupar 32">
            <a:extLst>
              <a:ext uri="{FF2B5EF4-FFF2-40B4-BE49-F238E27FC236}">
                <a16:creationId xmlns:a16="http://schemas.microsoft.com/office/drawing/2014/main" id="{A138C965-453D-8DCF-19C0-154EF69123E0}"/>
              </a:ext>
            </a:extLst>
          </p:cNvPr>
          <p:cNvGrpSpPr/>
          <p:nvPr/>
        </p:nvGrpSpPr>
        <p:grpSpPr>
          <a:xfrm>
            <a:off x="681574" y="1880376"/>
            <a:ext cx="295465" cy="326243"/>
            <a:chOff x="12592050" y="3673475"/>
            <a:chExt cx="381000" cy="420688"/>
          </a:xfrm>
        </p:grpSpPr>
        <p:sp>
          <p:nvSpPr>
            <p:cNvPr id="34" name="Freeform 20">
              <a:extLst>
                <a:ext uri="{FF2B5EF4-FFF2-40B4-BE49-F238E27FC236}">
                  <a16:creationId xmlns:a16="http://schemas.microsoft.com/office/drawing/2014/main" id="{52AAEE97-E701-81D3-22DD-B47E9B24122C}"/>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35" name="Freeform 21">
              <a:extLst>
                <a:ext uri="{FF2B5EF4-FFF2-40B4-BE49-F238E27FC236}">
                  <a16:creationId xmlns:a16="http://schemas.microsoft.com/office/drawing/2014/main" id="{4228E1D3-971B-8936-EF81-586321052117}"/>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36" name="Agrupar 35">
            <a:extLst>
              <a:ext uri="{FF2B5EF4-FFF2-40B4-BE49-F238E27FC236}">
                <a16:creationId xmlns:a16="http://schemas.microsoft.com/office/drawing/2014/main" id="{2E38650A-9036-70B3-96ED-74D93A206741}"/>
              </a:ext>
            </a:extLst>
          </p:cNvPr>
          <p:cNvGrpSpPr/>
          <p:nvPr/>
        </p:nvGrpSpPr>
        <p:grpSpPr>
          <a:xfrm>
            <a:off x="676929" y="4183901"/>
            <a:ext cx="295465" cy="326243"/>
            <a:chOff x="12592050" y="3673475"/>
            <a:chExt cx="381000" cy="420688"/>
          </a:xfrm>
        </p:grpSpPr>
        <p:sp>
          <p:nvSpPr>
            <p:cNvPr id="37" name="Freeform 20">
              <a:extLst>
                <a:ext uri="{FF2B5EF4-FFF2-40B4-BE49-F238E27FC236}">
                  <a16:creationId xmlns:a16="http://schemas.microsoft.com/office/drawing/2014/main" id="{BBBEA934-55E9-4988-5343-5F542100399B}"/>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38" name="Freeform 21">
              <a:extLst>
                <a:ext uri="{FF2B5EF4-FFF2-40B4-BE49-F238E27FC236}">
                  <a16:creationId xmlns:a16="http://schemas.microsoft.com/office/drawing/2014/main" id="{E23A2BEF-3BAE-0775-3A4D-B86EB32A06DE}"/>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39" name="Agrupar 38">
            <a:extLst>
              <a:ext uri="{FF2B5EF4-FFF2-40B4-BE49-F238E27FC236}">
                <a16:creationId xmlns:a16="http://schemas.microsoft.com/office/drawing/2014/main" id="{8987EB93-F999-00F6-ED21-6EE5ADBBFCF4}"/>
              </a:ext>
            </a:extLst>
          </p:cNvPr>
          <p:cNvGrpSpPr/>
          <p:nvPr/>
        </p:nvGrpSpPr>
        <p:grpSpPr>
          <a:xfrm>
            <a:off x="4560613" y="4183901"/>
            <a:ext cx="295465" cy="326243"/>
            <a:chOff x="12592050" y="3673475"/>
            <a:chExt cx="381000" cy="420688"/>
          </a:xfrm>
        </p:grpSpPr>
        <p:sp>
          <p:nvSpPr>
            <p:cNvPr id="40" name="Freeform 20">
              <a:extLst>
                <a:ext uri="{FF2B5EF4-FFF2-40B4-BE49-F238E27FC236}">
                  <a16:creationId xmlns:a16="http://schemas.microsoft.com/office/drawing/2014/main" id="{E5CA1FC3-3AAC-78D2-6877-D54178283411}"/>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41" name="Freeform 21">
              <a:extLst>
                <a:ext uri="{FF2B5EF4-FFF2-40B4-BE49-F238E27FC236}">
                  <a16:creationId xmlns:a16="http://schemas.microsoft.com/office/drawing/2014/main" id="{FE9E6E52-57FF-A36F-6368-179A09150CC8}"/>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2" name="Título 1">
            <a:extLst>
              <a:ext uri="{FF2B5EF4-FFF2-40B4-BE49-F238E27FC236}">
                <a16:creationId xmlns:a16="http://schemas.microsoft.com/office/drawing/2014/main" id="{77128332-2D0F-17C1-8A1A-8B340DAE932D}"/>
              </a:ext>
            </a:extLst>
          </p:cNvPr>
          <p:cNvSpPr>
            <a:spLocks noGrp="1"/>
          </p:cNvSpPr>
          <p:nvPr>
            <p:ph type="title"/>
          </p:nvPr>
        </p:nvSpPr>
        <p:spPr>
          <a:xfrm>
            <a:off x="933275" y="1317534"/>
            <a:ext cx="4426361" cy="1435922"/>
          </a:xfrm>
        </p:spPr>
        <p:txBody>
          <a:bodyPr>
            <a:noAutofit/>
          </a:bodyPr>
          <a:lstStyle/>
          <a:p>
            <a:pPr>
              <a:lnSpc>
                <a:spcPts val="2400"/>
              </a:lnSpc>
            </a:pPr>
            <a:r>
              <a:rPr lang="pt-BR" sz="1800" b="1" dirty="0">
                <a:solidFill>
                  <a:schemeClr val="tx1">
                    <a:lumMod val="75000"/>
                    <a:lumOff val="25000"/>
                  </a:schemeClr>
                </a:solidFill>
                <a:latin typeface="Montserrat" panose="00000500000000000000" pitchFamily="2" charset="0"/>
                <a:ea typeface="+mn-ea"/>
                <a:cs typeface="Segoe UI" panose="020B0502040204020203" pitchFamily="34" charset="0"/>
              </a:rPr>
              <a:t>Exclusões de receitas e despesas</a:t>
            </a:r>
          </a:p>
        </p:txBody>
      </p:sp>
      <p:sp>
        <p:nvSpPr>
          <p:cNvPr id="14" name="Espaço Reservado para Conteúdo 2">
            <a:extLst>
              <a:ext uri="{FF2B5EF4-FFF2-40B4-BE49-F238E27FC236}">
                <a16:creationId xmlns:a16="http://schemas.microsoft.com/office/drawing/2014/main" id="{38355C72-A730-1DE7-2F7A-62F947FDC3AD}"/>
              </a:ext>
            </a:extLst>
          </p:cNvPr>
          <p:cNvSpPr>
            <a:spLocks noGrp="1"/>
          </p:cNvSpPr>
          <p:nvPr>
            <p:ph idx="1"/>
          </p:nvPr>
        </p:nvSpPr>
        <p:spPr>
          <a:xfrm>
            <a:off x="4561319" y="4508267"/>
            <a:ext cx="3502943" cy="1398222"/>
          </a:xfrm>
        </p:spPr>
        <p:txBody>
          <a:bodyPr>
            <a:noAutofit/>
          </a:bodyPr>
          <a:lstStyle/>
          <a:p>
            <a:pPr marL="569250" indent="-285750">
              <a:lnSpc>
                <a:spcPct val="100000"/>
              </a:lnSpc>
              <a:spcBef>
                <a:spcPts val="1200"/>
              </a:spcBef>
              <a:buClr>
                <a:srgbClr val="FCA400"/>
              </a:buClr>
              <a:buFont typeface="Symbol" panose="05050102010706020507" pitchFamily="18" charset="2"/>
              <a:buChar char=""/>
            </a:pP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Excluídas receitas </a:t>
            </a:r>
            <a:r>
              <a:rPr lang="pt-BR" sz="1300" kern="500" spc="-41" dirty="0" err="1">
                <a:solidFill>
                  <a:schemeClr val="tx1">
                    <a:lumMod val="75000"/>
                    <a:lumOff val="25000"/>
                  </a:schemeClr>
                </a:solidFill>
                <a:latin typeface="Montserrat" panose="00000500000000000000" pitchFamily="2" charset="0"/>
                <a:cs typeface="Segoe UI" panose="020B0502040204020203" pitchFamily="34" charset="0"/>
              </a:rPr>
              <a:t>intraorçamentárias</a:t>
            </a: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 </a:t>
            </a:r>
            <a:r>
              <a:rPr lang="pt-BR" sz="1300" b="1" kern="500" spc="-41" dirty="0">
                <a:solidFill>
                  <a:schemeClr val="tx1">
                    <a:lumMod val="75000"/>
                    <a:lumOff val="25000"/>
                  </a:schemeClr>
                </a:solidFill>
                <a:latin typeface="Montserrat" panose="00000500000000000000" pitchFamily="2" charset="0"/>
                <a:cs typeface="Segoe UI" panose="020B0502040204020203" pitchFamily="34" charset="0"/>
              </a:rPr>
              <a:t>R$ 17,1 bilhões</a:t>
            </a: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 (2024) e R$ 17,1 bilhões (2023) </a:t>
            </a:r>
          </a:p>
          <a:p>
            <a:pPr marL="569250" indent="-285750">
              <a:lnSpc>
                <a:spcPct val="100000"/>
              </a:lnSpc>
              <a:spcBef>
                <a:spcPts val="1200"/>
              </a:spcBef>
              <a:buClr>
                <a:srgbClr val="FCA400"/>
              </a:buClr>
              <a:buFont typeface="Symbol" panose="05050102010706020507" pitchFamily="18" charset="2"/>
              <a:buChar char=""/>
            </a:pP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Excluídas despesas </a:t>
            </a:r>
            <a:r>
              <a:rPr lang="pt-BR" sz="1300" kern="500" spc="-41" dirty="0" err="1">
                <a:solidFill>
                  <a:schemeClr val="tx1">
                    <a:lumMod val="75000"/>
                    <a:lumOff val="25000"/>
                  </a:schemeClr>
                </a:solidFill>
                <a:latin typeface="Montserrat" panose="00000500000000000000" pitchFamily="2" charset="0"/>
                <a:cs typeface="Segoe UI" panose="020B0502040204020203" pitchFamily="34" charset="0"/>
              </a:rPr>
              <a:t>intraorçamentárias</a:t>
            </a: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 </a:t>
            </a:r>
            <a:r>
              <a:rPr lang="pt-BR" sz="1300" b="1" kern="500" spc="-41" dirty="0">
                <a:solidFill>
                  <a:schemeClr val="tx1">
                    <a:lumMod val="75000"/>
                    <a:lumOff val="25000"/>
                  </a:schemeClr>
                </a:solidFill>
                <a:latin typeface="Montserrat" panose="00000500000000000000" pitchFamily="2" charset="0"/>
                <a:cs typeface="Segoe UI" panose="020B0502040204020203" pitchFamily="34" charset="0"/>
              </a:rPr>
              <a:t>R$ 17,3 bilhões</a:t>
            </a: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 (2024) e R$ 17,2 bilhões (2023)</a:t>
            </a:r>
          </a:p>
        </p:txBody>
      </p:sp>
      <p:sp>
        <p:nvSpPr>
          <p:cNvPr id="15" name="Retângulo 14">
            <a:extLst>
              <a:ext uri="{FF2B5EF4-FFF2-40B4-BE49-F238E27FC236}">
                <a16:creationId xmlns:a16="http://schemas.microsoft.com/office/drawing/2014/main" id="{B5D4FD73-9033-FC94-E5B0-C379C84844EA}"/>
              </a:ext>
            </a:extLst>
          </p:cNvPr>
          <p:cNvSpPr/>
          <p:nvPr/>
        </p:nvSpPr>
        <p:spPr>
          <a:xfrm>
            <a:off x="631789" y="2318019"/>
            <a:ext cx="7157993" cy="1292662"/>
          </a:xfrm>
          <a:prstGeom prst="rect">
            <a:avLst/>
          </a:prstGeom>
        </p:spPr>
        <p:txBody>
          <a:bodyPr wrap="square">
            <a:spAutoFit/>
          </a:bodyPr>
          <a:lstStyle/>
          <a:p>
            <a:pPr marL="569250" indent="-285750">
              <a:buClr>
                <a:srgbClr val="FCA400"/>
              </a:buClr>
              <a:buFont typeface="Symbol" panose="05050102010706020507" pitchFamily="18" charset="2"/>
              <a:buChar char=""/>
            </a:pP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Transferências de ICMS e IPVA aos municípios. Transferências ao FUNDEB.</a:t>
            </a:r>
          </a:p>
          <a:p>
            <a:pPr marL="569250" indent="-285750">
              <a:buClr>
                <a:srgbClr val="FCA400"/>
              </a:buClr>
              <a:buFont typeface="Symbol" panose="05050102010706020507" pitchFamily="18" charset="2"/>
              <a:buChar char=""/>
            </a:pPr>
            <a:endParaRPr lang="pt-BR" sz="1300" kern="500" spc="-41" dirty="0">
              <a:solidFill>
                <a:schemeClr val="tx1">
                  <a:lumMod val="75000"/>
                  <a:lumOff val="25000"/>
                </a:schemeClr>
              </a:solidFill>
              <a:latin typeface="Montserrat" panose="00000500000000000000" pitchFamily="2" charset="0"/>
              <a:cs typeface="Segoe UI" panose="020B0502040204020203" pitchFamily="34" charset="0"/>
            </a:endParaRPr>
          </a:p>
          <a:p>
            <a:pPr marL="569250" indent="-285750">
              <a:buClr>
                <a:srgbClr val="FCA400"/>
              </a:buClr>
              <a:buFont typeface="Symbol" panose="05050102010706020507" pitchFamily="18" charset="2"/>
              <a:buChar char=""/>
            </a:pP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Receitas e despesas </a:t>
            </a:r>
            <a:r>
              <a:rPr lang="pt-BR" sz="1300" kern="500" spc="-41" dirty="0" err="1">
                <a:solidFill>
                  <a:schemeClr val="tx1">
                    <a:lumMod val="75000"/>
                    <a:lumOff val="25000"/>
                  </a:schemeClr>
                </a:solidFill>
                <a:latin typeface="Montserrat" panose="00000500000000000000" pitchFamily="2" charset="0"/>
                <a:cs typeface="Segoe UI" panose="020B0502040204020203" pitchFamily="34" charset="0"/>
              </a:rPr>
              <a:t>intraorçamentárias</a:t>
            </a: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 pois são repasses entre entidades do próprio Governo (exemplo: do Tesouro para o IPE)</a:t>
            </a:r>
          </a:p>
          <a:p>
            <a:pPr marL="569250" indent="-285750">
              <a:buClr>
                <a:srgbClr val="FCA400"/>
              </a:buClr>
              <a:buFont typeface="Symbol" panose="05050102010706020507" pitchFamily="18" charset="2"/>
              <a:buChar char=""/>
            </a:pPr>
            <a:endParaRPr lang="pt-BR" sz="1300" kern="500" spc="-41" dirty="0">
              <a:solidFill>
                <a:schemeClr val="tx1">
                  <a:lumMod val="75000"/>
                  <a:lumOff val="25000"/>
                </a:schemeClr>
              </a:solidFill>
              <a:latin typeface="Montserrat" panose="00000500000000000000" pitchFamily="2" charset="0"/>
              <a:cs typeface="Segoe UI" panose="020B0502040204020203" pitchFamily="34" charset="0"/>
            </a:endParaRPr>
          </a:p>
          <a:p>
            <a:pPr marL="569250" indent="-285750">
              <a:buClr>
                <a:srgbClr val="FCA400"/>
              </a:buClr>
              <a:buFont typeface="Symbol" panose="05050102010706020507" pitchFamily="18" charset="2"/>
              <a:buChar char=""/>
            </a:pPr>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Despesas pelo critério empenhado.</a:t>
            </a:r>
          </a:p>
        </p:txBody>
      </p:sp>
      <p:sp>
        <p:nvSpPr>
          <p:cNvPr id="16" name="Retângulo 15">
            <a:extLst>
              <a:ext uri="{FF2B5EF4-FFF2-40B4-BE49-F238E27FC236}">
                <a16:creationId xmlns:a16="http://schemas.microsoft.com/office/drawing/2014/main" id="{E3A9CA89-9760-2F2D-482C-CB298AD270F8}"/>
              </a:ext>
            </a:extLst>
          </p:cNvPr>
          <p:cNvSpPr/>
          <p:nvPr/>
        </p:nvSpPr>
        <p:spPr>
          <a:xfrm>
            <a:off x="933275" y="4074483"/>
            <a:ext cx="2206786" cy="486030"/>
          </a:xfrm>
          <a:prstGeom prst="rect">
            <a:avLst/>
          </a:prstGeom>
        </p:spPr>
        <p:txBody>
          <a:bodyPr wrap="square">
            <a:spAutoFit/>
          </a:bodyPr>
          <a:lstStyle/>
          <a:p>
            <a:pPr>
              <a:lnSpc>
                <a:spcPts val="3500"/>
              </a:lnSpc>
            </a:pPr>
            <a:r>
              <a:rPr lang="pt-BR" b="1" dirty="0">
                <a:solidFill>
                  <a:schemeClr val="tx1">
                    <a:lumMod val="75000"/>
                    <a:lumOff val="25000"/>
                  </a:schemeClr>
                </a:solidFill>
                <a:latin typeface="Montserrat" panose="00000500000000000000" pitchFamily="2" charset="0"/>
                <a:cs typeface="Segoe UI" panose="020B0502040204020203" pitchFamily="34" charset="0"/>
              </a:rPr>
              <a:t>Objetivo:</a:t>
            </a:r>
          </a:p>
        </p:txBody>
      </p:sp>
      <p:sp>
        <p:nvSpPr>
          <p:cNvPr id="17" name="Retângulo 16">
            <a:extLst>
              <a:ext uri="{FF2B5EF4-FFF2-40B4-BE49-F238E27FC236}">
                <a16:creationId xmlns:a16="http://schemas.microsoft.com/office/drawing/2014/main" id="{5625AE26-1E16-A237-1200-73A90C1AEA3A}"/>
              </a:ext>
            </a:extLst>
          </p:cNvPr>
          <p:cNvSpPr/>
          <p:nvPr/>
        </p:nvSpPr>
        <p:spPr>
          <a:xfrm>
            <a:off x="933275" y="4524094"/>
            <a:ext cx="3094150" cy="1292662"/>
          </a:xfrm>
          <a:prstGeom prst="rect">
            <a:avLst/>
          </a:prstGeom>
        </p:spPr>
        <p:txBody>
          <a:bodyPr wrap="square">
            <a:spAutoFit/>
          </a:bodyPr>
          <a:lstStyle/>
          <a:p>
            <a:r>
              <a:rPr lang="pt-BR" sz="1300" kern="500" spc="-41" dirty="0">
                <a:solidFill>
                  <a:schemeClr val="tx1">
                    <a:lumMod val="75000"/>
                    <a:lumOff val="25000"/>
                  </a:schemeClr>
                </a:solidFill>
                <a:latin typeface="Montserrat" panose="00000500000000000000" pitchFamily="2" charset="0"/>
                <a:cs typeface="Segoe UI" panose="020B0502040204020203" pitchFamily="34" charset="0"/>
              </a:rPr>
              <a:t>Apresentar os recursos efetivamente captados da sociedade e que estão disponíveis para os dispêndios do Estado, evitando duplas contagens de receitas e despesas que inflam os números totais do orçamento.</a:t>
            </a:r>
          </a:p>
        </p:txBody>
      </p:sp>
      <p:sp>
        <p:nvSpPr>
          <p:cNvPr id="18" name="Retângulo 17">
            <a:extLst>
              <a:ext uri="{FF2B5EF4-FFF2-40B4-BE49-F238E27FC236}">
                <a16:creationId xmlns:a16="http://schemas.microsoft.com/office/drawing/2014/main" id="{47B4E837-A660-0935-8728-3EB6856DC25D}"/>
              </a:ext>
            </a:extLst>
          </p:cNvPr>
          <p:cNvSpPr/>
          <p:nvPr/>
        </p:nvSpPr>
        <p:spPr>
          <a:xfrm>
            <a:off x="4833926" y="4186937"/>
            <a:ext cx="1146468" cy="369332"/>
          </a:xfrm>
          <a:prstGeom prst="rect">
            <a:avLst/>
          </a:prstGeom>
        </p:spPr>
        <p:txBody>
          <a:bodyPr wrap="none">
            <a:spAutoFit/>
          </a:bodyPr>
          <a:lstStyle/>
          <a:p>
            <a:r>
              <a:rPr lang="pt-BR" b="1" dirty="0">
                <a:solidFill>
                  <a:schemeClr val="tx1">
                    <a:lumMod val="75000"/>
                    <a:lumOff val="25000"/>
                  </a:schemeClr>
                </a:solidFill>
                <a:latin typeface="Montserrat" panose="00000500000000000000" pitchFamily="2" charset="0"/>
                <a:cs typeface="Segoe UI" panose="020B0502040204020203" pitchFamily="34" charset="0"/>
              </a:rPr>
              <a:t>Valores:</a:t>
            </a:r>
          </a:p>
        </p:txBody>
      </p:sp>
      <p:pic>
        <p:nvPicPr>
          <p:cNvPr id="19" name="Imagem 18" descr="Imagem de desenho animado&#10;&#10;Descrição gerada automaticamente com confiança média">
            <a:extLst>
              <a:ext uri="{FF2B5EF4-FFF2-40B4-BE49-F238E27FC236}">
                <a16:creationId xmlns:a16="http://schemas.microsoft.com/office/drawing/2014/main" id="{8FAD7FD3-91A4-C25A-9F02-C7D6A1A0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8265" y="5725731"/>
            <a:ext cx="1264349" cy="643437"/>
          </a:xfrm>
          <a:prstGeom prst="rect">
            <a:avLst/>
          </a:prstGeom>
        </p:spPr>
      </p:pic>
    </p:spTree>
    <p:extLst>
      <p:ext uri="{BB962C8B-B14F-4D97-AF65-F5344CB8AC3E}">
        <p14:creationId xmlns:p14="http://schemas.microsoft.com/office/powerpoint/2010/main" val="321257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5628D-6DE6-67F7-732A-13075257FD13}"/>
            </a:ext>
          </a:extLst>
        </p:cNvPr>
        <p:cNvGrpSpPr/>
        <p:nvPr/>
      </p:nvGrpSpPr>
      <p:grpSpPr>
        <a:xfrm>
          <a:off x="0" y="0"/>
          <a:ext cx="0" cy="0"/>
          <a:chOff x="0" y="0"/>
          <a:chExt cx="0" cy="0"/>
        </a:xfrm>
      </p:grpSpPr>
      <p:sp>
        <p:nvSpPr>
          <p:cNvPr id="12" name="Retângulo 11">
            <a:extLst>
              <a:ext uri="{FF2B5EF4-FFF2-40B4-BE49-F238E27FC236}">
                <a16:creationId xmlns:a16="http://schemas.microsoft.com/office/drawing/2014/main" id="{D93D8FB5-F793-F00A-E107-A02F87CC1495}"/>
              </a:ext>
            </a:extLst>
          </p:cNvPr>
          <p:cNvSpPr/>
          <p:nvPr/>
        </p:nvSpPr>
        <p:spPr>
          <a:xfrm>
            <a:off x="7858125" y="0"/>
            <a:ext cx="436518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200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sz="1938" dirty="0">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B81599D9-A321-FC9E-C0C6-9E58FE40C97D}"/>
              </a:ext>
            </a:extLst>
          </p:cNvPr>
          <p:cNvSpPr/>
          <p:nvPr/>
        </p:nvSpPr>
        <p:spPr>
          <a:xfrm flipH="1">
            <a:off x="-7" y="0"/>
            <a:ext cx="8127692" cy="6858000"/>
          </a:xfrm>
          <a:prstGeom prst="rect">
            <a:avLst/>
          </a:prstGeom>
          <a:solidFill>
            <a:schemeClr val="lt1"/>
          </a:solidFill>
          <a:ln>
            <a:noFill/>
          </a:ln>
          <a:effectLst>
            <a:outerShdw blurRad="355600" sx="101000" sy="101000" algn="ctr" rotWithShape="0">
              <a:srgbClr val="000000">
                <a:alpha val="44710"/>
              </a:srgbClr>
            </a:outerShdw>
          </a:effectLst>
        </p:spPr>
        <p:txBody>
          <a:bodyPr spcFirstLastPara="1" wrap="square" lIns="91400" tIns="45700" rIns="91400" bIns="45700" anchor="ctr"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pt-BR" dirty="0">
              <a:solidFill>
                <a:srgbClr val="000000"/>
              </a:solidFill>
              <a:latin typeface="Calibri"/>
              <a:cs typeface="Calibri"/>
            </a:endParaRPr>
          </a:p>
        </p:txBody>
      </p:sp>
      <p:pic>
        <p:nvPicPr>
          <p:cNvPr id="14" name="Imagem 13" descr="Fundo preto com letras vermelhas&#10;&#10;Descrição gerada automaticamente com confiança média">
            <a:extLst>
              <a:ext uri="{FF2B5EF4-FFF2-40B4-BE49-F238E27FC236}">
                <a16:creationId xmlns:a16="http://schemas.microsoft.com/office/drawing/2014/main" id="{E310D204-660D-01BC-652A-2E202467AE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1102" y="6053425"/>
            <a:ext cx="1213955" cy="630269"/>
          </a:xfrm>
          <a:prstGeom prst="rect">
            <a:avLst/>
          </a:prstGeom>
        </p:spPr>
      </p:pic>
      <p:sp>
        <p:nvSpPr>
          <p:cNvPr id="15" name="Espaço Reservado para Número de Slide 1">
            <a:extLst>
              <a:ext uri="{FF2B5EF4-FFF2-40B4-BE49-F238E27FC236}">
                <a16:creationId xmlns:a16="http://schemas.microsoft.com/office/drawing/2014/main" id="{8BD6AD7D-24D3-F9D7-FB83-598B732B87FF}"/>
              </a:ext>
            </a:extLst>
          </p:cNvPr>
          <p:cNvSpPr txBox="1">
            <a:spLocks/>
          </p:cNvSpPr>
          <p:nvPr/>
        </p:nvSpPr>
        <p:spPr>
          <a:xfrm>
            <a:off x="11662348" y="6574346"/>
            <a:ext cx="52965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solidFill>
                  <a:schemeClr val="tx1">
                    <a:lumMod val="65000"/>
                    <a:lumOff val="35000"/>
                  </a:schemeClr>
                </a:solidFill>
                <a:latin typeface="Montserrat" panose="00000500000000000000" pitchFamily="2" charset="0"/>
              </a:rPr>
              <a:pPr algn="r"/>
              <a:t>30</a:t>
            </a:fld>
            <a:endParaRPr lang="pt-BR" sz="1000" dirty="0">
              <a:solidFill>
                <a:schemeClr val="tx1">
                  <a:lumMod val="65000"/>
                  <a:lumOff val="35000"/>
                </a:schemeClr>
              </a:solidFill>
              <a:latin typeface="Montserrat" panose="00000500000000000000" pitchFamily="2" charset="0"/>
            </a:endParaRPr>
          </a:p>
        </p:txBody>
      </p:sp>
      <p:pic>
        <p:nvPicPr>
          <p:cNvPr id="37" name="Imagem 36">
            <a:extLst>
              <a:ext uri="{FF2B5EF4-FFF2-40B4-BE49-F238E27FC236}">
                <a16:creationId xmlns:a16="http://schemas.microsoft.com/office/drawing/2014/main" id="{609A2B65-8EBE-EF64-58DF-C8FB8A6FC058}"/>
              </a:ext>
            </a:extLst>
          </p:cNvPr>
          <p:cNvPicPr/>
          <p:nvPr/>
        </p:nvPicPr>
        <p:blipFill>
          <a:blip r:embed="rId4" cstate="print"/>
          <a:stretch/>
        </p:blipFill>
        <p:spPr>
          <a:xfrm>
            <a:off x="200964" y="6605288"/>
            <a:ext cx="726017" cy="151292"/>
          </a:xfrm>
          <a:prstGeom prst="rect">
            <a:avLst/>
          </a:prstGeom>
          <a:ln>
            <a:noFill/>
          </a:ln>
        </p:spPr>
      </p:pic>
      <p:grpSp>
        <p:nvGrpSpPr>
          <p:cNvPr id="4" name="Grupo 780">
            <a:extLst>
              <a:ext uri="{FF2B5EF4-FFF2-40B4-BE49-F238E27FC236}">
                <a16:creationId xmlns:a16="http://schemas.microsoft.com/office/drawing/2014/main" id="{847408FF-2278-278B-C1F6-F77A6740F336}"/>
              </a:ext>
            </a:extLst>
          </p:cNvPr>
          <p:cNvGrpSpPr/>
          <p:nvPr/>
        </p:nvGrpSpPr>
        <p:grpSpPr>
          <a:xfrm>
            <a:off x="8878369" y="1099544"/>
            <a:ext cx="701247" cy="634249"/>
            <a:chOff x="4719638" y="4368800"/>
            <a:chExt cx="498475" cy="450850"/>
          </a:xfrm>
          <a:solidFill>
            <a:srgbClr val="FCA400"/>
          </a:solidFill>
        </p:grpSpPr>
        <p:sp>
          <p:nvSpPr>
            <p:cNvPr id="5" name="Freeform 210">
              <a:extLst>
                <a:ext uri="{FF2B5EF4-FFF2-40B4-BE49-F238E27FC236}">
                  <a16:creationId xmlns:a16="http://schemas.microsoft.com/office/drawing/2014/main" id="{B66142F1-167F-5B48-4F2F-78DD64CAF3E7}"/>
                </a:ext>
              </a:extLst>
            </p:cNvPr>
            <p:cNvSpPr>
              <a:spLocks noEditPoints="1"/>
            </p:cNvSpPr>
            <p:nvPr/>
          </p:nvSpPr>
          <p:spPr bwMode="auto">
            <a:xfrm>
              <a:off x="4719638" y="4368800"/>
              <a:ext cx="498475" cy="450850"/>
            </a:xfrm>
            <a:custGeom>
              <a:avLst/>
              <a:gdLst>
                <a:gd name="T0" fmla="*/ 1 w 1019"/>
                <a:gd name="T1" fmla="*/ 789 h 922"/>
                <a:gd name="T2" fmla="*/ 35 w 1019"/>
                <a:gd name="T3" fmla="*/ 879 h 922"/>
                <a:gd name="T4" fmla="*/ 104 w 1019"/>
                <a:gd name="T5" fmla="*/ 919 h 922"/>
                <a:gd name="T6" fmla="*/ 885 w 1019"/>
                <a:gd name="T7" fmla="*/ 922 h 922"/>
                <a:gd name="T8" fmla="*/ 938 w 1019"/>
                <a:gd name="T9" fmla="*/ 911 h 922"/>
                <a:gd name="T10" fmla="*/ 1019 w 1019"/>
                <a:gd name="T11" fmla="*/ 801 h 922"/>
                <a:gd name="T12" fmla="*/ 1011 w 1019"/>
                <a:gd name="T13" fmla="*/ 745 h 922"/>
                <a:gd name="T14" fmla="*/ 999 w 1019"/>
                <a:gd name="T15" fmla="*/ 719 h 922"/>
                <a:gd name="T16" fmla="*/ 872 w 1019"/>
                <a:gd name="T17" fmla="*/ 499 h 922"/>
                <a:gd name="T18" fmla="*/ 853 w 1019"/>
                <a:gd name="T19" fmla="*/ 467 h 922"/>
                <a:gd name="T20" fmla="*/ 837 w 1019"/>
                <a:gd name="T21" fmla="*/ 439 h 922"/>
                <a:gd name="T22" fmla="*/ 820 w 1019"/>
                <a:gd name="T23" fmla="*/ 409 h 922"/>
                <a:gd name="T24" fmla="*/ 761 w 1019"/>
                <a:gd name="T25" fmla="*/ 306 h 922"/>
                <a:gd name="T26" fmla="*/ 738 w 1019"/>
                <a:gd name="T27" fmla="*/ 267 h 922"/>
                <a:gd name="T28" fmla="*/ 717 w 1019"/>
                <a:gd name="T29" fmla="*/ 229 h 922"/>
                <a:gd name="T30" fmla="*/ 701 w 1019"/>
                <a:gd name="T31" fmla="*/ 203 h 922"/>
                <a:gd name="T32" fmla="*/ 638 w 1019"/>
                <a:gd name="T33" fmla="*/ 93 h 922"/>
                <a:gd name="T34" fmla="*/ 630 w 1019"/>
                <a:gd name="T35" fmla="*/ 80 h 922"/>
                <a:gd name="T36" fmla="*/ 603 w 1019"/>
                <a:gd name="T37" fmla="*/ 42 h 922"/>
                <a:gd name="T38" fmla="*/ 483 w 1019"/>
                <a:gd name="T39" fmla="*/ 6 h 922"/>
                <a:gd name="T40" fmla="*/ 382 w 1019"/>
                <a:gd name="T41" fmla="*/ 93 h 922"/>
                <a:gd name="T42" fmla="*/ 366 w 1019"/>
                <a:gd name="T43" fmla="*/ 120 h 922"/>
                <a:gd name="T44" fmla="*/ 306 w 1019"/>
                <a:gd name="T45" fmla="*/ 224 h 922"/>
                <a:gd name="T46" fmla="*/ 235 w 1019"/>
                <a:gd name="T47" fmla="*/ 347 h 922"/>
                <a:gd name="T48" fmla="*/ 228 w 1019"/>
                <a:gd name="T49" fmla="*/ 360 h 922"/>
                <a:gd name="T50" fmla="*/ 213 w 1019"/>
                <a:gd name="T51" fmla="*/ 385 h 922"/>
                <a:gd name="T52" fmla="*/ 150 w 1019"/>
                <a:gd name="T53" fmla="*/ 496 h 922"/>
                <a:gd name="T54" fmla="*/ 19 w 1019"/>
                <a:gd name="T55" fmla="*/ 721 h 922"/>
                <a:gd name="T56" fmla="*/ 1 w 1019"/>
                <a:gd name="T57" fmla="*/ 778 h 922"/>
                <a:gd name="T58" fmla="*/ 77 w 1019"/>
                <a:gd name="T59" fmla="*/ 784 h 922"/>
                <a:gd name="T60" fmla="*/ 123 w 1019"/>
                <a:gd name="T61" fmla="*/ 695 h 922"/>
                <a:gd name="T62" fmla="*/ 132 w 1019"/>
                <a:gd name="T63" fmla="*/ 679 h 922"/>
                <a:gd name="T64" fmla="*/ 217 w 1019"/>
                <a:gd name="T65" fmla="*/ 531 h 922"/>
                <a:gd name="T66" fmla="*/ 237 w 1019"/>
                <a:gd name="T67" fmla="*/ 497 h 922"/>
                <a:gd name="T68" fmla="*/ 317 w 1019"/>
                <a:gd name="T69" fmla="*/ 358 h 922"/>
                <a:gd name="T70" fmla="*/ 434 w 1019"/>
                <a:gd name="T71" fmla="*/ 156 h 922"/>
                <a:gd name="T72" fmla="*/ 479 w 1019"/>
                <a:gd name="T73" fmla="*/ 89 h 922"/>
                <a:gd name="T74" fmla="*/ 542 w 1019"/>
                <a:gd name="T75" fmla="*/ 90 h 922"/>
                <a:gd name="T76" fmla="*/ 586 w 1019"/>
                <a:gd name="T77" fmla="*/ 158 h 922"/>
                <a:gd name="T78" fmla="*/ 683 w 1019"/>
                <a:gd name="T79" fmla="*/ 325 h 922"/>
                <a:gd name="T80" fmla="*/ 785 w 1019"/>
                <a:gd name="T81" fmla="*/ 501 h 922"/>
                <a:gd name="T82" fmla="*/ 788 w 1019"/>
                <a:gd name="T83" fmla="*/ 507 h 922"/>
                <a:gd name="T84" fmla="*/ 800 w 1019"/>
                <a:gd name="T85" fmla="*/ 527 h 922"/>
                <a:gd name="T86" fmla="*/ 942 w 1019"/>
                <a:gd name="T87" fmla="*/ 793 h 922"/>
                <a:gd name="T88" fmla="*/ 923 w 1019"/>
                <a:gd name="T89" fmla="*/ 831 h 922"/>
                <a:gd name="T90" fmla="*/ 133 w 1019"/>
                <a:gd name="T91" fmla="*/ 845 h 922"/>
                <a:gd name="T92" fmla="*/ 94 w 1019"/>
                <a:gd name="T93" fmla="*/ 83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922">
                  <a:moveTo>
                    <a:pt x="1" y="778"/>
                  </a:moveTo>
                  <a:lnTo>
                    <a:pt x="1" y="789"/>
                  </a:lnTo>
                  <a:cubicBezTo>
                    <a:pt x="0" y="804"/>
                    <a:pt x="0" y="810"/>
                    <a:pt x="6" y="829"/>
                  </a:cubicBezTo>
                  <a:cubicBezTo>
                    <a:pt x="12" y="847"/>
                    <a:pt x="22" y="865"/>
                    <a:pt x="35" y="879"/>
                  </a:cubicBezTo>
                  <a:cubicBezTo>
                    <a:pt x="48" y="893"/>
                    <a:pt x="63" y="904"/>
                    <a:pt x="80" y="911"/>
                  </a:cubicBezTo>
                  <a:cubicBezTo>
                    <a:pt x="87" y="914"/>
                    <a:pt x="95" y="917"/>
                    <a:pt x="104" y="919"/>
                  </a:cubicBezTo>
                  <a:cubicBezTo>
                    <a:pt x="112" y="921"/>
                    <a:pt x="122" y="922"/>
                    <a:pt x="131" y="922"/>
                  </a:cubicBezTo>
                  <a:lnTo>
                    <a:pt x="885" y="922"/>
                  </a:lnTo>
                  <a:cubicBezTo>
                    <a:pt x="896" y="922"/>
                    <a:pt x="905" y="921"/>
                    <a:pt x="914" y="919"/>
                  </a:cubicBezTo>
                  <a:cubicBezTo>
                    <a:pt x="923" y="917"/>
                    <a:pt x="931" y="914"/>
                    <a:pt x="938" y="911"/>
                  </a:cubicBezTo>
                  <a:cubicBezTo>
                    <a:pt x="960" y="903"/>
                    <a:pt x="981" y="886"/>
                    <a:pt x="995" y="865"/>
                  </a:cubicBezTo>
                  <a:cubicBezTo>
                    <a:pt x="1010" y="845"/>
                    <a:pt x="1019" y="822"/>
                    <a:pt x="1019" y="801"/>
                  </a:cubicBezTo>
                  <a:lnTo>
                    <a:pt x="1019" y="793"/>
                  </a:lnTo>
                  <a:cubicBezTo>
                    <a:pt x="1019" y="775"/>
                    <a:pt x="1019" y="764"/>
                    <a:pt x="1011" y="745"/>
                  </a:cubicBezTo>
                  <a:cubicBezTo>
                    <a:pt x="1009" y="739"/>
                    <a:pt x="1007" y="735"/>
                    <a:pt x="1005" y="731"/>
                  </a:cubicBezTo>
                  <a:cubicBezTo>
                    <a:pt x="1004" y="727"/>
                    <a:pt x="1001" y="723"/>
                    <a:pt x="999" y="719"/>
                  </a:cubicBezTo>
                  <a:lnTo>
                    <a:pt x="879" y="512"/>
                  </a:lnTo>
                  <a:cubicBezTo>
                    <a:pt x="876" y="508"/>
                    <a:pt x="874" y="504"/>
                    <a:pt x="872" y="499"/>
                  </a:cubicBezTo>
                  <a:cubicBezTo>
                    <a:pt x="868" y="492"/>
                    <a:pt x="864" y="484"/>
                    <a:pt x="858" y="475"/>
                  </a:cubicBezTo>
                  <a:cubicBezTo>
                    <a:pt x="856" y="473"/>
                    <a:pt x="855" y="470"/>
                    <a:pt x="853" y="467"/>
                  </a:cubicBezTo>
                  <a:cubicBezTo>
                    <a:pt x="851" y="462"/>
                    <a:pt x="847" y="455"/>
                    <a:pt x="843" y="449"/>
                  </a:cubicBezTo>
                  <a:cubicBezTo>
                    <a:pt x="838" y="443"/>
                    <a:pt x="837" y="442"/>
                    <a:pt x="837" y="439"/>
                  </a:cubicBezTo>
                  <a:cubicBezTo>
                    <a:pt x="836" y="438"/>
                    <a:pt x="836" y="437"/>
                    <a:pt x="835" y="435"/>
                  </a:cubicBezTo>
                  <a:lnTo>
                    <a:pt x="820" y="409"/>
                  </a:lnTo>
                  <a:cubicBezTo>
                    <a:pt x="812" y="396"/>
                    <a:pt x="803" y="380"/>
                    <a:pt x="794" y="364"/>
                  </a:cubicBezTo>
                  <a:cubicBezTo>
                    <a:pt x="782" y="343"/>
                    <a:pt x="770" y="321"/>
                    <a:pt x="761" y="306"/>
                  </a:cubicBezTo>
                  <a:cubicBezTo>
                    <a:pt x="756" y="299"/>
                    <a:pt x="749" y="287"/>
                    <a:pt x="746" y="280"/>
                  </a:cubicBezTo>
                  <a:cubicBezTo>
                    <a:pt x="744" y="276"/>
                    <a:pt x="741" y="271"/>
                    <a:pt x="738" y="267"/>
                  </a:cubicBezTo>
                  <a:cubicBezTo>
                    <a:pt x="736" y="263"/>
                    <a:pt x="733" y="258"/>
                    <a:pt x="731" y="254"/>
                  </a:cubicBezTo>
                  <a:lnTo>
                    <a:pt x="717" y="229"/>
                  </a:lnTo>
                  <a:cubicBezTo>
                    <a:pt x="714" y="224"/>
                    <a:pt x="711" y="219"/>
                    <a:pt x="708" y="214"/>
                  </a:cubicBezTo>
                  <a:cubicBezTo>
                    <a:pt x="706" y="210"/>
                    <a:pt x="704" y="207"/>
                    <a:pt x="701" y="203"/>
                  </a:cubicBezTo>
                  <a:cubicBezTo>
                    <a:pt x="692" y="192"/>
                    <a:pt x="651" y="117"/>
                    <a:pt x="641" y="99"/>
                  </a:cubicBezTo>
                  <a:cubicBezTo>
                    <a:pt x="640" y="96"/>
                    <a:pt x="639" y="95"/>
                    <a:pt x="638" y="93"/>
                  </a:cubicBezTo>
                  <a:cubicBezTo>
                    <a:pt x="637" y="92"/>
                    <a:pt x="636" y="90"/>
                    <a:pt x="634" y="87"/>
                  </a:cubicBezTo>
                  <a:cubicBezTo>
                    <a:pt x="633" y="85"/>
                    <a:pt x="631" y="82"/>
                    <a:pt x="630" y="80"/>
                  </a:cubicBezTo>
                  <a:cubicBezTo>
                    <a:pt x="629" y="78"/>
                    <a:pt x="628" y="76"/>
                    <a:pt x="627" y="74"/>
                  </a:cubicBezTo>
                  <a:cubicBezTo>
                    <a:pt x="620" y="62"/>
                    <a:pt x="612" y="51"/>
                    <a:pt x="603" y="42"/>
                  </a:cubicBezTo>
                  <a:cubicBezTo>
                    <a:pt x="594" y="32"/>
                    <a:pt x="584" y="24"/>
                    <a:pt x="570" y="17"/>
                  </a:cubicBezTo>
                  <a:cubicBezTo>
                    <a:pt x="542" y="3"/>
                    <a:pt x="512" y="0"/>
                    <a:pt x="483" y="6"/>
                  </a:cubicBezTo>
                  <a:cubicBezTo>
                    <a:pt x="454" y="12"/>
                    <a:pt x="427" y="28"/>
                    <a:pt x="407" y="52"/>
                  </a:cubicBezTo>
                  <a:cubicBezTo>
                    <a:pt x="399" y="62"/>
                    <a:pt x="389" y="79"/>
                    <a:pt x="382" y="93"/>
                  </a:cubicBezTo>
                  <a:lnTo>
                    <a:pt x="377" y="101"/>
                  </a:lnTo>
                  <a:lnTo>
                    <a:pt x="366" y="120"/>
                  </a:lnTo>
                  <a:cubicBezTo>
                    <a:pt x="360" y="131"/>
                    <a:pt x="353" y="142"/>
                    <a:pt x="347" y="153"/>
                  </a:cubicBezTo>
                  <a:cubicBezTo>
                    <a:pt x="334" y="176"/>
                    <a:pt x="320" y="200"/>
                    <a:pt x="306" y="224"/>
                  </a:cubicBezTo>
                  <a:cubicBezTo>
                    <a:pt x="289" y="253"/>
                    <a:pt x="272" y="281"/>
                    <a:pt x="258" y="307"/>
                  </a:cubicBezTo>
                  <a:cubicBezTo>
                    <a:pt x="250" y="320"/>
                    <a:pt x="243" y="334"/>
                    <a:pt x="235" y="347"/>
                  </a:cubicBezTo>
                  <a:cubicBezTo>
                    <a:pt x="233" y="350"/>
                    <a:pt x="232" y="352"/>
                    <a:pt x="231" y="355"/>
                  </a:cubicBezTo>
                  <a:lnTo>
                    <a:pt x="228" y="360"/>
                  </a:lnTo>
                  <a:lnTo>
                    <a:pt x="222" y="370"/>
                  </a:lnTo>
                  <a:cubicBezTo>
                    <a:pt x="219" y="374"/>
                    <a:pt x="216" y="379"/>
                    <a:pt x="213" y="385"/>
                  </a:cubicBezTo>
                  <a:cubicBezTo>
                    <a:pt x="194" y="420"/>
                    <a:pt x="174" y="454"/>
                    <a:pt x="155" y="489"/>
                  </a:cubicBezTo>
                  <a:cubicBezTo>
                    <a:pt x="153" y="492"/>
                    <a:pt x="152" y="494"/>
                    <a:pt x="150" y="496"/>
                  </a:cubicBezTo>
                  <a:cubicBezTo>
                    <a:pt x="149" y="497"/>
                    <a:pt x="148" y="499"/>
                    <a:pt x="147" y="500"/>
                  </a:cubicBezTo>
                  <a:lnTo>
                    <a:pt x="19" y="721"/>
                  </a:lnTo>
                  <a:cubicBezTo>
                    <a:pt x="15" y="729"/>
                    <a:pt x="9" y="741"/>
                    <a:pt x="5" y="753"/>
                  </a:cubicBezTo>
                  <a:cubicBezTo>
                    <a:pt x="3" y="761"/>
                    <a:pt x="1" y="770"/>
                    <a:pt x="1" y="778"/>
                  </a:cubicBezTo>
                  <a:close/>
                  <a:moveTo>
                    <a:pt x="80" y="808"/>
                  </a:moveTo>
                  <a:cubicBezTo>
                    <a:pt x="78" y="800"/>
                    <a:pt x="77" y="792"/>
                    <a:pt x="77" y="784"/>
                  </a:cubicBezTo>
                  <a:cubicBezTo>
                    <a:pt x="77" y="772"/>
                    <a:pt x="103" y="728"/>
                    <a:pt x="116" y="706"/>
                  </a:cubicBezTo>
                  <a:lnTo>
                    <a:pt x="123" y="695"/>
                  </a:lnTo>
                  <a:cubicBezTo>
                    <a:pt x="125" y="692"/>
                    <a:pt x="126" y="690"/>
                    <a:pt x="127" y="688"/>
                  </a:cubicBezTo>
                  <a:cubicBezTo>
                    <a:pt x="129" y="684"/>
                    <a:pt x="131" y="682"/>
                    <a:pt x="132" y="679"/>
                  </a:cubicBezTo>
                  <a:lnTo>
                    <a:pt x="134" y="675"/>
                  </a:lnTo>
                  <a:cubicBezTo>
                    <a:pt x="144" y="659"/>
                    <a:pt x="202" y="547"/>
                    <a:pt x="217" y="531"/>
                  </a:cubicBezTo>
                  <a:cubicBezTo>
                    <a:pt x="220" y="527"/>
                    <a:pt x="221" y="524"/>
                    <a:pt x="222" y="522"/>
                  </a:cubicBezTo>
                  <a:cubicBezTo>
                    <a:pt x="224" y="516"/>
                    <a:pt x="227" y="510"/>
                    <a:pt x="237" y="497"/>
                  </a:cubicBezTo>
                  <a:cubicBezTo>
                    <a:pt x="262" y="451"/>
                    <a:pt x="286" y="411"/>
                    <a:pt x="313" y="365"/>
                  </a:cubicBezTo>
                  <a:cubicBezTo>
                    <a:pt x="315" y="362"/>
                    <a:pt x="316" y="360"/>
                    <a:pt x="317" y="358"/>
                  </a:cubicBezTo>
                  <a:cubicBezTo>
                    <a:pt x="318" y="357"/>
                    <a:pt x="319" y="355"/>
                    <a:pt x="320" y="354"/>
                  </a:cubicBezTo>
                  <a:lnTo>
                    <a:pt x="434" y="156"/>
                  </a:lnTo>
                  <a:lnTo>
                    <a:pt x="439" y="147"/>
                  </a:lnTo>
                  <a:cubicBezTo>
                    <a:pt x="449" y="128"/>
                    <a:pt x="465" y="98"/>
                    <a:pt x="479" y="89"/>
                  </a:cubicBezTo>
                  <a:cubicBezTo>
                    <a:pt x="489" y="82"/>
                    <a:pt x="500" y="79"/>
                    <a:pt x="511" y="80"/>
                  </a:cubicBezTo>
                  <a:cubicBezTo>
                    <a:pt x="522" y="80"/>
                    <a:pt x="532" y="83"/>
                    <a:pt x="542" y="90"/>
                  </a:cubicBezTo>
                  <a:cubicBezTo>
                    <a:pt x="555" y="99"/>
                    <a:pt x="570" y="128"/>
                    <a:pt x="581" y="147"/>
                  </a:cubicBezTo>
                  <a:lnTo>
                    <a:pt x="586" y="158"/>
                  </a:lnTo>
                  <a:lnTo>
                    <a:pt x="650" y="268"/>
                  </a:lnTo>
                  <a:cubicBezTo>
                    <a:pt x="661" y="285"/>
                    <a:pt x="672" y="305"/>
                    <a:pt x="683" y="325"/>
                  </a:cubicBezTo>
                  <a:cubicBezTo>
                    <a:pt x="693" y="343"/>
                    <a:pt x="703" y="361"/>
                    <a:pt x="714" y="378"/>
                  </a:cubicBezTo>
                  <a:lnTo>
                    <a:pt x="785" y="501"/>
                  </a:lnTo>
                  <a:lnTo>
                    <a:pt x="785" y="501"/>
                  </a:lnTo>
                  <a:cubicBezTo>
                    <a:pt x="786" y="503"/>
                    <a:pt x="787" y="505"/>
                    <a:pt x="788" y="507"/>
                  </a:cubicBezTo>
                  <a:cubicBezTo>
                    <a:pt x="789" y="508"/>
                    <a:pt x="790" y="510"/>
                    <a:pt x="791" y="512"/>
                  </a:cubicBezTo>
                  <a:cubicBezTo>
                    <a:pt x="794" y="517"/>
                    <a:pt x="797" y="522"/>
                    <a:pt x="800" y="527"/>
                  </a:cubicBezTo>
                  <a:cubicBezTo>
                    <a:pt x="845" y="602"/>
                    <a:pt x="888" y="679"/>
                    <a:pt x="931" y="755"/>
                  </a:cubicBezTo>
                  <a:cubicBezTo>
                    <a:pt x="942" y="773"/>
                    <a:pt x="942" y="776"/>
                    <a:pt x="942" y="793"/>
                  </a:cubicBezTo>
                  <a:lnTo>
                    <a:pt x="942" y="797"/>
                  </a:lnTo>
                  <a:cubicBezTo>
                    <a:pt x="942" y="808"/>
                    <a:pt x="935" y="822"/>
                    <a:pt x="923" y="831"/>
                  </a:cubicBezTo>
                  <a:cubicBezTo>
                    <a:pt x="914" y="839"/>
                    <a:pt x="901" y="845"/>
                    <a:pt x="887" y="845"/>
                  </a:cubicBezTo>
                  <a:lnTo>
                    <a:pt x="133" y="845"/>
                  </a:lnTo>
                  <a:cubicBezTo>
                    <a:pt x="126" y="845"/>
                    <a:pt x="119" y="844"/>
                    <a:pt x="112" y="841"/>
                  </a:cubicBezTo>
                  <a:cubicBezTo>
                    <a:pt x="105" y="838"/>
                    <a:pt x="99" y="834"/>
                    <a:pt x="94" y="830"/>
                  </a:cubicBezTo>
                  <a:cubicBezTo>
                    <a:pt x="87" y="823"/>
                    <a:pt x="82" y="816"/>
                    <a:pt x="80" y="8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6" name="Freeform 211">
              <a:extLst>
                <a:ext uri="{FF2B5EF4-FFF2-40B4-BE49-F238E27FC236}">
                  <a16:creationId xmlns:a16="http://schemas.microsoft.com/office/drawing/2014/main" id="{DF3428FE-A8C9-C2CA-E351-4C48A60B3E3D}"/>
                </a:ext>
              </a:extLst>
            </p:cNvPr>
            <p:cNvSpPr>
              <a:spLocks/>
            </p:cNvSpPr>
            <p:nvPr/>
          </p:nvSpPr>
          <p:spPr bwMode="auto">
            <a:xfrm>
              <a:off x="4943476" y="4486275"/>
              <a:ext cx="52388" cy="176213"/>
            </a:xfrm>
            <a:custGeom>
              <a:avLst/>
              <a:gdLst>
                <a:gd name="T0" fmla="*/ 0 w 107"/>
                <a:gd name="T1" fmla="*/ 62 h 362"/>
                <a:gd name="T2" fmla="*/ 3 w 107"/>
                <a:gd name="T3" fmla="*/ 134 h 362"/>
                <a:gd name="T4" fmla="*/ 6 w 107"/>
                <a:gd name="T5" fmla="*/ 170 h 362"/>
                <a:gd name="T6" fmla="*/ 12 w 107"/>
                <a:gd name="T7" fmla="*/ 278 h 362"/>
                <a:gd name="T8" fmla="*/ 13 w 107"/>
                <a:gd name="T9" fmla="*/ 296 h 362"/>
                <a:gd name="T10" fmla="*/ 44 w 107"/>
                <a:gd name="T11" fmla="*/ 361 h 362"/>
                <a:gd name="T12" fmla="*/ 75 w 107"/>
                <a:gd name="T13" fmla="*/ 345 h 362"/>
                <a:gd name="T14" fmla="*/ 89 w 107"/>
                <a:gd name="T15" fmla="*/ 249 h 362"/>
                <a:gd name="T16" fmla="*/ 91 w 107"/>
                <a:gd name="T17" fmla="*/ 215 h 362"/>
                <a:gd name="T18" fmla="*/ 100 w 107"/>
                <a:gd name="T19" fmla="*/ 132 h 362"/>
                <a:gd name="T20" fmla="*/ 78 w 107"/>
                <a:gd name="T21" fmla="*/ 16 h 362"/>
                <a:gd name="T22" fmla="*/ 0 w 107"/>
                <a:gd name="T23" fmla="*/ 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62">
                  <a:moveTo>
                    <a:pt x="0" y="62"/>
                  </a:moveTo>
                  <a:lnTo>
                    <a:pt x="3" y="134"/>
                  </a:lnTo>
                  <a:cubicBezTo>
                    <a:pt x="4" y="147"/>
                    <a:pt x="4" y="159"/>
                    <a:pt x="6" y="170"/>
                  </a:cubicBezTo>
                  <a:cubicBezTo>
                    <a:pt x="8" y="190"/>
                    <a:pt x="10" y="259"/>
                    <a:pt x="12" y="278"/>
                  </a:cubicBezTo>
                  <a:cubicBezTo>
                    <a:pt x="13" y="284"/>
                    <a:pt x="13" y="290"/>
                    <a:pt x="13" y="296"/>
                  </a:cubicBezTo>
                  <a:cubicBezTo>
                    <a:pt x="15" y="316"/>
                    <a:pt x="19" y="361"/>
                    <a:pt x="44" y="361"/>
                  </a:cubicBezTo>
                  <a:cubicBezTo>
                    <a:pt x="57" y="361"/>
                    <a:pt x="66" y="362"/>
                    <a:pt x="75" y="345"/>
                  </a:cubicBezTo>
                  <a:cubicBezTo>
                    <a:pt x="85" y="324"/>
                    <a:pt x="86" y="276"/>
                    <a:pt x="89" y="249"/>
                  </a:cubicBezTo>
                  <a:cubicBezTo>
                    <a:pt x="91" y="239"/>
                    <a:pt x="90" y="222"/>
                    <a:pt x="91" y="215"/>
                  </a:cubicBezTo>
                  <a:cubicBezTo>
                    <a:pt x="96" y="188"/>
                    <a:pt x="97" y="160"/>
                    <a:pt x="100" y="132"/>
                  </a:cubicBezTo>
                  <a:cubicBezTo>
                    <a:pt x="103" y="100"/>
                    <a:pt x="107" y="33"/>
                    <a:pt x="78" y="16"/>
                  </a:cubicBezTo>
                  <a:cubicBezTo>
                    <a:pt x="51" y="0"/>
                    <a:pt x="0" y="18"/>
                    <a:pt x="0"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7" name="Freeform 212">
              <a:extLst>
                <a:ext uri="{FF2B5EF4-FFF2-40B4-BE49-F238E27FC236}">
                  <a16:creationId xmlns:a16="http://schemas.microsoft.com/office/drawing/2014/main" id="{2E9A020F-2230-0496-49BE-9B2D9B5B2EDB}"/>
                </a:ext>
              </a:extLst>
            </p:cNvPr>
            <p:cNvSpPr>
              <a:spLocks/>
            </p:cNvSpPr>
            <p:nvPr/>
          </p:nvSpPr>
          <p:spPr bwMode="auto">
            <a:xfrm>
              <a:off x="4943476" y="4681538"/>
              <a:ext cx="49213" cy="66675"/>
            </a:xfrm>
            <a:custGeom>
              <a:avLst/>
              <a:gdLst>
                <a:gd name="T0" fmla="*/ 0 w 101"/>
                <a:gd name="T1" fmla="*/ 65 h 137"/>
                <a:gd name="T2" fmla="*/ 14 w 101"/>
                <a:gd name="T3" fmla="*/ 106 h 137"/>
                <a:gd name="T4" fmla="*/ 101 w 101"/>
                <a:gd name="T5" fmla="*/ 76 h 137"/>
                <a:gd name="T6" fmla="*/ 87 w 101"/>
                <a:gd name="T7" fmla="*/ 34 h 137"/>
                <a:gd name="T8" fmla="*/ 0 w 101"/>
                <a:gd name="T9" fmla="*/ 65 h 137"/>
              </a:gdLst>
              <a:ahLst/>
              <a:cxnLst>
                <a:cxn ang="0">
                  <a:pos x="T0" y="T1"/>
                </a:cxn>
                <a:cxn ang="0">
                  <a:pos x="T2" y="T3"/>
                </a:cxn>
                <a:cxn ang="0">
                  <a:pos x="T4" y="T5"/>
                </a:cxn>
                <a:cxn ang="0">
                  <a:pos x="T6" y="T7"/>
                </a:cxn>
                <a:cxn ang="0">
                  <a:pos x="T8" y="T9"/>
                </a:cxn>
              </a:cxnLst>
              <a:rect l="0" t="0" r="r" b="b"/>
              <a:pathLst>
                <a:path w="101" h="137">
                  <a:moveTo>
                    <a:pt x="0" y="65"/>
                  </a:moveTo>
                  <a:cubicBezTo>
                    <a:pt x="0" y="82"/>
                    <a:pt x="2" y="95"/>
                    <a:pt x="14" y="106"/>
                  </a:cubicBezTo>
                  <a:cubicBezTo>
                    <a:pt x="50" y="137"/>
                    <a:pt x="101" y="112"/>
                    <a:pt x="101" y="76"/>
                  </a:cubicBezTo>
                  <a:cubicBezTo>
                    <a:pt x="101" y="58"/>
                    <a:pt x="100" y="46"/>
                    <a:pt x="87" y="34"/>
                  </a:cubicBezTo>
                  <a:cubicBezTo>
                    <a:pt x="52" y="0"/>
                    <a:pt x="0" y="30"/>
                    <a:pt x="0"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0" name="Retângulo 9">
            <a:extLst>
              <a:ext uri="{FF2B5EF4-FFF2-40B4-BE49-F238E27FC236}">
                <a16:creationId xmlns:a16="http://schemas.microsoft.com/office/drawing/2014/main" id="{83129F52-0ADE-9650-631D-682268A32727}"/>
              </a:ext>
            </a:extLst>
          </p:cNvPr>
          <p:cNvSpPr/>
          <p:nvPr/>
        </p:nvSpPr>
        <p:spPr>
          <a:xfrm>
            <a:off x="8489915" y="1865463"/>
            <a:ext cx="3172433" cy="3919791"/>
          </a:xfrm>
          <a:prstGeom prst="rect">
            <a:avLst/>
          </a:prstGeom>
        </p:spPr>
        <p:txBody>
          <a:bodyPr wrap="square">
            <a:spAutoFit/>
          </a:bodyPr>
          <a:lstStyle/>
          <a:p>
            <a:pPr marL="283500">
              <a:lnSpc>
                <a:spcPts val="2000"/>
              </a:lnSpc>
            </a:pPr>
            <a:r>
              <a:rPr lang="pt-BR" sz="1400" dirty="0">
                <a:solidFill>
                  <a:schemeClr val="bg1"/>
                </a:solidFill>
                <a:effectLst/>
                <a:latin typeface="Montserrat" panose="00000500000000000000" pitchFamily="2" charset="0"/>
                <a:ea typeface="Arial Unicode MS"/>
              </a:rPr>
              <a:t>O benefício é quantificado e registrado – para fins gerenciais – quando constatada, por exemplo, que a orientação da Contadoria e Auditoria-Geral do Estado impulsionou a redução de valores licitados ou contratados, mantendo a quantidade e qualidade necessários dos bens e serviços; a interrupção ou adequação de pagamentos indevidos; ou a elevação de receitas.</a:t>
            </a:r>
            <a:endParaRPr lang="pt-BR" sz="1400" dirty="0">
              <a:solidFill>
                <a:schemeClr val="bg1"/>
              </a:solidFill>
              <a:latin typeface="Montserrat" panose="00000500000000000000" pitchFamily="2" charset="0"/>
              <a:cs typeface="Segoe UI" panose="020B0502040204020203" pitchFamily="34" charset="0"/>
            </a:endParaRPr>
          </a:p>
        </p:txBody>
      </p:sp>
      <p:graphicFrame>
        <p:nvGraphicFramePr>
          <p:cNvPr id="16" name="Gráfico 15">
            <a:extLst>
              <a:ext uri="{FF2B5EF4-FFF2-40B4-BE49-F238E27FC236}">
                <a16:creationId xmlns:a16="http://schemas.microsoft.com/office/drawing/2014/main" id="{1835FF20-DC1E-3290-F70F-76DA28D0DC2D}"/>
              </a:ext>
            </a:extLst>
          </p:cNvPr>
          <p:cNvGraphicFramePr>
            <a:graphicFrameLocks/>
          </p:cNvGraphicFramePr>
          <p:nvPr>
            <p:extLst>
              <p:ext uri="{D42A27DB-BD31-4B8C-83A1-F6EECF244321}">
                <p14:modId xmlns:p14="http://schemas.microsoft.com/office/powerpoint/2010/main" val="251581586"/>
              </p:ext>
            </p:extLst>
          </p:nvPr>
        </p:nvGraphicFramePr>
        <p:xfrm>
          <a:off x="774488" y="1865463"/>
          <a:ext cx="6766513" cy="3623705"/>
        </p:xfrm>
        <a:graphic>
          <a:graphicData uri="http://schemas.openxmlformats.org/drawingml/2006/chart">
            <c:chart xmlns:c="http://schemas.openxmlformats.org/drawingml/2006/chart" xmlns:r="http://schemas.openxmlformats.org/officeDocument/2006/relationships" r:id="rId5"/>
          </a:graphicData>
        </a:graphic>
      </p:graphicFrame>
      <p:sp>
        <p:nvSpPr>
          <p:cNvPr id="2" name="Título 1">
            <a:extLst>
              <a:ext uri="{FF2B5EF4-FFF2-40B4-BE49-F238E27FC236}">
                <a16:creationId xmlns:a16="http://schemas.microsoft.com/office/drawing/2014/main" id="{15696D0D-B462-69C1-F6F9-AA9FA6E65B65}"/>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Benefícios gerados</a:t>
            </a:r>
          </a:p>
        </p:txBody>
      </p:sp>
      <p:grpSp>
        <p:nvGrpSpPr>
          <p:cNvPr id="3" name="Agrupar 2">
            <a:extLst>
              <a:ext uri="{FF2B5EF4-FFF2-40B4-BE49-F238E27FC236}">
                <a16:creationId xmlns:a16="http://schemas.microsoft.com/office/drawing/2014/main" id="{2F9E9360-6C75-F9E0-2D5C-7BC423F3B64A}"/>
              </a:ext>
            </a:extLst>
          </p:cNvPr>
          <p:cNvGrpSpPr/>
          <p:nvPr/>
        </p:nvGrpSpPr>
        <p:grpSpPr>
          <a:xfrm>
            <a:off x="654537" y="680270"/>
            <a:ext cx="295465" cy="326243"/>
            <a:chOff x="12592050" y="3673475"/>
            <a:chExt cx="381000" cy="420688"/>
          </a:xfrm>
        </p:grpSpPr>
        <p:sp>
          <p:nvSpPr>
            <p:cNvPr id="9" name="Freeform 20">
              <a:extLst>
                <a:ext uri="{FF2B5EF4-FFF2-40B4-BE49-F238E27FC236}">
                  <a16:creationId xmlns:a16="http://schemas.microsoft.com/office/drawing/2014/main" id="{6EF33DD2-7960-FDF8-8892-32730E331BB5}"/>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1" name="Freeform 21">
              <a:extLst>
                <a:ext uri="{FF2B5EF4-FFF2-40B4-BE49-F238E27FC236}">
                  <a16:creationId xmlns:a16="http://schemas.microsoft.com/office/drawing/2014/main" id="{7C0AA5F0-4421-30A4-AF78-22E104A613AF}"/>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3496935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magem 62" descr="Pessoa observando o telefone vazio">
            <a:extLst>
              <a:ext uri="{FF2B5EF4-FFF2-40B4-BE49-F238E27FC236}">
                <a16:creationId xmlns:a16="http://schemas.microsoft.com/office/drawing/2014/main" id="{2E7C12CA-45A6-977A-7DDD-A76209BB8993}"/>
              </a:ext>
            </a:extLst>
          </p:cNvPr>
          <p:cNvPicPr>
            <a:picLocks noChangeAspect="1"/>
          </p:cNvPicPr>
          <p:nvPr/>
        </p:nvPicPr>
        <p:blipFill rotWithShape="1">
          <a:blip r:embed="rId2">
            <a:extLst>
              <a:ext uri="{28A0092B-C50C-407E-A947-70E740481C1C}">
                <a14:useLocalDpi xmlns:a14="http://schemas.microsoft.com/office/drawing/2010/main" val="0"/>
              </a:ext>
            </a:extLst>
          </a:blip>
          <a:srcRect t="57565" r="50012"/>
          <a:stretch/>
        </p:blipFill>
        <p:spPr>
          <a:xfrm>
            <a:off x="0" y="0"/>
            <a:ext cx="12192000" cy="6903050"/>
          </a:xfrm>
          <a:prstGeom prst="rect">
            <a:avLst/>
          </a:prstGeom>
        </p:spPr>
      </p:pic>
      <p:cxnSp>
        <p:nvCxnSpPr>
          <p:cNvPr id="28" name="Conector reto 27">
            <a:extLst>
              <a:ext uri="{FF2B5EF4-FFF2-40B4-BE49-F238E27FC236}">
                <a16:creationId xmlns:a16="http://schemas.microsoft.com/office/drawing/2014/main" id="{C680B615-FD8C-4BBE-A69C-8CF2016BE1DF}"/>
              </a:ext>
            </a:extLst>
          </p:cNvPr>
          <p:cNvCxnSpPr>
            <a:cxnSpLocks/>
          </p:cNvCxnSpPr>
          <p:nvPr/>
        </p:nvCxnSpPr>
        <p:spPr>
          <a:xfrm flipV="1">
            <a:off x="1143610" y="5834705"/>
            <a:ext cx="9000000" cy="0"/>
          </a:xfrm>
          <a:prstGeom prst="line">
            <a:avLst/>
          </a:prstGeom>
          <a:ln w="19050">
            <a:solidFill>
              <a:srgbClr val="FCA400"/>
            </a:solidFill>
            <a:prstDash val="sysDot"/>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199A450D-1226-2E83-517B-9CD48D0759CE}"/>
              </a:ext>
            </a:extLst>
          </p:cNvPr>
          <p:cNvSpPr txBox="1">
            <a:spLocks/>
          </p:cNvSpPr>
          <p:nvPr/>
        </p:nvSpPr>
        <p:spPr>
          <a:xfrm>
            <a:off x="2081039" y="1645303"/>
            <a:ext cx="3917839" cy="14811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dirty="0">
                <a:solidFill>
                  <a:schemeClr val="tx1">
                    <a:lumMod val="75000"/>
                    <a:lumOff val="25000"/>
                  </a:schemeClr>
                </a:solidFill>
                <a:latin typeface="Montserrat" panose="00000500000000000000" pitchFamily="2" charset="0"/>
                <a:ea typeface="+mn-ea"/>
              </a:rPr>
              <a:t>Relatório de</a:t>
            </a:r>
          </a:p>
          <a:p>
            <a:pPr algn="l"/>
            <a:r>
              <a:rPr lang="pt-BR" sz="3200" dirty="0">
                <a:solidFill>
                  <a:schemeClr val="tx1">
                    <a:lumMod val="75000"/>
                    <a:lumOff val="25000"/>
                  </a:schemeClr>
                </a:solidFill>
                <a:latin typeface="Montserrat ExtraBold"/>
                <a:ea typeface="+mn-ea"/>
              </a:rPr>
              <a:t>Transparência Fiscal</a:t>
            </a:r>
          </a:p>
        </p:txBody>
      </p:sp>
      <p:pic>
        <p:nvPicPr>
          <p:cNvPr id="5" name="Imagem 4">
            <a:extLst>
              <a:ext uri="{FF2B5EF4-FFF2-40B4-BE49-F238E27FC236}">
                <a16:creationId xmlns:a16="http://schemas.microsoft.com/office/drawing/2014/main" id="{C3ABAF3D-D15D-BB3E-D2FC-AA052E23E078}"/>
              </a:ext>
            </a:extLst>
          </p:cNvPr>
          <p:cNvPicPr/>
          <p:nvPr/>
        </p:nvPicPr>
        <p:blipFill>
          <a:blip r:embed="rId3" cstate="print"/>
          <a:stretch/>
        </p:blipFill>
        <p:spPr>
          <a:xfrm>
            <a:off x="200964" y="6605288"/>
            <a:ext cx="726017" cy="151292"/>
          </a:xfrm>
          <a:prstGeom prst="rect">
            <a:avLst/>
          </a:prstGeom>
          <a:ln>
            <a:noFill/>
          </a:ln>
        </p:spPr>
      </p:pic>
      <p:sp>
        <p:nvSpPr>
          <p:cNvPr id="18" name="CaixaDeTexto 17">
            <a:extLst>
              <a:ext uri="{FF2B5EF4-FFF2-40B4-BE49-F238E27FC236}">
                <a16:creationId xmlns:a16="http://schemas.microsoft.com/office/drawing/2014/main" id="{098227B7-309F-1751-425E-DA313EABA6B6}"/>
              </a:ext>
            </a:extLst>
          </p:cNvPr>
          <p:cNvSpPr txBox="1"/>
          <p:nvPr/>
        </p:nvSpPr>
        <p:spPr>
          <a:xfrm>
            <a:off x="2132799" y="3472034"/>
            <a:ext cx="6096000" cy="338554"/>
          </a:xfrm>
          <a:prstGeom prst="rect">
            <a:avLst/>
          </a:prstGeom>
          <a:noFill/>
        </p:spPr>
        <p:txBody>
          <a:bodyPr wrap="square">
            <a:spAutoFit/>
          </a:bodyPr>
          <a:lstStyle/>
          <a:p>
            <a:r>
              <a:rPr lang="pt-BR" sz="1600" dirty="0">
                <a:solidFill>
                  <a:schemeClr val="tx1">
                    <a:lumMod val="85000"/>
                    <a:lumOff val="15000"/>
                  </a:schemeClr>
                </a:solidFill>
                <a:latin typeface="Montserrat"/>
                <a:cs typeface="Segoe UI"/>
              </a:rPr>
              <a:t>ACESSE NA ÍNTEGRA</a:t>
            </a:r>
          </a:p>
        </p:txBody>
      </p:sp>
      <p:grpSp>
        <p:nvGrpSpPr>
          <p:cNvPr id="31" name="Gráfico 26">
            <a:extLst>
              <a:ext uri="{FF2B5EF4-FFF2-40B4-BE49-F238E27FC236}">
                <a16:creationId xmlns:a16="http://schemas.microsoft.com/office/drawing/2014/main" id="{1D5CB874-0DDB-6932-1980-3618E2217870}"/>
              </a:ext>
            </a:extLst>
          </p:cNvPr>
          <p:cNvGrpSpPr/>
          <p:nvPr/>
        </p:nvGrpSpPr>
        <p:grpSpPr>
          <a:xfrm>
            <a:off x="10118161" y="4997305"/>
            <a:ext cx="930229" cy="930229"/>
            <a:chOff x="9032092" y="573078"/>
            <a:chExt cx="2933593" cy="2933593"/>
          </a:xfrm>
          <a:solidFill>
            <a:srgbClr val="FCA400"/>
          </a:solidFill>
        </p:grpSpPr>
        <p:sp>
          <p:nvSpPr>
            <p:cNvPr id="34" name="Forma Livre: Forma 33">
              <a:extLst>
                <a:ext uri="{FF2B5EF4-FFF2-40B4-BE49-F238E27FC236}">
                  <a16:creationId xmlns:a16="http://schemas.microsoft.com/office/drawing/2014/main" id="{505223AC-2CAA-B609-3D85-316CDED7E068}"/>
                </a:ext>
              </a:extLst>
            </p:cNvPr>
            <p:cNvSpPr/>
            <p:nvPr/>
          </p:nvSpPr>
          <p:spPr>
            <a:xfrm>
              <a:off x="10273228" y="1137231"/>
              <a:ext cx="451322" cy="451322"/>
            </a:xfrm>
            <a:custGeom>
              <a:avLst/>
              <a:gdLst>
                <a:gd name="connsiteX0" fmla="*/ 225661 w 451322"/>
                <a:gd name="connsiteY0" fmla="*/ 451322 h 451322"/>
                <a:gd name="connsiteX1" fmla="*/ 0 w 451322"/>
                <a:gd name="connsiteY1" fmla="*/ 225661 h 451322"/>
                <a:gd name="connsiteX2" fmla="*/ 225661 w 451322"/>
                <a:gd name="connsiteY2" fmla="*/ 0 h 451322"/>
                <a:gd name="connsiteX3" fmla="*/ 451322 w 451322"/>
                <a:gd name="connsiteY3" fmla="*/ 225661 h 451322"/>
                <a:gd name="connsiteX4" fmla="*/ 225661 w 451322"/>
                <a:gd name="connsiteY4" fmla="*/ 451322 h 451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22" h="451322">
                  <a:moveTo>
                    <a:pt x="225661" y="451322"/>
                  </a:moveTo>
                  <a:cubicBezTo>
                    <a:pt x="101028" y="451322"/>
                    <a:pt x="0" y="350294"/>
                    <a:pt x="0" y="225661"/>
                  </a:cubicBezTo>
                  <a:cubicBezTo>
                    <a:pt x="0" y="101032"/>
                    <a:pt x="101028" y="0"/>
                    <a:pt x="225661" y="0"/>
                  </a:cubicBezTo>
                  <a:cubicBezTo>
                    <a:pt x="350294" y="0"/>
                    <a:pt x="451322" y="101032"/>
                    <a:pt x="451322" y="225661"/>
                  </a:cubicBezTo>
                  <a:cubicBezTo>
                    <a:pt x="451322" y="350294"/>
                    <a:pt x="350294" y="451322"/>
                    <a:pt x="225661" y="451322"/>
                  </a:cubicBezTo>
                  <a:close/>
                </a:path>
              </a:pathLst>
            </a:custGeom>
            <a:grpFill/>
            <a:ln w="112812"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CDDCA4E7-2C23-0C17-B30E-E2046BC70EDF}"/>
                </a:ext>
              </a:extLst>
            </p:cNvPr>
            <p:cNvSpPr/>
            <p:nvPr/>
          </p:nvSpPr>
          <p:spPr>
            <a:xfrm>
              <a:off x="9032092" y="573078"/>
              <a:ext cx="2933593" cy="2933593"/>
            </a:xfrm>
            <a:custGeom>
              <a:avLst/>
              <a:gdLst>
                <a:gd name="connsiteX0" fmla="*/ 1466797 w 2933593"/>
                <a:gd name="connsiteY0" fmla="*/ 2933593 h 2933593"/>
                <a:gd name="connsiteX1" fmla="*/ 0 w 2933593"/>
                <a:gd name="connsiteY1" fmla="*/ 1466797 h 2933593"/>
                <a:gd name="connsiteX2" fmla="*/ 1466797 w 2933593"/>
                <a:gd name="connsiteY2" fmla="*/ 0 h 2933593"/>
                <a:gd name="connsiteX3" fmla="*/ 2933593 w 2933593"/>
                <a:gd name="connsiteY3" fmla="*/ 1466797 h 2933593"/>
                <a:gd name="connsiteX4" fmla="*/ 1466797 w 2933593"/>
                <a:gd name="connsiteY4" fmla="*/ 2933593 h 2933593"/>
                <a:gd name="connsiteX5" fmla="*/ 1466797 w 2933593"/>
                <a:gd name="connsiteY5" fmla="*/ 225661 h 2933593"/>
                <a:gd name="connsiteX6" fmla="*/ 225661 w 2933593"/>
                <a:gd name="connsiteY6" fmla="*/ 1466797 h 2933593"/>
                <a:gd name="connsiteX7" fmla="*/ 1466797 w 2933593"/>
                <a:gd name="connsiteY7" fmla="*/ 2707932 h 2933593"/>
                <a:gd name="connsiteX8" fmla="*/ 2707932 w 2933593"/>
                <a:gd name="connsiteY8" fmla="*/ 1466797 h 2933593"/>
                <a:gd name="connsiteX9" fmla="*/ 1466797 w 2933593"/>
                <a:gd name="connsiteY9" fmla="*/ 225661 h 29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593" h="2933593">
                  <a:moveTo>
                    <a:pt x="1466797" y="2933593"/>
                  </a:moveTo>
                  <a:cubicBezTo>
                    <a:pt x="656707" y="2933593"/>
                    <a:pt x="0" y="2276886"/>
                    <a:pt x="0" y="1466797"/>
                  </a:cubicBezTo>
                  <a:cubicBezTo>
                    <a:pt x="0" y="656707"/>
                    <a:pt x="656707" y="0"/>
                    <a:pt x="1466797" y="0"/>
                  </a:cubicBezTo>
                  <a:cubicBezTo>
                    <a:pt x="2276886" y="0"/>
                    <a:pt x="2933593" y="656707"/>
                    <a:pt x="2933593" y="1466797"/>
                  </a:cubicBezTo>
                  <a:cubicBezTo>
                    <a:pt x="2933593" y="2276886"/>
                    <a:pt x="2276886" y="2933593"/>
                    <a:pt x="1466797" y="2933593"/>
                  </a:cubicBezTo>
                  <a:close/>
                  <a:moveTo>
                    <a:pt x="1466797" y="225661"/>
                  </a:moveTo>
                  <a:cubicBezTo>
                    <a:pt x="781337" y="225661"/>
                    <a:pt x="225661" y="781337"/>
                    <a:pt x="225661" y="1466797"/>
                  </a:cubicBezTo>
                  <a:cubicBezTo>
                    <a:pt x="225661" y="2152253"/>
                    <a:pt x="781337" y="2707932"/>
                    <a:pt x="1466797" y="2707932"/>
                  </a:cubicBezTo>
                  <a:cubicBezTo>
                    <a:pt x="2152253" y="2707932"/>
                    <a:pt x="2707932" y="2152253"/>
                    <a:pt x="2707932" y="1466797"/>
                  </a:cubicBezTo>
                  <a:cubicBezTo>
                    <a:pt x="2707932" y="781337"/>
                    <a:pt x="2152253" y="225661"/>
                    <a:pt x="1466797" y="225661"/>
                  </a:cubicBezTo>
                  <a:close/>
                </a:path>
              </a:pathLst>
            </a:custGeom>
            <a:grpFill/>
            <a:ln w="112812"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C864E7AC-C3E9-3C41-8766-134AB5D07055}"/>
                </a:ext>
              </a:extLst>
            </p:cNvPr>
            <p:cNvSpPr/>
            <p:nvPr/>
          </p:nvSpPr>
          <p:spPr>
            <a:xfrm>
              <a:off x="10273228" y="1814214"/>
              <a:ext cx="451322" cy="1128305"/>
            </a:xfrm>
            <a:custGeom>
              <a:avLst/>
              <a:gdLst>
                <a:gd name="connsiteX0" fmla="*/ 225661 w 451322"/>
                <a:gd name="connsiteY0" fmla="*/ 1128305 h 1128305"/>
                <a:gd name="connsiteX1" fmla="*/ 0 w 451322"/>
                <a:gd name="connsiteY1" fmla="*/ 902644 h 1128305"/>
                <a:gd name="connsiteX2" fmla="*/ 0 w 451322"/>
                <a:gd name="connsiteY2" fmla="*/ 225661 h 1128305"/>
                <a:gd name="connsiteX3" fmla="*/ 225661 w 451322"/>
                <a:gd name="connsiteY3" fmla="*/ 0 h 1128305"/>
                <a:gd name="connsiteX4" fmla="*/ 451322 w 451322"/>
                <a:gd name="connsiteY4" fmla="*/ 225661 h 1128305"/>
                <a:gd name="connsiteX5" fmla="*/ 451322 w 451322"/>
                <a:gd name="connsiteY5" fmla="*/ 902644 h 1128305"/>
                <a:gd name="connsiteX6" fmla="*/ 225661 w 451322"/>
                <a:gd name="connsiteY6" fmla="*/ 1128305 h 1128305"/>
                <a:gd name="connsiteX7" fmla="*/ 225661 w 451322"/>
                <a:gd name="connsiteY7" fmla="*/ 225661 h 1128305"/>
                <a:gd name="connsiteX8" fmla="*/ 225661 w 451322"/>
                <a:gd name="connsiteY8" fmla="*/ 225661 h 112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22" h="1128305">
                  <a:moveTo>
                    <a:pt x="225661" y="1128305"/>
                  </a:moveTo>
                  <a:cubicBezTo>
                    <a:pt x="101028" y="1128305"/>
                    <a:pt x="0" y="1027277"/>
                    <a:pt x="0" y="902644"/>
                  </a:cubicBezTo>
                  <a:lnTo>
                    <a:pt x="0" y="225661"/>
                  </a:lnTo>
                  <a:cubicBezTo>
                    <a:pt x="0" y="101028"/>
                    <a:pt x="101028" y="0"/>
                    <a:pt x="225661" y="0"/>
                  </a:cubicBezTo>
                  <a:cubicBezTo>
                    <a:pt x="350294" y="0"/>
                    <a:pt x="451322" y="101028"/>
                    <a:pt x="451322" y="225661"/>
                  </a:cubicBezTo>
                  <a:lnTo>
                    <a:pt x="451322" y="902644"/>
                  </a:lnTo>
                  <a:cubicBezTo>
                    <a:pt x="451322" y="1027277"/>
                    <a:pt x="350294" y="1128305"/>
                    <a:pt x="225661" y="1128305"/>
                  </a:cubicBezTo>
                  <a:close/>
                  <a:moveTo>
                    <a:pt x="225661" y="225661"/>
                  </a:moveTo>
                  <a:lnTo>
                    <a:pt x="225661" y="225661"/>
                  </a:lnTo>
                  <a:close/>
                </a:path>
              </a:pathLst>
            </a:custGeom>
            <a:grpFill/>
            <a:ln w="112812" cap="flat">
              <a:noFill/>
              <a:prstDash val="solid"/>
              <a:miter/>
            </a:ln>
          </p:spPr>
          <p:txBody>
            <a:bodyPr rtlCol="0" anchor="ctr"/>
            <a:lstStyle/>
            <a:p>
              <a:endParaRPr lang="pt-BR"/>
            </a:p>
          </p:txBody>
        </p:sp>
      </p:grpSp>
      <p:sp>
        <p:nvSpPr>
          <p:cNvPr id="37" name="Forma Livre: Forma 36">
            <a:extLst>
              <a:ext uri="{FF2B5EF4-FFF2-40B4-BE49-F238E27FC236}">
                <a16:creationId xmlns:a16="http://schemas.microsoft.com/office/drawing/2014/main" id="{CB704BE1-9308-ECFC-860F-00904807732E}"/>
              </a:ext>
            </a:extLst>
          </p:cNvPr>
          <p:cNvSpPr/>
          <p:nvPr/>
        </p:nvSpPr>
        <p:spPr>
          <a:xfrm>
            <a:off x="6139958" y="418392"/>
            <a:ext cx="3610576" cy="3610576"/>
          </a:xfrm>
          <a:custGeom>
            <a:avLst/>
            <a:gdLst>
              <a:gd name="connsiteX0" fmla="*/ 0 w 3610576"/>
              <a:gd name="connsiteY0" fmla="*/ 0 h 3610576"/>
              <a:gd name="connsiteX1" fmla="*/ 3610576 w 3610576"/>
              <a:gd name="connsiteY1" fmla="*/ 0 h 3610576"/>
              <a:gd name="connsiteX2" fmla="*/ 3610576 w 3610576"/>
              <a:gd name="connsiteY2" fmla="*/ 3610576 h 3610576"/>
              <a:gd name="connsiteX3" fmla="*/ 0 w 3610576"/>
              <a:gd name="connsiteY3" fmla="*/ 3610576 h 3610576"/>
            </a:gdLst>
            <a:ahLst/>
            <a:cxnLst>
              <a:cxn ang="0">
                <a:pos x="connsiteX0" y="connsiteY0"/>
              </a:cxn>
              <a:cxn ang="0">
                <a:pos x="connsiteX1" y="connsiteY1"/>
              </a:cxn>
              <a:cxn ang="0">
                <a:pos x="connsiteX2" y="connsiteY2"/>
              </a:cxn>
              <a:cxn ang="0">
                <a:pos x="connsiteX3" y="connsiteY3"/>
              </a:cxn>
            </a:cxnLst>
            <a:rect l="l" t="t" r="r" b="b"/>
            <a:pathLst>
              <a:path w="3610576" h="3610576">
                <a:moveTo>
                  <a:pt x="0" y="0"/>
                </a:moveTo>
                <a:lnTo>
                  <a:pt x="3610576" y="0"/>
                </a:lnTo>
                <a:lnTo>
                  <a:pt x="3610576" y="3610576"/>
                </a:lnTo>
                <a:lnTo>
                  <a:pt x="0" y="3610576"/>
                </a:lnTo>
                <a:close/>
              </a:path>
            </a:pathLst>
          </a:custGeom>
          <a:noFill/>
          <a:ln w="112812" cap="flat">
            <a:noFill/>
            <a:prstDash val="solid"/>
            <a:miter/>
          </a:ln>
        </p:spPr>
        <p:txBody>
          <a:bodyPr rtlCol="0" anchor="ctr"/>
          <a:lstStyle/>
          <a:p>
            <a:endParaRPr lang="pt-BR"/>
          </a:p>
        </p:txBody>
      </p:sp>
      <p:sp>
        <p:nvSpPr>
          <p:cNvPr id="44" name="CaixaDeTexto 43">
            <a:extLst>
              <a:ext uri="{FF2B5EF4-FFF2-40B4-BE49-F238E27FC236}">
                <a16:creationId xmlns:a16="http://schemas.microsoft.com/office/drawing/2014/main" id="{9E62B659-9D6F-7CC1-315D-6CC8825D4F55}"/>
              </a:ext>
            </a:extLst>
          </p:cNvPr>
          <p:cNvSpPr txBox="1"/>
          <p:nvPr/>
        </p:nvSpPr>
        <p:spPr>
          <a:xfrm>
            <a:off x="521440" y="5866604"/>
            <a:ext cx="4715729" cy="246221"/>
          </a:xfrm>
          <a:prstGeom prst="rect">
            <a:avLst/>
          </a:prstGeom>
          <a:noFill/>
        </p:spPr>
        <p:txBody>
          <a:bodyPr wrap="square">
            <a:spAutoFit/>
          </a:bodyPr>
          <a:lstStyle/>
          <a:p>
            <a:pPr algn="ctr"/>
            <a:r>
              <a:rPr lang="pt-BR" sz="1000" dirty="0">
                <a:solidFill>
                  <a:schemeClr val="tx1">
                    <a:lumMod val="85000"/>
                    <a:lumOff val="15000"/>
                  </a:schemeClr>
                </a:solidFill>
                <a:latin typeface="Montserrat"/>
                <a:cs typeface="Segoe UI"/>
              </a:rPr>
              <a:t>Secretaria da Fazenda do Estado do Rio Grande do Sul</a:t>
            </a:r>
          </a:p>
        </p:txBody>
      </p:sp>
      <p:sp>
        <p:nvSpPr>
          <p:cNvPr id="61" name="Retângulo 60">
            <a:extLst>
              <a:ext uri="{FF2B5EF4-FFF2-40B4-BE49-F238E27FC236}">
                <a16:creationId xmlns:a16="http://schemas.microsoft.com/office/drawing/2014/main" id="{7FF3EC54-52FA-D687-F824-11364C4C7A5A}"/>
              </a:ext>
            </a:extLst>
          </p:cNvPr>
          <p:cNvSpPr/>
          <p:nvPr/>
        </p:nvSpPr>
        <p:spPr>
          <a:xfrm>
            <a:off x="2178161" y="3176704"/>
            <a:ext cx="2487415" cy="61604"/>
          </a:xfrm>
          <a:prstGeom prst="rect">
            <a:avLst/>
          </a:prstGeom>
          <a:solidFill>
            <a:srgbClr val="FC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áfico 10">
            <a:extLst>
              <a:ext uri="{FF2B5EF4-FFF2-40B4-BE49-F238E27FC236}">
                <a16:creationId xmlns:a16="http://schemas.microsoft.com/office/drawing/2014/main" id="{CC679421-14B0-F2BF-510B-560B5ADE7C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5369" y="3930646"/>
            <a:ext cx="1485359" cy="1485359"/>
          </a:xfrm>
          <a:prstGeom prst="rect">
            <a:avLst/>
          </a:prstGeom>
          <a:effectLst>
            <a:outerShdw blurRad="50800" dist="38100" dir="2700000" algn="tl" rotWithShape="0">
              <a:prstClr val="black">
                <a:alpha val="40000"/>
              </a:prstClr>
            </a:outerShdw>
          </a:effectLst>
        </p:spPr>
      </p:pic>
      <p:pic>
        <p:nvPicPr>
          <p:cNvPr id="3" name="Imagem 2" descr="Uma imagem contendo Gráfico&#10;&#10;Descrição gerada automaticamente">
            <a:extLst>
              <a:ext uri="{FF2B5EF4-FFF2-40B4-BE49-F238E27FC236}">
                <a16:creationId xmlns:a16="http://schemas.microsoft.com/office/drawing/2014/main" id="{6FB669D4-FF24-FFBC-FE57-4C5701FA87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3590" y="1652429"/>
            <a:ext cx="2728593" cy="38565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6436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m 65" descr="Pessoa observando o telefone vazio">
            <a:extLst>
              <a:ext uri="{FF2B5EF4-FFF2-40B4-BE49-F238E27FC236}">
                <a16:creationId xmlns:a16="http://schemas.microsoft.com/office/drawing/2014/main" id="{CE590407-7AED-4150-57CD-BFB0A839DE77}"/>
              </a:ext>
            </a:extLst>
          </p:cNvPr>
          <p:cNvPicPr>
            <a:picLocks noChangeAspect="1"/>
          </p:cNvPicPr>
          <p:nvPr/>
        </p:nvPicPr>
        <p:blipFill rotWithShape="1">
          <a:blip r:embed="rId2">
            <a:extLst>
              <a:ext uri="{28A0092B-C50C-407E-A947-70E740481C1C}">
                <a14:useLocalDpi xmlns:a14="http://schemas.microsoft.com/office/drawing/2010/main" val="0"/>
              </a:ext>
            </a:extLst>
          </a:blip>
          <a:srcRect t="62997" r="56411"/>
          <a:stretch/>
        </p:blipFill>
        <p:spPr>
          <a:xfrm>
            <a:off x="0" y="0"/>
            <a:ext cx="12192000" cy="6858000"/>
          </a:xfrm>
          <a:prstGeom prst="rect">
            <a:avLst/>
          </a:prstGeom>
        </p:spPr>
      </p:pic>
      <p:sp>
        <p:nvSpPr>
          <p:cNvPr id="15" name="Espaço Reservado para Número de Slide 1"/>
          <p:cNvSpPr txBox="1">
            <a:spLocks/>
          </p:cNvSpPr>
          <p:nvPr/>
        </p:nvSpPr>
        <p:spPr>
          <a:xfrm>
            <a:off x="11820088" y="6603101"/>
            <a:ext cx="371912"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0FCE7-AC6C-413E-9D5E-C52BBC363CD6}" type="slidenum">
              <a:rPr lang="pt-BR" sz="1000" smtClean="0"/>
              <a:pPr algn="r"/>
              <a:t>32</a:t>
            </a:fld>
            <a:endParaRPr lang="pt-BR" sz="1000" dirty="0"/>
          </a:p>
        </p:txBody>
      </p:sp>
      <p:sp>
        <p:nvSpPr>
          <p:cNvPr id="20" name="Retângulo 19">
            <a:extLst>
              <a:ext uri="{FF2B5EF4-FFF2-40B4-BE49-F238E27FC236}">
                <a16:creationId xmlns:a16="http://schemas.microsoft.com/office/drawing/2014/main" id="{674CC152-0F7F-41F2-84E8-71454F509311}"/>
              </a:ext>
            </a:extLst>
          </p:cNvPr>
          <p:cNvSpPr/>
          <p:nvPr/>
        </p:nvSpPr>
        <p:spPr>
          <a:xfrm>
            <a:off x="1991447" y="2674880"/>
            <a:ext cx="2347458" cy="276999"/>
          </a:xfrm>
          <a:prstGeom prst="rect">
            <a:avLst/>
          </a:prstGeom>
        </p:spPr>
        <p:txBody>
          <a:bodyPr wrap="square" lIns="91440" tIns="45720" rIns="91440" bIns="45720" anchor="t">
            <a:spAutoFit/>
          </a:bodyPr>
          <a:lstStyle/>
          <a:p>
            <a:r>
              <a:rPr lang="pt-BR" sz="1200" b="1" dirty="0">
                <a:solidFill>
                  <a:schemeClr val="tx1">
                    <a:lumMod val="75000"/>
                    <a:lumOff val="25000"/>
                  </a:schemeClr>
                </a:solidFill>
                <a:latin typeface="Montserrat"/>
                <a:cs typeface="Segoe UI"/>
              </a:rPr>
              <a:t>Relatório Anual da Dívida</a:t>
            </a:r>
          </a:p>
        </p:txBody>
      </p:sp>
      <p:sp>
        <p:nvSpPr>
          <p:cNvPr id="7" name="Título 1">
            <a:extLst>
              <a:ext uri="{FF2B5EF4-FFF2-40B4-BE49-F238E27FC236}">
                <a16:creationId xmlns:a16="http://schemas.microsoft.com/office/drawing/2014/main" id="{199A450D-1226-2E83-517B-9CD48D0759CE}"/>
              </a:ext>
            </a:extLst>
          </p:cNvPr>
          <p:cNvSpPr txBox="1">
            <a:spLocks/>
          </p:cNvSpPr>
          <p:nvPr/>
        </p:nvSpPr>
        <p:spPr>
          <a:xfrm>
            <a:off x="1944394" y="1124894"/>
            <a:ext cx="5965492"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dirty="0">
                <a:solidFill>
                  <a:schemeClr val="tx1">
                    <a:lumMod val="75000"/>
                    <a:lumOff val="25000"/>
                  </a:schemeClr>
                </a:solidFill>
                <a:latin typeface="Montserrat ExtraBold"/>
                <a:ea typeface="+mn-ea"/>
              </a:rPr>
              <a:t>MAIS INFORMAÇÕES</a:t>
            </a:r>
          </a:p>
        </p:txBody>
      </p:sp>
      <p:pic>
        <p:nvPicPr>
          <p:cNvPr id="5" name="Imagem 4">
            <a:extLst>
              <a:ext uri="{FF2B5EF4-FFF2-40B4-BE49-F238E27FC236}">
                <a16:creationId xmlns:a16="http://schemas.microsoft.com/office/drawing/2014/main" id="{C3ABAF3D-D15D-BB3E-D2FC-AA052E23E078}"/>
              </a:ext>
            </a:extLst>
          </p:cNvPr>
          <p:cNvPicPr/>
          <p:nvPr/>
        </p:nvPicPr>
        <p:blipFill>
          <a:blip r:embed="rId3" cstate="print"/>
          <a:stretch/>
        </p:blipFill>
        <p:spPr>
          <a:xfrm>
            <a:off x="200964" y="6605288"/>
            <a:ext cx="726017" cy="151292"/>
          </a:xfrm>
          <a:prstGeom prst="rect">
            <a:avLst/>
          </a:prstGeom>
          <a:ln>
            <a:noFill/>
          </a:ln>
        </p:spPr>
      </p:pic>
      <p:sp>
        <p:nvSpPr>
          <p:cNvPr id="6" name="CaixaDeTexto 5">
            <a:extLst>
              <a:ext uri="{FF2B5EF4-FFF2-40B4-BE49-F238E27FC236}">
                <a16:creationId xmlns:a16="http://schemas.microsoft.com/office/drawing/2014/main" id="{619760C1-748A-FF38-C060-65A1DDCB9BEA}"/>
              </a:ext>
            </a:extLst>
          </p:cNvPr>
          <p:cNvSpPr txBox="1"/>
          <p:nvPr/>
        </p:nvSpPr>
        <p:spPr>
          <a:xfrm>
            <a:off x="4927140" y="2674880"/>
            <a:ext cx="2474190" cy="276999"/>
          </a:xfrm>
          <a:prstGeom prst="rect">
            <a:avLst/>
          </a:prstGeom>
          <a:noFill/>
        </p:spPr>
        <p:txBody>
          <a:bodyPr wrap="square">
            <a:spAutoFit/>
          </a:bodyPr>
          <a:lstStyle/>
          <a:p>
            <a:r>
              <a:rPr lang="pt-BR" sz="1200" b="1" dirty="0">
                <a:solidFill>
                  <a:schemeClr val="tx1">
                    <a:lumMod val="75000"/>
                    <a:lumOff val="25000"/>
                  </a:schemeClr>
                </a:solidFill>
                <a:latin typeface="Montserrat"/>
                <a:cs typeface="Segoe UI"/>
              </a:rPr>
              <a:t>RS Contábil</a:t>
            </a:r>
          </a:p>
        </p:txBody>
      </p:sp>
      <p:sp>
        <p:nvSpPr>
          <p:cNvPr id="13" name="CaixaDeTexto 12">
            <a:extLst>
              <a:ext uri="{FF2B5EF4-FFF2-40B4-BE49-F238E27FC236}">
                <a16:creationId xmlns:a16="http://schemas.microsoft.com/office/drawing/2014/main" id="{0B3B2CC5-28E5-37E6-8910-EF09914446A7}"/>
              </a:ext>
            </a:extLst>
          </p:cNvPr>
          <p:cNvSpPr txBox="1"/>
          <p:nvPr/>
        </p:nvSpPr>
        <p:spPr>
          <a:xfrm>
            <a:off x="7894679" y="2674880"/>
            <a:ext cx="3012175" cy="276999"/>
          </a:xfrm>
          <a:prstGeom prst="rect">
            <a:avLst/>
          </a:prstGeom>
          <a:noFill/>
        </p:spPr>
        <p:txBody>
          <a:bodyPr wrap="square">
            <a:spAutoFit/>
          </a:bodyPr>
          <a:lstStyle/>
          <a:p>
            <a:r>
              <a:rPr lang="pt-BR" sz="1200" b="1" dirty="0">
                <a:solidFill>
                  <a:schemeClr val="tx1">
                    <a:lumMod val="75000"/>
                    <a:lumOff val="25000"/>
                  </a:schemeClr>
                </a:solidFill>
                <a:latin typeface="Montserrat"/>
                <a:cs typeface="Segoe UI"/>
              </a:rPr>
              <a:t>Receita Dados</a:t>
            </a:r>
            <a:endParaRPr lang="pt-BR" sz="1200" dirty="0">
              <a:solidFill>
                <a:schemeClr val="tx1">
                  <a:lumMod val="75000"/>
                  <a:lumOff val="25000"/>
                </a:schemeClr>
              </a:solidFill>
              <a:latin typeface="Montserrat"/>
              <a:cs typeface="Segoe UI"/>
            </a:endParaRPr>
          </a:p>
        </p:txBody>
      </p:sp>
      <p:cxnSp>
        <p:nvCxnSpPr>
          <p:cNvPr id="16" name="Conector reto 15">
            <a:extLst>
              <a:ext uri="{FF2B5EF4-FFF2-40B4-BE49-F238E27FC236}">
                <a16:creationId xmlns:a16="http://schemas.microsoft.com/office/drawing/2014/main" id="{9508B36A-A73E-8FA3-3DE5-9B98E968E855}"/>
              </a:ext>
            </a:extLst>
          </p:cNvPr>
          <p:cNvCxnSpPr>
            <a:cxnSpLocks/>
          </p:cNvCxnSpPr>
          <p:nvPr/>
        </p:nvCxnSpPr>
        <p:spPr>
          <a:xfrm flipV="1">
            <a:off x="3548967" y="2209835"/>
            <a:ext cx="5940000" cy="0"/>
          </a:xfrm>
          <a:prstGeom prst="line">
            <a:avLst/>
          </a:prstGeom>
          <a:ln w="19050">
            <a:solidFill>
              <a:srgbClr val="FCA400"/>
            </a:solidFill>
            <a:prstDash val="sysDot"/>
          </a:ln>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a16="http://schemas.microsoft.com/office/drawing/2014/main" id="{098227B7-309F-1751-425E-DA313EABA6B6}"/>
              </a:ext>
            </a:extLst>
          </p:cNvPr>
          <p:cNvSpPr txBox="1"/>
          <p:nvPr/>
        </p:nvSpPr>
        <p:spPr>
          <a:xfrm>
            <a:off x="1978986" y="1649133"/>
            <a:ext cx="6096000" cy="369332"/>
          </a:xfrm>
          <a:prstGeom prst="rect">
            <a:avLst/>
          </a:prstGeom>
          <a:noFill/>
        </p:spPr>
        <p:txBody>
          <a:bodyPr wrap="square">
            <a:spAutoFit/>
          </a:bodyPr>
          <a:lstStyle/>
          <a:p>
            <a:r>
              <a:rPr lang="pt-BR" dirty="0">
                <a:solidFill>
                  <a:schemeClr val="tx1">
                    <a:lumMod val="75000"/>
                    <a:lumOff val="25000"/>
                  </a:schemeClr>
                </a:solidFill>
                <a:latin typeface="Montserrat"/>
                <a:cs typeface="Segoe UI"/>
              </a:rPr>
              <a:t>ACESSE OS RELATÓRIOS</a:t>
            </a:r>
            <a:endParaRPr lang="pt-BR" sz="1800" dirty="0">
              <a:solidFill>
                <a:schemeClr val="tx1">
                  <a:lumMod val="75000"/>
                  <a:lumOff val="25000"/>
                </a:schemeClr>
              </a:solidFill>
              <a:latin typeface="Montserrat"/>
              <a:cs typeface="Segoe UI"/>
            </a:endParaRPr>
          </a:p>
        </p:txBody>
      </p:sp>
      <p:sp>
        <p:nvSpPr>
          <p:cNvPr id="37" name="Forma Livre: Forma 36">
            <a:extLst>
              <a:ext uri="{FF2B5EF4-FFF2-40B4-BE49-F238E27FC236}">
                <a16:creationId xmlns:a16="http://schemas.microsoft.com/office/drawing/2014/main" id="{CB704BE1-9308-ECFC-860F-00904807732E}"/>
              </a:ext>
            </a:extLst>
          </p:cNvPr>
          <p:cNvSpPr/>
          <p:nvPr/>
        </p:nvSpPr>
        <p:spPr>
          <a:xfrm>
            <a:off x="6182488" y="588513"/>
            <a:ext cx="3610576" cy="3610576"/>
          </a:xfrm>
          <a:custGeom>
            <a:avLst/>
            <a:gdLst>
              <a:gd name="connsiteX0" fmla="*/ 0 w 3610576"/>
              <a:gd name="connsiteY0" fmla="*/ 0 h 3610576"/>
              <a:gd name="connsiteX1" fmla="*/ 3610576 w 3610576"/>
              <a:gd name="connsiteY1" fmla="*/ 0 h 3610576"/>
              <a:gd name="connsiteX2" fmla="*/ 3610576 w 3610576"/>
              <a:gd name="connsiteY2" fmla="*/ 3610576 h 3610576"/>
              <a:gd name="connsiteX3" fmla="*/ 0 w 3610576"/>
              <a:gd name="connsiteY3" fmla="*/ 3610576 h 3610576"/>
            </a:gdLst>
            <a:ahLst/>
            <a:cxnLst>
              <a:cxn ang="0">
                <a:pos x="connsiteX0" y="connsiteY0"/>
              </a:cxn>
              <a:cxn ang="0">
                <a:pos x="connsiteX1" y="connsiteY1"/>
              </a:cxn>
              <a:cxn ang="0">
                <a:pos x="connsiteX2" y="connsiteY2"/>
              </a:cxn>
              <a:cxn ang="0">
                <a:pos x="connsiteX3" y="connsiteY3"/>
              </a:cxn>
            </a:cxnLst>
            <a:rect l="l" t="t" r="r" b="b"/>
            <a:pathLst>
              <a:path w="3610576" h="3610576">
                <a:moveTo>
                  <a:pt x="0" y="0"/>
                </a:moveTo>
                <a:lnTo>
                  <a:pt x="3610576" y="0"/>
                </a:lnTo>
                <a:lnTo>
                  <a:pt x="3610576" y="3610576"/>
                </a:lnTo>
                <a:lnTo>
                  <a:pt x="0" y="3610576"/>
                </a:lnTo>
                <a:close/>
              </a:path>
            </a:pathLst>
          </a:custGeom>
          <a:noFill/>
          <a:ln w="112812" cap="flat">
            <a:noFill/>
            <a:prstDash val="solid"/>
            <a:miter/>
          </a:ln>
        </p:spPr>
        <p:txBody>
          <a:bodyPr rtlCol="0" anchor="ctr"/>
          <a:lstStyle/>
          <a:p>
            <a:endParaRPr lang="pt-BR"/>
          </a:p>
        </p:txBody>
      </p:sp>
      <p:pic>
        <p:nvPicPr>
          <p:cNvPr id="41" name="Gráfico 40">
            <a:extLst>
              <a:ext uri="{FF2B5EF4-FFF2-40B4-BE49-F238E27FC236}">
                <a16:creationId xmlns:a16="http://schemas.microsoft.com/office/drawing/2014/main" id="{7551A1A8-D666-D2D4-6FCF-CACE1D79ED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8267" y="3070559"/>
            <a:ext cx="2160000" cy="2160000"/>
          </a:xfrm>
          <a:prstGeom prst="rect">
            <a:avLst/>
          </a:prstGeom>
        </p:spPr>
      </p:pic>
      <p:sp>
        <p:nvSpPr>
          <p:cNvPr id="43" name="CaixaDeTexto 42">
            <a:extLst>
              <a:ext uri="{FF2B5EF4-FFF2-40B4-BE49-F238E27FC236}">
                <a16:creationId xmlns:a16="http://schemas.microsoft.com/office/drawing/2014/main" id="{CBF58C4B-72BF-1376-34E3-D98405100279}"/>
              </a:ext>
            </a:extLst>
          </p:cNvPr>
          <p:cNvSpPr txBox="1"/>
          <p:nvPr/>
        </p:nvSpPr>
        <p:spPr>
          <a:xfrm>
            <a:off x="5122727" y="5298820"/>
            <a:ext cx="1971081" cy="415498"/>
          </a:xfrm>
          <a:prstGeom prst="rect">
            <a:avLst/>
          </a:prstGeom>
          <a:noFill/>
        </p:spPr>
        <p:txBody>
          <a:bodyPr wrap="square">
            <a:spAutoFit/>
          </a:bodyPr>
          <a:lstStyle/>
          <a:p>
            <a:pPr algn="ctr"/>
            <a:r>
              <a:rPr lang="pt-BR" sz="1000" dirty="0">
                <a:solidFill>
                  <a:schemeClr val="tx1">
                    <a:lumMod val="85000"/>
                    <a:lumOff val="15000"/>
                  </a:schemeClr>
                </a:solidFill>
                <a:latin typeface="Montserrat"/>
                <a:cs typeface="Segoe UI"/>
              </a:rPr>
              <a:t>Cage – Contadoria e Auditoria Geral do Estado</a:t>
            </a:r>
          </a:p>
        </p:txBody>
      </p:sp>
      <p:sp>
        <p:nvSpPr>
          <p:cNvPr id="44" name="CaixaDeTexto 43">
            <a:extLst>
              <a:ext uri="{FF2B5EF4-FFF2-40B4-BE49-F238E27FC236}">
                <a16:creationId xmlns:a16="http://schemas.microsoft.com/office/drawing/2014/main" id="{9E62B659-9D6F-7CC1-315D-6CC8825D4F55}"/>
              </a:ext>
            </a:extLst>
          </p:cNvPr>
          <p:cNvSpPr txBox="1"/>
          <p:nvPr/>
        </p:nvSpPr>
        <p:spPr>
          <a:xfrm>
            <a:off x="2126301" y="5379611"/>
            <a:ext cx="2083371" cy="253916"/>
          </a:xfrm>
          <a:prstGeom prst="rect">
            <a:avLst/>
          </a:prstGeom>
          <a:noFill/>
        </p:spPr>
        <p:txBody>
          <a:bodyPr wrap="square">
            <a:spAutoFit/>
          </a:bodyPr>
          <a:lstStyle/>
          <a:p>
            <a:pPr algn="ctr"/>
            <a:r>
              <a:rPr lang="pt-BR" sz="1000" dirty="0">
                <a:solidFill>
                  <a:schemeClr val="tx1">
                    <a:lumMod val="85000"/>
                    <a:lumOff val="15000"/>
                  </a:schemeClr>
                </a:solidFill>
                <a:latin typeface="Montserrat"/>
                <a:cs typeface="Segoe UI"/>
              </a:rPr>
              <a:t>Tesouro do Estado</a:t>
            </a:r>
          </a:p>
        </p:txBody>
      </p:sp>
      <p:sp>
        <p:nvSpPr>
          <p:cNvPr id="45" name="CaixaDeTexto 44">
            <a:extLst>
              <a:ext uri="{FF2B5EF4-FFF2-40B4-BE49-F238E27FC236}">
                <a16:creationId xmlns:a16="http://schemas.microsoft.com/office/drawing/2014/main" id="{3B1CD4FB-0C9B-5B14-8749-10D6086E2EA3}"/>
              </a:ext>
            </a:extLst>
          </p:cNvPr>
          <p:cNvSpPr txBox="1"/>
          <p:nvPr/>
        </p:nvSpPr>
        <p:spPr>
          <a:xfrm>
            <a:off x="8034288" y="5379611"/>
            <a:ext cx="2083371" cy="253916"/>
          </a:xfrm>
          <a:prstGeom prst="rect">
            <a:avLst/>
          </a:prstGeom>
          <a:noFill/>
        </p:spPr>
        <p:txBody>
          <a:bodyPr wrap="square">
            <a:spAutoFit/>
          </a:bodyPr>
          <a:lstStyle/>
          <a:p>
            <a:pPr algn="ctr"/>
            <a:r>
              <a:rPr lang="pt-BR" sz="1000" dirty="0">
                <a:solidFill>
                  <a:schemeClr val="tx1">
                    <a:lumMod val="85000"/>
                    <a:lumOff val="15000"/>
                  </a:schemeClr>
                </a:solidFill>
                <a:latin typeface="Montserrat"/>
                <a:cs typeface="Segoe UI"/>
              </a:rPr>
              <a:t>Receita Estadual</a:t>
            </a:r>
          </a:p>
        </p:txBody>
      </p:sp>
      <p:sp>
        <p:nvSpPr>
          <p:cNvPr id="61" name="Retângulo 60">
            <a:extLst>
              <a:ext uri="{FF2B5EF4-FFF2-40B4-BE49-F238E27FC236}">
                <a16:creationId xmlns:a16="http://schemas.microsoft.com/office/drawing/2014/main" id="{7FF3EC54-52FA-D687-F824-11364C4C7A5A}"/>
              </a:ext>
            </a:extLst>
          </p:cNvPr>
          <p:cNvSpPr/>
          <p:nvPr/>
        </p:nvSpPr>
        <p:spPr>
          <a:xfrm>
            <a:off x="2081214" y="2086627"/>
            <a:ext cx="1255939" cy="123208"/>
          </a:xfrm>
          <a:prstGeom prst="rect">
            <a:avLst/>
          </a:prstGeom>
          <a:solidFill>
            <a:srgbClr val="FC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Gráfico 26">
            <a:extLst>
              <a:ext uri="{FF2B5EF4-FFF2-40B4-BE49-F238E27FC236}">
                <a16:creationId xmlns:a16="http://schemas.microsoft.com/office/drawing/2014/main" id="{62B1357C-3B45-E365-1FA8-5C799562617D}"/>
              </a:ext>
            </a:extLst>
          </p:cNvPr>
          <p:cNvGrpSpPr/>
          <p:nvPr/>
        </p:nvGrpSpPr>
        <p:grpSpPr>
          <a:xfrm>
            <a:off x="9495652" y="1380959"/>
            <a:ext cx="930229" cy="930229"/>
            <a:chOff x="9032092" y="573078"/>
            <a:chExt cx="2933593" cy="2933593"/>
          </a:xfrm>
          <a:solidFill>
            <a:srgbClr val="FCA400"/>
          </a:solidFill>
        </p:grpSpPr>
        <p:sp>
          <p:nvSpPr>
            <p:cNvPr id="72" name="Forma Livre: Forma 71">
              <a:extLst>
                <a:ext uri="{FF2B5EF4-FFF2-40B4-BE49-F238E27FC236}">
                  <a16:creationId xmlns:a16="http://schemas.microsoft.com/office/drawing/2014/main" id="{CD317519-1BD5-BF79-5BD3-9C5DCAF138A2}"/>
                </a:ext>
              </a:extLst>
            </p:cNvPr>
            <p:cNvSpPr/>
            <p:nvPr/>
          </p:nvSpPr>
          <p:spPr>
            <a:xfrm>
              <a:off x="10273228" y="1137231"/>
              <a:ext cx="451322" cy="451322"/>
            </a:xfrm>
            <a:custGeom>
              <a:avLst/>
              <a:gdLst>
                <a:gd name="connsiteX0" fmla="*/ 225661 w 451322"/>
                <a:gd name="connsiteY0" fmla="*/ 451322 h 451322"/>
                <a:gd name="connsiteX1" fmla="*/ 0 w 451322"/>
                <a:gd name="connsiteY1" fmla="*/ 225661 h 451322"/>
                <a:gd name="connsiteX2" fmla="*/ 225661 w 451322"/>
                <a:gd name="connsiteY2" fmla="*/ 0 h 451322"/>
                <a:gd name="connsiteX3" fmla="*/ 451322 w 451322"/>
                <a:gd name="connsiteY3" fmla="*/ 225661 h 451322"/>
                <a:gd name="connsiteX4" fmla="*/ 225661 w 451322"/>
                <a:gd name="connsiteY4" fmla="*/ 451322 h 451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22" h="451322">
                  <a:moveTo>
                    <a:pt x="225661" y="451322"/>
                  </a:moveTo>
                  <a:cubicBezTo>
                    <a:pt x="101028" y="451322"/>
                    <a:pt x="0" y="350294"/>
                    <a:pt x="0" y="225661"/>
                  </a:cubicBezTo>
                  <a:cubicBezTo>
                    <a:pt x="0" y="101032"/>
                    <a:pt x="101028" y="0"/>
                    <a:pt x="225661" y="0"/>
                  </a:cubicBezTo>
                  <a:cubicBezTo>
                    <a:pt x="350294" y="0"/>
                    <a:pt x="451322" y="101032"/>
                    <a:pt x="451322" y="225661"/>
                  </a:cubicBezTo>
                  <a:cubicBezTo>
                    <a:pt x="451322" y="350294"/>
                    <a:pt x="350294" y="451322"/>
                    <a:pt x="225661" y="451322"/>
                  </a:cubicBezTo>
                  <a:close/>
                </a:path>
              </a:pathLst>
            </a:custGeom>
            <a:grpFill/>
            <a:ln w="112812"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5FE7F2E4-56D7-B3BC-55C1-BBB4BE59BAC1}"/>
                </a:ext>
              </a:extLst>
            </p:cNvPr>
            <p:cNvSpPr/>
            <p:nvPr/>
          </p:nvSpPr>
          <p:spPr>
            <a:xfrm>
              <a:off x="9032092" y="573078"/>
              <a:ext cx="2933593" cy="2933593"/>
            </a:xfrm>
            <a:custGeom>
              <a:avLst/>
              <a:gdLst>
                <a:gd name="connsiteX0" fmla="*/ 1466797 w 2933593"/>
                <a:gd name="connsiteY0" fmla="*/ 2933593 h 2933593"/>
                <a:gd name="connsiteX1" fmla="*/ 0 w 2933593"/>
                <a:gd name="connsiteY1" fmla="*/ 1466797 h 2933593"/>
                <a:gd name="connsiteX2" fmla="*/ 1466797 w 2933593"/>
                <a:gd name="connsiteY2" fmla="*/ 0 h 2933593"/>
                <a:gd name="connsiteX3" fmla="*/ 2933593 w 2933593"/>
                <a:gd name="connsiteY3" fmla="*/ 1466797 h 2933593"/>
                <a:gd name="connsiteX4" fmla="*/ 1466797 w 2933593"/>
                <a:gd name="connsiteY4" fmla="*/ 2933593 h 2933593"/>
                <a:gd name="connsiteX5" fmla="*/ 1466797 w 2933593"/>
                <a:gd name="connsiteY5" fmla="*/ 225661 h 2933593"/>
                <a:gd name="connsiteX6" fmla="*/ 225661 w 2933593"/>
                <a:gd name="connsiteY6" fmla="*/ 1466797 h 2933593"/>
                <a:gd name="connsiteX7" fmla="*/ 1466797 w 2933593"/>
                <a:gd name="connsiteY7" fmla="*/ 2707932 h 2933593"/>
                <a:gd name="connsiteX8" fmla="*/ 2707932 w 2933593"/>
                <a:gd name="connsiteY8" fmla="*/ 1466797 h 2933593"/>
                <a:gd name="connsiteX9" fmla="*/ 1466797 w 2933593"/>
                <a:gd name="connsiteY9" fmla="*/ 225661 h 29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593" h="2933593">
                  <a:moveTo>
                    <a:pt x="1466797" y="2933593"/>
                  </a:moveTo>
                  <a:cubicBezTo>
                    <a:pt x="656707" y="2933593"/>
                    <a:pt x="0" y="2276886"/>
                    <a:pt x="0" y="1466797"/>
                  </a:cubicBezTo>
                  <a:cubicBezTo>
                    <a:pt x="0" y="656707"/>
                    <a:pt x="656707" y="0"/>
                    <a:pt x="1466797" y="0"/>
                  </a:cubicBezTo>
                  <a:cubicBezTo>
                    <a:pt x="2276886" y="0"/>
                    <a:pt x="2933593" y="656707"/>
                    <a:pt x="2933593" y="1466797"/>
                  </a:cubicBezTo>
                  <a:cubicBezTo>
                    <a:pt x="2933593" y="2276886"/>
                    <a:pt x="2276886" y="2933593"/>
                    <a:pt x="1466797" y="2933593"/>
                  </a:cubicBezTo>
                  <a:close/>
                  <a:moveTo>
                    <a:pt x="1466797" y="225661"/>
                  </a:moveTo>
                  <a:cubicBezTo>
                    <a:pt x="781337" y="225661"/>
                    <a:pt x="225661" y="781337"/>
                    <a:pt x="225661" y="1466797"/>
                  </a:cubicBezTo>
                  <a:cubicBezTo>
                    <a:pt x="225661" y="2152253"/>
                    <a:pt x="781337" y="2707932"/>
                    <a:pt x="1466797" y="2707932"/>
                  </a:cubicBezTo>
                  <a:cubicBezTo>
                    <a:pt x="2152253" y="2707932"/>
                    <a:pt x="2707932" y="2152253"/>
                    <a:pt x="2707932" y="1466797"/>
                  </a:cubicBezTo>
                  <a:cubicBezTo>
                    <a:pt x="2707932" y="781337"/>
                    <a:pt x="2152253" y="225661"/>
                    <a:pt x="1466797" y="225661"/>
                  </a:cubicBezTo>
                  <a:close/>
                </a:path>
              </a:pathLst>
            </a:custGeom>
            <a:grpFill/>
            <a:ln w="112812"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174DF9E7-4921-26D6-6DCB-1CC71ABC5C57}"/>
                </a:ext>
              </a:extLst>
            </p:cNvPr>
            <p:cNvSpPr/>
            <p:nvPr/>
          </p:nvSpPr>
          <p:spPr>
            <a:xfrm>
              <a:off x="10273228" y="1814214"/>
              <a:ext cx="451322" cy="1128305"/>
            </a:xfrm>
            <a:custGeom>
              <a:avLst/>
              <a:gdLst>
                <a:gd name="connsiteX0" fmla="*/ 225661 w 451322"/>
                <a:gd name="connsiteY0" fmla="*/ 1128305 h 1128305"/>
                <a:gd name="connsiteX1" fmla="*/ 0 w 451322"/>
                <a:gd name="connsiteY1" fmla="*/ 902644 h 1128305"/>
                <a:gd name="connsiteX2" fmla="*/ 0 w 451322"/>
                <a:gd name="connsiteY2" fmla="*/ 225661 h 1128305"/>
                <a:gd name="connsiteX3" fmla="*/ 225661 w 451322"/>
                <a:gd name="connsiteY3" fmla="*/ 0 h 1128305"/>
                <a:gd name="connsiteX4" fmla="*/ 451322 w 451322"/>
                <a:gd name="connsiteY4" fmla="*/ 225661 h 1128305"/>
                <a:gd name="connsiteX5" fmla="*/ 451322 w 451322"/>
                <a:gd name="connsiteY5" fmla="*/ 902644 h 1128305"/>
                <a:gd name="connsiteX6" fmla="*/ 225661 w 451322"/>
                <a:gd name="connsiteY6" fmla="*/ 1128305 h 1128305"/>
                <a:gd name="connsiteX7" fmla="*/ 225661 w 451322"/>
                <a:gd name="connsiteY7" fmla="*/ 225661 h 1128305"/>
                <a:gd name="connsiteX8" fmla="*/ 225661 w 451322"/>
                <a:gd name="connsiteY8" fmla="*/ 225661 h 112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22" h="1128305">
                  <a:moveTo>
                    <a:pt x="225661" y="1128305"/>
                  </a:moveTo>
                  <a:cubicBezTo>
                    <a:pt x="101028" y="1128305"/>
                    <a:pt x="0" y="1027277"/>
                    <a:pt x="0" y="902644"/>
                  </a:cubicBezTo>
                  <a:lnTo>
                    <a:pt x="0" y="225661"/>
                  </a:lnTo>
                  <a:cubicBezTo>
                    <a:pt x="0" y="101028"/>
                    <a:pt x="101028" y="0"/>
                    <a:pt x="225661" y="0"/>
                  </a:cubicBezTo>
                  <a:cubicBezTo>
                    <a:pt x="350294" y="0"/>
                    <a:pt x="451322" y="101028"/>
                    <a:pt x="451322" y="225661"/>
                  </a:cubicBezTo>
                  <a:lnTo>
                    <a:pt x="451322" y="902644"/>
                  </a:lnTo>
                  <a:cubicBezTo>
                    <a:pt x="451322" y="1027277"/>
                    <a:pt x="350294" y="1128305"/>
                    <a:pt x="225661" y="1128305"/>
                  </a:cubicBezTo>
                  <a:close/>
                  <a:moveTo>
                    <a:pt x="225661" y="225661"/>
                  </a:moveTo>
                  <a:lnTo>
                    <a:pt x="225661" y="225661"/>
                  </a:lnTo>
                  <a:close/>
                </a:path>
              </a:pathLst>
            </a:custGeom>
            <a:grpFill/>
            <a:ln w="112812" cap="flat">
              <a:noFill/>
              <a:prstDash val="solid"/>
              <a:miter/>
            </a:ln>
          </p:spPr>
          <p:txBody>
            <a:bodyPr rtlCol="0" anchor="ctr"/>
            <a:lstStyle/>
            <a:p>
              <a:endParaRPr lang="pt-BR"/>
            </a:p>
          </p:txBody>
        </p:sp>
      </p:grpSp>
      <p:pic>
        <p:nvPicPr>
          <p:cNvPr id="4" name="Gráfico 3">
            <a:extLst>
              <a:ext uri="{FF2B5EF4-FFF2-40B4-BE49-F238E27FC236}">
                <a16:creationId xmlns:a16="http://schemas.microsoft.com/office/drawing/2014/main" id="{23779FBC-FB3F-E005-C20C-81CA15CBCB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1214" y="3070559"/>
            <a:ext cx="2160000" cy="2160000"/>
          </a:xfrm>
          <a:prstGeom prst="rect">
            <a:avLst/>
          </a:prstGeom>
        </p:spPr>
      </p:pic>
      <p:pic>
        <p:nvPicPr>
          <p:cNvPr id="3" name="Gráfico 2">
            <a:extLst>
              <a:ext uri="{FF2B5EF4-FFF2-40B4-BE49-F238E27FC236}">
                <a16:creationId xmlns:a16="http://schemas.microsoft.com/office/drawing/2014/main" id="{2DB41AC4-4C9B-A23A-F224-F4925597A0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89565" y="3083043"/>
            <a:ext cx="2147516" cy="2147516"/>
          </a:xfrm>
          <a:prstGeom prst="rect">
            <a:avLst/>
          </a:prstGeom>
        </p:spPr>
      </p:pic>
    </p:spTree>
    <p:extLst>
      <p:ext uri="{BB962C8B-B14F-4D97-AF65-F5344CB8AC3E}">
        <p14:creationId xmlns:p14="http://schemas.microsoft.com/office/powerpoint/2010/main" val="716707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9">
            <a:extLst>
              <a:ext uri="{FF2B5EF4-FFF2-40B4-BE49-F238E27FC236}">
                <a16:creationId xmlns:a16="http://schemas.microsoft.com/office/drawing/2014/main" id="{4F803982-BF26-4EA8-E082-69C79D8AA382}"/>
              </a:ext>
            </a:extLst>
          </p:cNvPr>
          <p:cNvGrpSpPr/>
          <p:nvPr/>
        </p:nvGrpSpPr>
        <p:grpSpPr>
          <a:xfrm rot="5400000">
            <a:off x="7501327" y="2167329"/>
            <a:ext cx="6858002" cy="2523344"/>
            <a:chOff x="930994" y="3213319"/>
            <a:chExt cx="3191400" cy="165825"/>
          </a:xfrm>
        </p:grpSpPr>
        <p:sp>
          <p:nvSpPr>
            <p:cNvPr id="8" name="Google Shape;121;p27">
              <a:extLst>
                <a:ext uri="{FF2B5EF4-FFF2-40B4-BE49-F238E27FC236}">
                  <a16:creationId xmlns:a16="http://schemas.microsoft.com/office/drawing/2014/main" id="{78C96EB2-54F7-7694-8918-ECF2966E3EDA}"/>
                </a:ext>
              </a:extLst>
            </p:cNvPr>
            <p:cNvSpPr/>
            <p:nvPr/>
          </p:nvSpPr>
          <p:spPr>
            <a:xfrm>
              <a:off x="930994" y="3213319"/>
              <a:ext cx="1063800" cy="165825"/>
            </a:xfrm>
            <a:prstGeom prst="rect">
              <a:avLst/>
            </a:prstGeom>
            <a:solidFill>
              <a:srgbClr val="C2CC5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122;p27">
              <a:extLst>
                <a:ext uri="{FF2B5EF4-FFF2-40B4-BE49-F238E27FC236}">
                  <a16:creationId xmlns:a16="http://schemas.microsoft.com/office/drawing/2014/main" id="{7C7A3F87-2CCA-A09B-3C33-C2FD6336DB31}"/>
                </a:ext>
              </a:extLst>
            </p:cNvPr>
            <p:cNvSpPr/>
            <p:nvPr/>
          </p:nvSpPr>
          <p:spPr>
            <a:xfrm>
              <a:off x="1994794" y="3213319"/>
              <a:ext cx="1063800" cy="165825"/>
            </a:xfrm>
            <a:prstGeom prst="rect">
              <a:avLst/>
            </a:prstGeom>
            <a:solidFill>
              <a:srgbClr val="C2374B"/>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123;p27">
              <a:extLst>
                <a:ext uri="{FF2B5EF4-FFF2-40B4-BE49-F238E27FC236}">
                  <a16:creationId xmlns:a16="http://schemas.microsoft.com/office/drawing/2014/main" id="{9EC2241A-F498-5E6D-C4D5-670510AFDAA4}"/>
                </a:ext>
              </a:extLst>
            </p:cNvPr>
            <p:cNvSpPr/>
            <p:nvPr/>
          </p:nvSpPr>
          <p:spPr>
            <a:xfrm>
              <a:off x="3058594" y="3213319"/>
              <a:ext cx="1063800" cy="165825"/>
            </a:xfrm>
            <a:prstGeom prst="rect">
              <a:avLst/>
            </a:prstGeom>
            <a:solidFill>
              <a:srgbClr val="FCC7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3" name="Imagem 9"/>
          <p:cNvPicPr/>
          <p:nvPr/>
        </p:nvPicPr>
        <p:blipFill>
          <a:blip r:embed="rId3"/>
          <a:stretch/>
        </p:blipFill>
        <p:spPr>
          <a:xfrm>
            <a:off x="10931327" y="205413"/>
            <a:ext cx="946520" cy="182041"/>
          </a:xfrm>
          <a:prstGeom prst="rect">
            <a:avLst/>
          </a:prstGeom>
          <a:ln>
            <a:noFill/>
          </a:ln>
        </p:spPr>
      </p:pic>
      <p:sp>
        <p:nvSpPr>
          <p:cNvPr id="2" name="CaixaDeTexto 1">
            <a:extLst>
              <a:ext uri="{FF2B5EF4-FFF2-40B4-BE49-F238E27FC236}">
                <a16:creationId xmlns:a16="http://schemas.microsoft.com/office/drawing/2014/main" id="{9901953D-7174-2E1B-09DD-01BED968EF39}"/>
              </a:ext>
            </a:extLst>
          </p:cNvPr>
          <p:cNvSpPr txBox="1"/>
          <p:nvPr/>
        </p:nvSpPr>
        <p:spPr>
          <a:xfrm>
            <a:off x="1428563" y="1128164"/>
            <a:ext cx="3399136" cy="1075423"/>
          </a:xfrm>
          <a:prstGeom prst="rect">
            <a:avLst/>
          </a:prstGeom>
          <a:noFill/>
        </p:spPr>
        <p:txBody>
          <a:bodyPr wrap="none" rtlCol="0" anchor="t" anchorCtr="0">
            <a:spAutoFit/>
          </a:bodyPr>
          <a:lstStyle/>
          <a:p>
            <a:pPr>
              <a:lnSpc>
                <a:spcPct val="150000"/>
              </a:lnSpc>
            </a:pPr>
            <a:r>
              <a:rPr lang="pt-BR" sz="4800" b="1" spc="-1" dirty="0">
                <a:solidFill>
                  <a:schemeClr val="tx1">
                    <a:lumMod val="75000"/>
                    <a:lumOff val="25000"/>
                  </a:schemeClr>
                </a:solidFill>
                <a:latin typeface="Montserrat" panose="00000500000000000000" pitchFamily="2" charset="0"/>
                <a:ea typeface="DejaVu Sans"/>
                <a:cs typeface="Segoe UI" panose="020B0502040204020203" pitchFamily="34" charset="0"/>
              </a:rPr>
              <a:t>Obrigado!</a:t>
            </a:r>
          </a:p>
        </p:txBody>
      </p:sp>
      <p:cxnSp>
        <p:nvCxnSpPr>
          <p:cNvPr id="3" name="Conector reto 2">
            <a:extLst>
              <a:ext uri="{FF2B5EF4-FFF2-40B4-BE49-F238E27FC236}">
                <a16:creationId xmlns:a16="http://schemas.microsoft.com/office/drawing/2014/main" id="{A865F6F3-91F7-0418-E817-15697CBEEE5B}"/>
              </a:ext>
            </a:extLst>
          </p:cNvPr>
          <p:cNvCxnSpPr/>
          <p:nvPr/>
        </p:nvCxnSpPr>
        <p:spPr>
          <a:xfrm>
            <a:off x="1537828" y="2421097"/>
            <a:ext cx="863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1" name="Agrupar 10">
            <a:extLst>
              <a:ext uri="{FF2B5EF4-FFF2-40B4-BE49-F238E27FC236}">
                <a16:creationId xmlns:a16="http://schemas.microsoft.com/office/drawing/2014/main" id="{3AB5894C-178E-3C33-9EBE-F3EE44784960}"/>
              </a:ext>
            </a:extLst>
          </p:cNvPr>
          <p:cNvGrpSpPr/>
          <p:nvPr/>
        </p:nvGrpSpPr>
        <p:grpSpPr>
          <a:xfrm>
            <a:off x="1444700" y="3384481"/>
            <a:ext cx="3413877" cy="360000"/>
            <a:chOff x="1342058" y="5938533"/>
            <a:chExt cx="3413877" cy="360000"/>
          </a:xfrm>
        </p:grpSpPr>
        <p:sp>
          <p:nvSpPr>
            <p:cNvPr id="12" name="Freeform 16">
              <a:extLst>
                <a:ext uri="{FF2B5EF4-FFF2-40B4-BE49-F238E27FC236}">
                  <a16:creationId xmlns:a16="http://schemas.microsoft.com/office/drawing/2014/main" id="{1CB1D08A-CC3C-43DE-560D-05C05960E754}"/>
                </a:ext>
              </a:extLst>
            </p:cNvPr>
            <p:cNvSpPr>
              <a:spLocks noEditPoints="1"/>
            </p:cNvSpPr>
            <p:nvPr/>
          </p:nvSpPr>
          <p:spPr bwMode="auto">
            <a:xfrm>
              <a:off x="1342058" y="5938533"/>
              <a:ext cx="360000" cy="360000"/>
            </a:xfrm>
            <a:custGeom>
              <a:avLst/>
              <a:gdLst>
                <a:gd name="T0" fmla="*/ 235 w 378"/>
                <a:gd name="T1" fmla="*/ 168 h 377"/>
                <a:gd name="T2" fmla="*/ 231 w 378"/>
                <a:gd name="T3" fmla="*/ 198 h 377"/>
                <a:gd name="T4" fmla="*/ 225 w 378"/>
                <a:gd name="T5" fmla="*/ 203 h 377"/>
                <a:gd name="T6" fmla="*/ 194 w 378"/>
                <a:gd name="T7" fmla="*/ 203 h 377"/>
                <a:gd name="T8" fmla="*/ 194 w 378"/>
                <a:gd name="T9" fmla="*/ 294 h 377"/>
                <a:gd name="T10" fmla="*/ 189 w 378"/>
                <a:gd name="T11" fmla="*/ 298 h 377"/>
                <a:gd name="T12" fmla="*/ 157 w 378"/>
                <a:gd name="T13" fmla="*/ 298 h 377"/>
                <a:gd name="T14" fmla="*/ 153 w 378"/>
                <a:gd name="T15" fmla="*/ 294 h 377"/>
                <a:gd name="T16" fmla="*/ 153 w 378"/>
                <a:gd name="T17" fmla="*/ 203 h 377"/>
                <a:gd name="T18" fmla="*/ 129 w 378"/>
                <a:gd name="T19" fmla="*/ 203 h 377"/>
                <a:gd name="T20" fmla="*/ 124 w 378"/>
                <a:gd name="T21" fmla="*/ 198 h 377"/>
                <a:gd name="T22" fmla="*/ 124 w 378"/>
                <a:gd name="T23" fmla="*/ 167 h 377"/>
                <a:gd name="T24" fmla="*/ 129 w 378"/>
                <a:gd name="T25" fmla="*/ 161 h 377"/>
                <a:gd name="T26" fmla="*/ 153 w 378"/>
                <a:gd name="T27" fmla="*/ 161 h 377"/>
                <a:gd name="T28" fmla="*/ 153 w 378"/>
                <a:gd name="T29" fmla="*/ 132 h 377"/>
                <a:gd name="T30" fmla="*/ 203 w 378"/>
                <a:gd name="T31" fmla="*/ 79 h 377"/>
                <a:gd name="T32" fmla="*/ 228 w 378"/>
                <a:gd name="T33" fmla="*/ 79 h 377"/>
                <a:gd name="T34" fmla="*/ 233 w 378"/>
                <a:gd name="T35" fmla="*/ 85 h 377"/>
                <a:gd name="T36" fmla="*/ 233 w 378"/>
                <a:gd name="T37" fmla="*/ 111 h 377"/>
                <a:gd name="T38" fmla="*/ 228 w 378"/>
                <a:gd name="T39" fmla="*/ 116 h 377"/>
                <a:gd name="T40" fmla="*/ 213 w 378"/>
                <a:gd name="T41" fmla="*/ 116 h 377"/>
                <a:gd name="T42" fmla="*/ 194 w 378"/>
                <a:gd name="T43" fmla="*/ 136 h 377"/>
                <a:gd name="T44" fmla="*/ 194 w 378"/>
                <a:gd name="T45" fmla="*/ 161 h 377"/>
                <a:gd name="T46" fmla="*/ 229 w 378"/>
                <a:gd name="T47" fmla="*/ 161 h 377"/>
                <a:gd name="T48" fmla="*/ 235 w 378"/>
                <a:gd name="T49" fmla="*/ 167 h 377"/>
                <a:gd name="T50" fmla="*/ 235 w 378"/>
                <a:gd name="T51" fmla="*/ 168 h 377"/>
                <a:gd name="T52" fmla="*/ 191 w 378"/>
                <a:gd name="T53" fmla="*/ 0 h 377"/>
                <a:gd name="T54" fmla="*/ 187 w 378"/>
                <a:gd name="T55" fmla="*/ 0 h 377"/>
                <a:gd name="T56" fmla="*/ 0 w 378"/>
                <a:gd name="T57" fmla="*/ 188 h 377"/>
                <a:gd name="T58" fmla="*/ 0 w 378"/>
                <a:gd name="T59" fmla="*/ 189 h 377"/>
                <a:gd name="T60" fmla="*/ 189 w 378"/>
                <a:gd name="T61" fmla="*/ 377 h 377"/>
                <a:gd name="T62" fmla="*/ 378 w 378"/>
                <a:gd name="T63" fmla="*/ 189 h 377"/>
                <a:gd name="T64" fmla="*/ 191 w 378"/>
                <a:gd name="T6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377">
                  <a:moveTo>
                    <a:pt x="235" y="168"/>
                  </a:moveTo>
                  <a:lnTo>
                    <a:pt x="231" y="198"/>
                  </a:lnTo>
                  <a:cubicBezTo>
                    <a:pt x="231" y="201"/>
                    <a:pt x="228" y="203"/>
                    <a:pt x="225" y="203"/>
                  </a:cubicBezTo>
                  <a:lnTo>
                    <a:pt x="194" y="203"/>
                  </a:lnTo>
                  <a:lnTo>
                    <a:pt x="194" y="294"/>
                  </a:lnTo>
                  <a:cubicBezTo>
                    <a:pt x="194" y="296"/>
                    <a:pt x="192" y="298"/>
                    <a:pt x="189" y="298"/>
                  </a:cubicBezTo>
                  <a:lnTo>
                    <a:pt x="157" y="298"/>
                  </a:lnTo>
                  <a:cubicBezTo>
                    <a:pt x="155" y="298"/>
                    <a:pt x="153" y="296"/>
                    <a:pt x="153" y="294"/>
                  </a:cubicBezTo>
                  <a:lnTo>
                    <a:pt x="153" y="203"/>
                  </a:lnTo>
                  <a:lnTo>
                    <a:pt x="129" y="203"/>
                  </a:lnTo>
                  <a:cubicBezTo>
                    <a:pt x="126" y="203"/>
                    <a:pt x="124" y="201"/>
                    <a:pt x="124" y="198"/>
                  </a:cubicBezTo>
                  <a:lnTo>
                    <a:pt x="124" y="167"/>
                  </a:lnTo>
                  <a:cubicBezTo>
                    <a:pt x="124" y="164"/>
                    <a:pt x="126" y="161"/>
                    <a:pt x="129" y="161"/>
                  </a:cubicBezTo>
                  <a:lnTo>
                    <a:pt x="153" y="161"/>
                  </a:lnTo>
                  <a:lnTo>
                    <a:pt x="153" y="132"/>
                  </a:lnTo>
                  <a:cubicBezTo>
                    <a:pt x="153" y="98"/>
                    <a:pt x="174" y="79"/>
                    <a:pt x="203" y="79"/>
                  </a:cubicBezTo>
                  <a:lnTo>
                    <a:pt x="228" y="79"/>
                  </a:lnTo>
                  <a:cubicBezTo>
                    <a:pt x="231" y="79"/>
                    <a:pt x="233" y="82"/>
                    <a:pt x="233" y="85"/>
                  </a:cubicBezTo>
                  <a:lnTo>
                    <a:pt x="233" y="111"/>
                  </a:lnTo>
                  <a:cubicBezTo>
                    <a:pt x="233" y="114"/>
                    <a:pt x="231" y="116"/>
                    <a:pt x="228" y="116"/>
                  </a:cubicBezTo>
                  <a:lnTo>
                    <a:pt x="213" y="116"/>
                  </a:lnTo>
                  <a:cubicBezTo>
                    <a:pt x="197" y="117"/>
                    <a:pt x="194" y="124"/>
                    <a:pt x="194" y="136"/>
                  </a:cubicBezTo>
                  <a:lnTo>
                    <a:pt x="194" y="161"/>
                  </a:lnTo>
                  <a:lnTo>
                    <a:pt x="229" y="161"/>
                  </a:lnTo>
                  <a:cubicBezTo>
                    <a:pt x="232" y="161"/>
                    <a:pt x="235" y="164"/>
                    <a:pt x="235" y="167"/>
                  </a:cubicBezTo>
                  <a:cubicBezTo>
                    <a:pt x="235" y="167"/>
                    <a:pt x="235" y="168"/>
                    <a:pt x="235" y="168"/>
                  </a:cubicBezTo>
                  <a:close/>
                  <a:moveTo>
                    <a:pt x="191" y="0"/>
                  </a:moveTo>
                  <a:lnTo>
                    <a:pt x="187" y="0"/>
                  </a:lnTo>
                  <a:cubicBezTo>
                    <a:pt x="83" y="1"/>
                    <a:pt x="0" y="85"/>
                    <a:pt x="0" y="188"/>
                  </a:cubicBezTo>
                  <a:lnTo>
                    <a:pt x="0" y="189"/>
                  </a:lnTo>
                  <a:cubicBezTo>
                    <a:pt x="0" y="293"/>
                    <a:pt x="85" y="377"/>
                    <a:pt x="189" y="377"/>
                  </a:cubicBezTo>
                  <a:cubicBezTo>
                    <a:pt x="293" y="377"/>
                    <a:pt x="378" y="293"/>
                    <a:pt x="378" y="189"/>
                  </a:cubicBezTo>
                  <a:cubicBezTo>
                    <a:pt x="378" y="85"/>
                    <a:pt x="294" y="1"/>
                    <a:pt x="191" y="0"/>
                  </a:cubicBezTo>
                  <a:close/>
                </a:path>
              </a:pathLst>
            </a:custGeom>
            <a:solidFill>
              <a:srgbClr val="FCA4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pt-BR" sz="2400">
                <a:solidFill>
                  <a:schemeClr val="tx1">
                    <a:lumMod val="65000"/>
                    <a:lumOff val="35000"/>
                  </a:schemeClr>
                </a:solidFill>
              </a:endParaRPr>
            </a:p>
          </p:txBody>
        </p:sp>
        <p:grpSp>
          <p:nvGrpSpPr>
            <p:cNvPr id="14" name="Agrupar 13">
              <a:extLst>
                <a:ext uri="{FF2B5EF4-FFF2-40B4-BE49-F238E27FC236}">
                  <a16:creationId xmlns:a16="http://schemas.microsoft.com/office/drawing/2014/main" id="{3DEDD3A0-D3CA-75C3-5F63-EAE846E3C59D}"/>
                </a:ext>
              </a:extLst>
            </p:cNvPr>
            <p:cNvGrpSpPr/>
            <p:nvPr/>
          </p:nvGrpSpPr>
          <p:grpSpPr>
            <a:xfrm>
              <a:off x="2828478" y="5938533"/>
              <a:ext cx="360000" cy="360000"/>
              <a:chOff x="2914983" y="5816779"/>
              <a:chExt cx="293743" cy="288827"/>
            </a:xfrm>
            <a:solidFill>
              <a:schemeClr val="tx1">
                <a:lumMod val="65000"/>
                <a:lumOff val="35000"/>
              </a:schemeClr>
            </a:solidFill>
          </p:grpSpPr>
          <p:sp>
            <p:nvSpPr>
              <p:cNvPr id="18" name="Freeform 18">
                <a:extLst>
                  <a:ext uri="{FF2B5EF4-FFF2-40B4-BE49-F238E27FC236}">
                    <a16:creationId xmlns:a16="http://schemas.microsoft.com/office/drawing/2014/main" id="{615EE01E-FB3F-5BCA-FF4A-90AB91B3C5C4}"/>
                  </a:ext>
                </a:extLst>
              </p:cNvPr>
              <p:cNvSpPr>
                <a:spLocks noEditPoints="1"/>
              </p:cNvSpPr>
              <p:nvPr/>
            </p:nvSpPr>
            <p:spPr bwMode="auto">
              <a:xfrm>
                <a:off x="2992683" y="5893182"/>
                <a:ext cx="138344" cy="134166"/>
              </a:xfrm>
              <a:custGeom>
                <a:avLst/>
                <a:gdLst>
                  <a:gd name="T0" fmla="*/ 145 w 176"/>
                  <a:gd name="T1" fmla="*/ 43 h 175"/>
                  <a:gd name="T2" fmla="*/ 132 w 176"/>
                  <a:gd name="T3" fmla="*/ 30 h 175"/>
                  <a:gd name="T4" fmla="*/ 145 w 176"/>
                  <a:gd name="T5" fmla="*/ 18 h 175"/>
                  <a:gd name="T6" fmla="*/ 158 w 176"/>
                  <a:gd name="T7" fmla="*/ 30 h 175"/>
                  <a:gd name="T8" fmla="*/ 145 w 176"/>
                  <a:gd name="T9" fmla="*/ 43 h 175"/>
                  <a:gd name="T10" fmla="*/ 88 w 176"/>
                  <a:gd name="T11" fmla="*/ 143 h 175"/>
                  <a:gd name="T12" fmla="*/ 33 w 176"/>
                  <a:gd name="T13" fmla="*/ 88 h 175"/>
                  <a:gd name="T14" fmla="*/ 88 w 176"/>
                  <a:gd name="T15" fmla="*/ 33 h 175"/>
                  <a:gd name="T16" fmla="*/ 143 w 176"/>
                  <a:gd name="T17" fmla="*/ 88 h 175"/>
                  <a:gd name="T18" fmla="*/ 88 w 176"/>
                  <a:gd name="T19" fmla="*/ 143 h 175"/>
                  <a:gd name="T20" fmla="*/ 171 w 176"/>
                  <a:gd name="T21" fmla="*/ 24 h 175"/>
                  <a:gd name="T22" fmla="*/ 163 w 176"/>
                  <a:gd name="T23" fmla="*/ 12 h 175"/>
                  <a:gd name="T24" fmla="*/ 151 w 176"/>
                  <a:gd name="T25" fmla="*/ 4 h 175"/>
                  <a:gd name="T26" fmla="*/ 131 w 176"/>
                  <a:gd name="T27" fmla="*/ 0 h 175"/>
                  <a:gd name="T28" fmla="*/ 88 w 176"/>
                  <a:gd name="T29" fmla="*/ 0 h 175"/>
                  <a:gd name="T30" fmla="*/ 45 w 176"/>
                  <a:gd name="T31" fmla="*/ 0 h 175"/>
                  <a:gd name="T32" fmla="*/ 25 w 176"/>
                  <a:gd name="T33" fmla="*/ 4 h 175"/>
                  <a:gd name="T34" fmla="*/ 12 w 176"/>
                  <a:gd name="T35" fmla="*/ 12 h 175"/>
                  <a:gd name="T36" fmla="*/ 4 w 176"/>
                  <a:gd name="T37" fmla="*/ 24 h 175"/>
                  <a:gd name="T38" fmla="*/ 1 w 176"/>
                  <a:gd name="T39" fmla="*/ 44 h 175"/>
                  <a:gd name="T40" fmla="*/ 0 w 176"/>
                  <a:gd name="T41" fmla="*/ 88 h 175"/>
                  <a:gd name="T42" fmla="*/ 1 w 176"/>
                  <a:gd name="T43" fmla="*/ 131 h 175"/>
                  <a:gd name="T44" fmla="*/ 4 w 176"/>
                  <a:gd name="T45" fmla="*/ 151 h 175"/>
                  <a:gd name="T46" fmla="*/ 12 w 176"/>
                  <a:gd name="T47" fmla="*/ 163 h 175"/>
                  <a:gd name="T48" fmla="*/ 25 w 176"/>
                  <a:gd name="T49" fmla="*/ 171 h 175"/>
                  <a:gd name="T50" fmla="*/ 45 w 176"/>
                  <a:gd name="T51" fmla="*/ 175 h 175"/>
                  <a:gd name="T52" fmla="*/ 88 w 176"/>
                  <a:gd name="T53" fmla="*/ 175 h 175"/>
                  <a:gd name="T54" fmla="*/ 131 w 176"/>
                  <a:gd name="T55" fmla="*/ 175 h 175"/>
                  <a:gd name="T56" fmla="*/ 151 w 176"/>
                  <a:gd name="T57" fmla="*/ 171 h 175"/>
                  <a:gd name="T58" fmla="*/ 171 w 176"/>
                  <a:gd name="T59" fmla="*/ 151 h 175"/>
                  <a:gd name="T60" fmla="*/ 175 w 176"/>
                  <a:gd name="T61" fmla="*/ 131 h 175"/>
                  <a:gd name="T62" fmla="*/ 176 w 176"/>
                  <a:gd name="T63" fmla="*/ 88 h 175"/>
                  <a:gd name="T64" fmla="*/ 175 w 176"/>
                  <a:gd name="T65" fmla="*/ 44 h 175"/>
                  <a:gd name="T66" fmla="*/ 171 w 176"/>
                  <a:gd name="T67"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75">
                    <a:moveTo>
                      <a:pt x="145" y="43"/>
                    </a:moveTo>
                    <a:cubicBezTo>
                      <a:pt x="138" y="43"/>
                      <a:pt x="132" y="37"/>
                      <a:pt x="132" y="30"/>
                    </a:cubicBezTo>
                    <a:cubicBezTo>
                      <a:pt x="132" y="23"/>
                      <a:pt x="138" y="18"/>
                      <a:pt x="145" y="18"/>
                    </a:cubicBezTo>
                    <a:cubicBezTo>
                      <a:pt x="152" y="18"/>
                      <a:pt x="158" y="23"/>
                      <a:pt x="158" y="30"/>
                    </a:cubicBezTo>
                    <a:cubicBezTo>
                      <a:pt x="158" y="37"/>
                      <a:pt x="152" y="43"/>
                      <a:pt x="145" y="43"/>
                    </a:cubicBezTo>
                    <a:close/>
                    <a:moveTo>
                      <a:pt x="88" y="143"/>
                    </a:moveTo>
                    <a:cubicBezTo>
                      <a:pt x="57" y="143"/>
                      <a:pt x="33" y="118"/>
                      <a:pt x="33" y="88"/>
                    </a:cubicBezTo>
                    <a:cubicBezTo>
                      <a:pt x="33" y="57"/>
                      <a:pt x="57" y="33"/>
                      <a:pt x="88" y="33"/>
                    </a:cubicBezTo>
                    <a:cubicBezTo>
                      <a:pt x="118" y="33"/>
                      <a:pt x="143" y="57"/>
                      <a:pt x="143" y="88"/>
                    </a:cubicBezTo>
                    <a:cubicBezTo>
                      <a:pt x="143" y="118"/>
                      <a:pt x="118" y="143"/>
                      <a:pt x="88" y="143"/>
                    </a:cubicBezTo>
                    <a:close/>
                    <a:moveTo>
                      <a:pt x="171" y="24"/>
                    </a:moveTo>
                    <a:cubicBezTo>
                      <a:pt x="170" y="20"/>
                      <a:pt x="167" y="16"/>
                      <a:pt x="163" y="12"/>
                    </a:cubicBezTo>
                    <a:cubicBezTo>
                      <a:pt x="160" y="9"/>
                      <a:pt x="156" y="6"/>
                      <a:pt x="151" y="4"/>
                    </a:cubicBezTo>
                    <a:cubicBezTo>
                      <a:pt x="147" y="3"/>
                      <a:pt x="142" y="1"/>
                      <a:pt x="131" y="0"/>
                    </a:cubicBezTo>
                    <a:cubicBezTo>
                      <a:pt x="120" y="0"/>
                      <a:pt x="116" y="0"/>
                      <a:pt x="88" y="0"/>
                    </a:cubicBezTo>
                    <a:cubicBezTo>
                      <a:pt x="59" y="0"/>
                      <a:pt x="56" y="0"/>
                      <a:pt x="45" y="0"/>
                    </a:cubicBezTo>
                    <a:cubicBezTo>
                      <a:pt x="34" y="1"/>
                      <a:pt x="28" y="3"/>
                      <a:pt x="25" y="4"/>
                    </a:cubicBezTo>
                    <a:cubicBezTo>
                      <a:pt x="20" y="6"/>
                      <a:pt x="16" y="9"/>
                      <a:pt x="12" y="12"/>
                    </a:cubicBezTo>
                    <a:cubicBezTo>
                      <a:pt x="9" y="16"/>
                      <a:pt x="6" y="20"/>
                      <a:pt x="4" y="24"/>
                    </a:cubicBezTo>
                    <a:cubicBezTo>
                      <a:pt x="3" y="28"/>
                      <a:pt x="1" y="34"/>
                      <a:pt x="1" y="44"/>
                    </a:cubicBezTo>
                    <a:cubicBezTo>
                      <a:pt x="0" y="56"/>
                      <a:pt x="0" y="59"/>
                      <a:pt x="0" y="88"/>
                    </a:cubicBezTo>
                    <a:cubicBezTo>
                      <a:pt x="0" y="116"/>
                      <a:pt x="0" y="120"/>
                      <a:pt x="1" y="131"/>
                    </a:cubicBezTo>
                    <a:cubicBezTo>
                      <a:pt x="1" y="141"/>
                      <a:pt x="3" y="147"/>
                      <a:pt x="4" y="151"/>
                    </a:cubicBezTo>
                    <a:cubicBezTo>
                      <a:pt x="6" y="155"/>
                      <a:pt x="9" y="160"/>
                      <a:pt x="12" y="163"/>
                    </a:cubicBezTo>
                    <a:cubicBezTo>
                      <a:pt x="16" y="167"/>
                      <a:pt x="20" y="169"/>
                      <a:pt x="25" y="171"/>
                    </a:cubicBezTo>
                    <a:cubicBezTo>
                      <a:pt x="28" y="173"/>
                      <a:pt x="34" y="174"/>
                      <a:pt x="45" y="175"/>
                    </a:cubicBezTo>
                    <a:cubicBezTo>
                      <a:pt x="56" y="175"/>
                      <a:pt x="59" y="175"/>
                      <a:pt x="88" y="175"/>
                    </a:cubicBezTo>
                    <a:cubicBezTo>
                      <a:pt x="116" y="175"/>
                      <a:pt x="120" y="175"/>
                      <a:pt x="131" y="175"/>
                    </a:cubicBezTo>
                    <a:cubicBezTo>
                      <a:pt x="142" y="174"/>
                      <a:pt x="147" y="173"/>
                      <a:pt x="151" y="171"/>
                    </a:cubicBezTo>
                    <a:cubicBezTo>
                      <a:pt x="160" y="167"/>
                      <a:pt x="168" y="160"/>
                      <a:pt x="171" y="151"/>
                    </a:cubicBezTo>
                    <a:cubicBezTo>
                      <a:pt x="173" y="147"/>
                      <a:pt x="175" y="141"/>
                      <a:pt x="175" y="131"/>
                    </a:cubicBezTo>
                    <a:cubicBezTo>
                      <a:pt x="176" y="120"/>
                      <a:pt x="176" y="116"/>
                      <a:pt x="176" y="88"/>
                    </a:cubicBezTo>
                    <a:cubicBezTo>
                      <a:pt x="176" y="59"/>
                      <a:pt x="176" y="56"/>
                      <a:pt x="175" y="44"/>
                    </a:cubicBezTo>
                    <a:cubicBezTo>
                      <a:pt x="175" y="34"/>
                      <a:pt x="173" y="28"/>
                      <a:pt x="171" y="24"/>
                    </a:cubicBezTo>
                    <a:close/>
                  </a:path>
                </a:pathLst>
              </a:custGeom>
              <a:solidFill>
                <a:srgbClr val="FCA4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pt-BR" sz="2400">
                  <a:solidFill>
                    <a:srgbClr val="C00000"/>
                  </a:solidFill>
                </a:endParaRPr>
              </a:p>
            </p:txBody>
          </p:sp>
          <p:sp>
            <p:nvSpPr>
              <p:cNvPr id="19" name="Freeform 19">
                <a:extLst>
                  <a:ext uri="{FF2B5EF4-FFF2-40B4-BE49-F238E27FC236}">
                    <a16:creationId xmlns:a16="http://schemas.microsoft.com/office/drawing/2014/main" id="{F01D8B29-F10D-47A1-A938-B159A406B92C}"/>
                  </a:ext>
                </a:extLst>
              </p:cNvPr>
              <p:cNvSpPr>
                <a:spLocks noEditPoints="1"/>
              </p:cNvSpPr>
              <p:nvPr/>
            </p:nvSpPr>
            <p:spPr bwMode="auto">
              <a:xfrm>
                <a:off x="2914983" y="5816779"/>
                <a:ext cx="293743" cy="288827"/>
              </a:xfrm>
              <a:custGeom>
                <a:avLst/>
                <a:gdLst>
                  <a:gd name="T0" fmla="*/ 295 w 378"/>
                  <a:gd name="T1" fmla="*/ 233 h 378"/>
                  <a:gd name="T2" fmla="*/ 290 w 378"/>
                  <a:gd name="T3" fmla="*/ 259 h 378"/>
                  <a:gd name="T4" fmla="*/ 259 w 378"/>
                  <a:gd name="T5" fmla="*/ 290 h 378"/>
                  <a:gd name="T6" fmla="*/ 233 w 378"/>
                  <a:gd name="T7" fmla="*/ 295 h 378"/>
                  <a:gd name="T8" fmla="*/ 189 w 378"/>
                  <a:gd name="T9" fmla="*/ 296 h 378"/>
                  <a:gd name="T10" fmla="*/ 145 w 378"/>
                  <a:gd name="T11" fmla="*/ 295 h 378"/>
                  <a:gd name="T12" fmla="*/ 119 w 378"/>
                  <a:gd name="T13" fmla="*/ 290 h 378"/>
                  <a:gd name="T14" fmla="*/ 100 w 378"/>
                  <a:gd name="T15" fmla="*/ 278 h 378"/>
                  <a:gd name="T16" fmla="*/ 87 w 378"/>
                  <a:gd name="T17" fmla="*/ 259 h 378"/>
                  <a:gd name="T18" fmla="*/ 82 w 378"/>
                  <a:gd name="T19" fmla="*/ 233 h 378"/>
                  <a:gd name="T20" fmla="*/ 82 w 378"/>
                  <a:gd name="T21" fmla="*/ 189 h 378"/>
                  <a:gd name="T22" fmla="*/ 82 w 378"/>
                  <a:gd name="T23" fmla="*/ 144 h 378"/>
                  <a:gd name="T24" fmla="*/ 87 w 378"/>
                  <a:gd name="T25" fmla="*/ 118 h 378"/>
                  <a:gd name="T26" fmla="*/ 100 w 378"/>
                  <a:gd name="T27" fmla="*/ 99 h 378"/>
                  <a:gd name="T28" fmla="*/ 119 w 378"/>
                  <a:gd name="T29" fmla="*/ 87 h 378"/>
                  <a:gd name="T30" fmla="*/ 145 w 378"/>
                  <a:gd name="T31" fmla="*/ 82 h 378"/>
                  <a:gd name="T32" fmla="*/ 189 w 378"/>
                  <a:gd name="T33" fmla="*/ 81 h 378"/>
                  <a:gd name="T34" fmla="*/ 233 w 378"/>
                  <a:gd name="T35" fmla="*/ 82 h 378"/>
                  <a:gd name="T36" fmla="*/ 259 w 378"/>
                  <a:gd name="T37" fmla="*/ 87 h 378"/>
                  <a:gd name="T38" fmla="*/ 278 w 378"/>
                  <a:gd name="T39" fmla="*/ 99 h 378"/>
                  <a:gd name="T40" fmla="*/ 290 w 378"/>
                  <a:gd name="T41" fmla="*/ 118 h 378"/>
                  <a:gd name="T42" fmla="*/ 295 w 378"/>
                  <a:gd name="T43" fmla="*/ 144 h 378"/>
                  <a:gd name="T44" fmla="*/ 296 w 378"/>
                  <a:gd name="T45" fmla="*/ 189 h 378"/>
                  <a:gd name="T46" fmla="*/ 295 w 378"/>
                  <a:gd name="T47" fmla="*/ 233 h 378"/>
                  <a:gd name="T48" fmla="*/ 191 w 378"/>
                  <a:gd name="T49" fmla="*/ 0 h 378"/>
                  <a:gd name="T50" fmla="*/ 187 w 378"/>
                  <a:gd name="T51" fmla="*/ 0 h 378"/>
                  <a:gd name="T52" fmla="*/ 0 w 378"/>
                  <a:gd name="T53" fmla="*/ 188 h 378"/>
                  <a:gd name="T54" fmla="*/ 0 w 378"/>
                  <a:gd name="T55" fmla="*/ 189 h 378"/>
                  <a:gd name="T56" fmla="*/ 189 w 378"/>
                  <a:gd name="T57" fmla="*/ 378 h 378"/>
                  <a:gd name="T58" fmla="*/ 378 w 378"/>
                  <a:gd name="T59" fmla="*/ 189 h 378"/>
                  <a:gd name="T60" fmla="*/ 191 w 378"/>
                  <a:gd name="T6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8" h="378">
                    <a:moveTo>
                      <a:pt x="295" y="233"/>
                    </a:moveTo>
                    <a:cubicBezTo>
                      <a:pt x="295" y="244"/>
                      <a:pt x="293" y="252"/>
                      <a:pt x="290" y="259"/>
                    </a:cubicBezTo>
                    <a:cubicBezTo>
                      <a:pt x="285" y="273"/>
                      <a:pt x="273" y="284"/>
                      <a:pt x="259" y="290"/>
                    </a:cubicBezTo>
                    <a:cubicBezTo>
                      <a:pt x="252" y="293"/>
                      <a:pt x="244" y="295"/>
                      <a:pt x="233" y="295"/>
                    </a:cubicBezTo>
                    <a:cubicBezTo>
                      <a:pt x="222" y="296"/>
                      <a:pt x="218" y="296"/>
                      <a:pt x="189" y="296"/>
                    </a:cubicBezTo>
                    <a:cubicBezTo>
                      <a:pt x="160" y="296"/>
                      <a:pt x="156" y="296"/>
                      <a:pt x="145" y="295"/>
                    </a:cubicBezTo>
                    <a:cubicBezTo>
                      <a:pt x="133" y="295"/>
                      <a:pt x="126" y="293"/>
                      <a:pt x="119" y="290"/>
                    </a:cubicBezTo>
                    <a:cubicBezTo>
                      <a:pt x="112" y="287"/>
                      <a:pt x="105" y="283"/>
                      <a:pt x="100" y="278"/>
                    </a:cubicBezTo>
                    <a:cubicBezTo>
                      <a:pt x="94" y="272"/>
                      <a:pt x="90" y="266"/>
                      <a:pt x="87" y="259"/>
                    </a:cubicBezTo>
                    <a:cubicBezTo>
                      <a:pt x="85" y="252"/>
                      <a:pt x="83" y="244"/>
                      <a:pt x="82" y="233"/>
                    </a:cubicBezTo>
                    <a:cubicBezTo>
                      <a:pt x="82" y="221"/>
                      <a:pt x="82" y="218"/>
                      <a:pt x="82" y="189"/>
                    </a:cubicBezTo>
                    <a:cubicBezTo>
                      <a:pt x="82" y="159"/>
                      <a:pt x="82" y="156"/>
                      <a:pt x="82" y="144"/>
                    </a:cubicBezTo>
                    <a:cubicBezTo>
                      <a:pt x="83" y="133"/>
                      <a:pt x="85" y="125"/>
                      <a:pt x="87" y="118"/>
                    </a:cubicBezTo>
                    <a:cubicBezTo>
                      <a:pt x="90" y="111"/>
                      <a:pt x="94" y="105"/>
                      <a:pt x="100" y="99"/>
                    </a:cubicBezTo>
                    <a:cubicBezTo>
                      <a:pt x="105" y="94"/>
                      <a:pt x="112" y="90"/>
                      <a:pt x="119" y="87"/>
                    </a:cubicBezTo>
                    <a:cubicBezTo>
                      <a:pt x="126" y="84"/>
                      <a:pt x="133" y="83"/>
                      <a:pt x="145" y="82"/>
                    </a:cubicBezTo>
                    <a:cubicBezTo>
                      <a:pt x="156" y="82"/>
                      <a:pt x="160" y="81"/>
                      <a:pt x="189" y="81"/>
                    </a:cubicBezTo>
                    <a:cubicBezTo>
                      <a:pt x="218" y="81"/>
                      <a:pt x="222" y="82"/>
                      <a:pt x="233" y="82"/>
                    </a:cubicBezTo>
                    <a:cubicBezTo>
                      <a:pt x="244" y="83"/>
                      <a:pt x="252" y="84"/>
                      <a:pt x="259" y="87"/>
                    </a:cubicBezTo>
                    <a:cubicBezTo>
                      <a:pt x="266" y="90"/>
                      <a:pt x="273" y="94"/>
                      <a:pt x="278" y="99"/>
                    </a:cubicBezTo>
                    <a:cubicBezTo>
                      <a:pt x="283" y="105"/>
                      <a:pt x="288" y="111"/>
                      <a:pt x="290" y="118"/>
                    </a:cubicBezTo>
                    <a:cubicBezTo>
                      <a:pt x="293" y="125"/>
                      <a:pt x="295" y="133"/>
                      <a:pt x="295" y="144"/>
                    </a:cubicBezTo>
                    <a:cubicBezTo>
                      <a:pt x="296" y="156"/>
                      <a:pt x="296" y="159"/>
                      <a:pt x="296" y="189"/>
                    </a:cubicBezTo>
                    <a:cubicBezTo>
                      <a:pt x="296" y="218"/>
                      <a:pt x="296" y="221"/>
                      <a:pt x="295" y="233"/>
                    </a:cubicBezTo>
                    <a:close/>
                    <a:moveTo>
                      <a:pt x="191" y="0"/>
                    </a:moveTo>
                    <a:lnTo>
                      <a:pt x="187" y="0"/>
                    </a:lnTo>
                    <a:cubicBezTo>
                      <a:pt x="83" y="1"/>
                      <a:pt x="0" y="85"/>
                      <a:pt x="0" y="188"/>
                    </a:cubicBezTo>
                    <a:lnTo>
                      <a:pt x="0" y="189"/>
                    </a:lnTo>
                    <a:cubicBezTo>
                      <a:pt x="0" y="293"/>
                      <a:pt x="85" y="378"/>
                      <a:pt x="189" y="378"/>
                    </a:cubicBezTo>
                    <a:cubicBezTo>
                      <a:pt x="293" y="378"/>
                      <a:pt x="378" y="293"/>
                      <a:pt x="378" y="189"/>
                    </a:cubicBezTo>
                    <a:cubicBezTo>
                      <a:pt x="378" y="85"/>
                      <a:pt x="294" y="1"/>
                      <a:pt x="191" y="0"/>
                    </a:cubicBezTo>
                    <a:close/>
                  </a:path>
                </a:pathLst>
              </a:custGeom>
              <a:solidFill>
                <a:srgbClr val="FCA4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pt-BR" sz="2400">
                  <a:solidFill>
                    <a:srgbClr val="C00000"/>
                  </a:solidFill>
                </a:endParaRPr>
              </a:p>
            </p:txBody>
          </p:sp>
          <p:sp>
            <p:nvSpPr>
              <p:cNvPr id="20" name="Oval 20">
                <a:extLst>
                  <a:ext uri="{FF2B5EF4-FFF2-40B4-BE49-F238E27FC236}">
                    <a16:creationId xmlns:a16="http://schemas.microsoft.com/office/drawing/2014/main" id="{CE8A5A55-967E-F530-33E0-F86CC4C11660}"/>
                  </a:ext>
                </a:extLst>
              </p:cNvPr>
              <p:cNvSpPr>
                <a:spLocks noChangeArrowheads="1"/>
              </p:cNvSpPr>
              <p:nvPr/>
            </p:nvSpPr>
            <p:spPr bwMode="auto">
              <a:xfrm>
                <a:off x="3034375" y="5934175"/>
                <a:ext cx="54959" cy="54038"/>
              </a:xfrm>
              <a:prstGeom prst="ellipse">
                <a:avLst/>
              </a:prstGeom>
              <a:solidFill>
                <a:srgbClr val="FCA4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pt-BR" sz="2400">
                  <a:solidFill>
                    <a:srgbClr val="C00000"/>
                  </a:solidFill>
                </a:endParaRPr>
              </a:p>
            </p:txBody>
          </p:sp>
        </p:grpSp>
        <p:sp>
          <p:nvSpPr>
            <p:cNvPr id="16" name="CaixaDeTexto 15">
              <a:extLst>
                <a:ext uri="{FF2B5EF4-FFF2-40B4-BE49-F238E27FC236}">
                  <a16:creationId xmlns:a16="http://schemas.microsoft.com/office/drawing/2014/main" id="{E9F1419B-E8A3-48BC-28C6-D6FCA0840085}"/>
                </a:ext>
              </a:extLst>
            </p:cNvPr>
            <p:cNvSpPr txBox="1"/>
            <p:nvPr/>
          </p:nvSpPr>
          <p:spPr>
            <a:xfrm>
              <a:off x="3151340" y="5949256"/>
              <a:ext cx="1604595" cy="338554"/>
            </a:xfrm>
            <a:prstGeom prst="rect">
              <a:avLst/>
            </a:prstGeom>
            <a:noFill/>
          </p:spPr>
          <p:txBody>
            <a:bodyPr wrap="square" rtlCol="0">
              <a:spAutoFit/>
            </a:bodyPr>
            <a:lstStyle/>
            <a:p>
              <a:pPr>
                <a:spcBef>
                  <a:spcPts val="1700"/>
                </a:spcBef>
              </a:pPr>
              <a:r>
                <a:rPr lang="pt-BR" sz="1600" b="1" dirty="0">
                  <a:solidFill>
                    <a:schemeClr val="tx1">
                      <a:lumMod val="75000"/>
                      <a:lumOff val="25000"/>
                    </a:schemeClr>
                  </a:solidFill>
                  <a:latin typeface="Montserrat" panose="00000500000000000000" pitchFamily="2" charset="0"/>
                </a:rPr>
                <a:t>@sefaz_rs</a:t>
              </a:r>
            </a:p>
          </p:txBody>
        </p:sp>
        <p:sp>
          <p:nvSpPr>
            <p:cNvPr id="17" name="CaixaDeTexto 16">
              <a:extLst>
                <a:ext uri="{FF2B5EF4-FFF2-40B4-BE49-F238E27FC236}">
                  <a16:creationId xmlns:a16="http://schemas.microsoft.com/office/drawing/2014/main" id="{0C5C8ED6-D449-0CC8-F033-258C300BFF32}"/>
                </a:ext>
              </a:extLst>
            </p:cNvPr>
            <p:cNvSpPr txBox="1"/>
            <p:nvPr/>
          </p:nvSpPr>
          <p:spPr>
            <a:xfrm>
              <a:off x="1669150" y="5949256"/>
              <a:ext cx="1306201" cy="338554"/>
            </a:xfrm>
            <a:prstGeom prst="rect">
              <a:avLst/>
            </a:prstGeom>
            <a:noFill/>
          </p:spPr>
          <p:txBody>
            <a:bodyPr wrap="square">
              <a:spAutoFit/>
            </a:bodyPr>
            <a:lstStyle/>
            <a:p>
              <a:pPr>
                <a:spcBef>
                  <a:spcPts val="1700"/>
                </a:spcBef>
              </a:pPr>
              <a:r>
                <a:rPr lang="pt-BR" sz="1600" b="1" dirty="0">
                  <a:solidFill>
                    <a:schemeClr val="tx1">
                      <a:lumMod val="75000"/>
                      <a:lumOff val="25000"/>
                    </a:schemeClr>
                  </a:solidFill>
                  <a:latin typeface="Montserrat" panose="00000500000000000000" pitchFamily="2" charset="0"/>
                </a:rPr>
                <a:t>/</a:t>
              </a:r>
              <a:r>
                <a:rPr lang="pt-BR" sz="1600" b="1" dirty="0" err="1">
                  <a:solidFill>
                    <a:schemeClr val="tx1">
                      <a:lumMod val="75000"/>
                      <a:lumOff val="25000"/>
                    </a:schemeClr>
                  </a:solidFill>
                  <a:latin typeface="Montserrat" panose="00000500000000000000" pitchFamily="2" charset="0"/>
                </a:rPr>
                <a:t>sefazrs</a:t>
              </a:r>
              <a:endParaRPr lang="pt-BR" sz="1600" b="1" dirty="0">
                <a:solidFill>
                  <a:schemeClr val="tx1">
                    <a:lumMod val="75000"/>
                    <a:lumOff val="25000"/>
                  </a:schemeClr>
                </a:solidFill>
                <a:latin typeface="Montserrat" panose="00000500000000000000" pitchFamily="2" charset="0"/>
              </a:endParaRPr>
            </a:p>
          </p:txBody>
        </p:sp>
      </p:grpSp>
      <p:pic>
        <p:nvPicPr>
          <p:cNvPr id="21" name="Imagem 20" descr="Imagem de desenho animado&#10;&#10;Descrição gerada automaticamente com confiança média">
            <a:extLst>
              <a:ext uri="{FF2B5EF4-FFF2-40B4-BE49-F238E27FC236}">
                <a16:creationId xmlns:a16="http://schemas.microsoft.com/office/drawing/2014/main" id="{CA31EF5E-DBFD-16AA-0EF0-3095D8844A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516" y="4122063"/>
            <a:ext cx="4624488" cy="2400972"/>
          </a:xfrm>
          <a:prstGeom prst="rect">
            <a:avLst/>
          </a:prstGeom>
        </p:spPr>
      </p:pic>
    </p:spTree>
    <p:extLst>
      <p:ext uri="{BB962C8B-B14F-4D97-AF65-F5344CB8AC3E}">
        <p14:creationId xmlns:p14="http://schemas.microsoft.com/office/powerpoint/2010/main" val="158513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0" y="0"/>
            <a:ext cx="12192000" cy="6858000"/>
          </a:xfrm>
          <a:prstGeom prst="rect">
            <a:avLst/>
          </a:prstGeom>
          <a:solidFill>
            <a:schemeClr val="tx1">
              <a:lumMod val="75000"/>
              <a:lumOff val="25000"/>
            </a:schemeClr>
          </a:solidFill>
          <a:ln w="9525">
            <a:noFill/>
            <a:miter lim="800000"/>
            <a:headEnd/>
            <a:tailEnd/>
          </a:ln>
          <a:effectLst/>
        </p:spPr>
        <p:txBody>
          <a:bodyPr wrap="none" anchor="ctr"/>
          <a:lstStyle/>
          <a:p>
            <a:endParaRPr lang="pt-BR" sz="2400"/>
          </a:p>
        </p:txBody>
      </p:sp>
      <p:pic>
        <p:nvPicPr>
          <p:cNvPr id="16388" name="Picture 4" descr="marca RS23 grafismo1cinza"/>
          <p:cNvPicPr>
            <a:picLocks noChangeAspect="1" noChangeArrowheads="1"/>
          </p:cNvPicPr>
          <p:nvPr/>
        </p:nvPicPr>
        <p:blipFill>
          <a:blip r:embed="rId3"/>
          <a:srcRect/>
          <a:stretch>
            <a:fillRect/>
          </a:stretch>
        </p:blipFill>
        <p:spPr bwMode="auto">
          <a:xfrm>
            <a:off x="9190387" y="4114800"/>
            <a:ext cx="2662807" cy="2434372"/>
          </a:xfrm>
          <a:prstGeom prst="rect">
            <a:avLst/>
          </a:prstGeom>
          <a:noFill/>
        </p:spPr>
      </p:pic>
      <p:sp>
        <p:nvSpPr>
          <p:cNvPr id="4" name="CaixaDeTexto 3">
            <a:extLst>
              <a:ext uri="{FF2B5EF4-FFF2-40B4-BE49-F238E27FC236}">
                <a16:creationId xmlns:a16="http://schemas.microsoft.com/office/drawing/2014/main" id="{2FB84C42-7219-196D-410B-42869498FEB8}"/>
              </a:ext>
            </a:extLst>
          </p:cNvPr>
          <p:cNvSpPr txBox="1"/>
          <p:nvPr/>
        </p:nvSpPr>
        <p:spPr>
          <a:xfrm>
            <a:off x="2018721" y="1607792"/>
            <a:ext cx="6143868" cy="2169825"/>
          </a:xfrm>
          <a:prstGeom prst="rect">
            <a:avLst/>
          </a:prstGeom>
          <a:noFill/>
        </p:spPr>
        <p:txBody>
          <a:bodyPr wrap="square" lIns="91440" tIns="45720" rIns="91440" bIns="45720" rtlCol="0" anchor="t">
            <a:spAutoFit/>
          </a:bodyPr>
          <a:lstStyle/>
          <a:p>
            <a:pPr lvl="0">
              <a:lnSpc>
                <a:spcPts val="5400"/>
              </a:lnSpc>
              <a:defRPr/>
            </a:pPr>
            <a:r>
              <a:rPr lang="pt-BR" sz="4800" b="1" spc="-100" dirty="0">
                <a:solidFill>
                  <a:schemeClr val="bg1"/>
                </a:solidFill>
                <a:latin typeface="Montserrat"/>
                <a:ea typeface="Segoe UI" panose="020B0502040204020203" pitchFamily="34" charset="0"/>
                <a:cs typeface="Segoe UI"/>
              </a:rPr>
              <a:t>PRINCIPAIS RESULTADOS 2024 E SÉRIE HISTÓRICA</a:t>
            </a:r>
          </a:p>
        </p:txBody>
      </p:sp>
      <p:grpSp>
        <p:nvGrpSpPr>
          <p:cNvPr id="2" name="Agrupar 1">
            <a:extLst>
              <a:ext uri="{FF2B5EF4-FFF2-40B4-BE49-F238E27FC236}">
                <a16:creationId xmlns:a16="http://schemas.microsoft.com/office/drawing/2014/main" id="{6704FA49-CB35-77A6-C37E-2289FAA47CBC}"/>
              </a:ext>
            </a:extLst>
          </p:cNvPr>
          <p:cNvGrpSpPr/>
          <p:nvPr/>
        </p:nvGrpSpPr>
        <p:grpSpPr>
          <a:xfrm>
            <a:off x="1364098" y="1655919"/>
            <a:ext cx="546974" cy="603952"/>
            <a:chOff x="12592050" y="3673475"/>
            <a:chExt cx="381000" cy="420688"/>
          </a:xfrm>
        </p:grpSpPr>
        <p:sp>
          <p:nvSpPr>
            <p:cNvPr id="3" name="Freeform 20">
              <a:extLst>
                <a:ext uri="{FF2B5EF4-FFF2-40B4-BE49-F238E27FC236}">
                  <a16:creationId xmlns:a16="http://schemas.microsoft.com/office/drawing/2014/main" id="{972DCD71-48C5-DF46-C760-D72ACE628BAA}"/>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5" name="Freeform 21">
              <a:extLst>
                <a:ext uri="{FF2B5EF4-FFF2-40B4-BE49-F238E27FC236}">
                  <a16:creationId xmlns:a16="http://schemas.microsoft.com/office/drawing/2014/main" id="{926E1F75-371A-D191-857C-3B9E49C5AE41}"/>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6" name="CaixaDeTexto 5">
            <a:extLst>
              <a:ext uri="{FF2B5EF4-FFF2-40B4-BE49-F238E27FC236}">
                <a16:creationId xmlns:a16="http://schemas.microsoft.com/office/drawing/2014/main" id="{E99C8444-AA17-C4E5-A2E4-D32D30FBF22B}"/>
              </a:ext>
            </a:extLst>
          </p:cNvPr>
          <p:cNvSpPr txBox="1"/>
          <p:nvPr/>
        </p:nvSpPr>
        <p:spPr>
          <a:xfrm>
            <a:off x="395727" y="257208"/>
            <a:ext cx="4944898" cy="364459"/>
          </a:xfrm>
          <a:prstGeom prst="rect">
            <a:avLst/>
          </a:prstGeom>
          <a:noFill/>
        </p:spPr>
        <p:txBody>
          <a:bodyPr wrap="square">
            <a:spAutoFit/>
          </a:bodyPr>
          <a:lstStyle/>
          <a:p>
            <a:pPr>
              <a:lnSpc>
                <a:spcPts val="2500"/>
              </a:lnSpc>
              <a:buClr>
                <a:srgbClr val="DB9700"/>
              </a:buClr>
            </a:pPr>
            <a:r>
              <a:rPr lang="pt-BR" sz="1000" b="1" dirty="0">
                <a:solidFill>
                  <a:srgbClr val="FCA400"/>
                </a:solidFill>
                <a:latin typeface="Montserrat" pitchFamily="2" charset="77"/>
              </a:rPr>
              <a:t>RELATÓRIO DE TRANSPARÊNCIA FISCAL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66" name="Imagem 65">
            <a:extLst>
              <a:ext uri="{FF2B5EF4-FFF2-40B4-BE49-F238E27FC236}">
                <a16:creationId xmlns:a16="http://schemas.microsoft.com/office/drawing/2014/main" id="{8356CE77-6609-4F72-A4E2-9761D5F0C6FC}"/>
              </a:ext>
            </a:extLst>
          </p:cNvPr>
          <p:cNvPicPr/>
          <p:nvPr/>
        </p:nvPicPr>
        <p:blipFill>
          <a:blip r:embed="rId3" cstate="print"/>
          <a:stretch/>
        </p:blipFill>
        <p:spPr>
          <a:xfrm>
            <a:off x="200964" y="6605288"/>
            <a:ext cx="726017" cy="151292"/>
          </a:xfrm>
          <a:prstGeom prst="rect">
            <a:avLst/>
          </a:prstGeom>
          <a:ln>
            <a:noFill/>
          </a:ln>
        </p:spPr>
      </p:pic>
      <p:sp>
        <p:nvSpPr>
          <p:cNvPr id="2" name="Título 1">
            <a:extLst>
              <a:ext uri="{FF2B5EF4-FFF2-40B4-BE49-F238E27FC236}">
                <a16:creationId xmlns:a16="http://schemas.microsoft.com/office/drawing/2014/main" id="{78E1ACBB-48AD-7EF5-90A8-07E76146804A}"/>
              </a:ext>
            </a:extLst>
          </p:cNvPr>
          <p:cNvSpPr txBox="1">
            <a:spLocks/>
          </p:cNvSpPr>
          <p:nvPr/>
        </p:nvSpPr>
        <p:spPr>
          <a:xfrm>
            <a:off x="1157611" y="514005"/>
            <a:ext cx="9003967"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Resultado orçamentário</a:t>
            </a:r>
          </a:p>
        </p:txBody>
      </p:sp>
      <p:graphicFrame>
        <p:nvGraphicFramePr>
          <p:cNvPr id="10" name="Gráfico 9">
            <a:extLst>
              <a:ext uri="{FF2B5EF4-FFF2-40B4-BE49-F238E27FC236}">
                <a16:creationId xmlns:a16="http://schemas.microsoft.com/office/drawing/2014/main" id="{30D511BB-F091-CBC6-3064-9A00BCE76596}"/>
              </a:ext>
            </a:extLst>
          </p:cNvPr>
          <p:cNvGraphicFramePr/>
          <p:nvPr>
            <p:extLst>
              <p:ext uri="{D42A27DB-BD31-4B8C-83A1-F6EECF244321}">
                <p14:modId xmlns:p14="http://schemas.microsoft.com/office/powerpoint/2010/main" val="2822144399"/>
              </p:ext>
            </p:extLst>
          </p:nvPr>
        </p:nvGraphicFramePr>
        <p:xfrm>
          <a:off x="726376" y="1431623"/>
          <a:ext cx="10522649" cy="4240975"/>
        </p:xfrm>
        <a:graphic>
          <a:graphicData uri="http://schemas.openxmlformats.org/drawingml/2006/chart">
            <c:chart xmlns:c="http://schemas.openxmlformats.org/drawingml/2006/chart" xmlns:r="http://schemas.openxmlformats.org/officeDocument/2006/relationships" r:id="rId4"/>
          </a:graphicData>
        </a:graphic>
      </p:graphicFrame>
      <p:sp>
        <p:nvSpPr>
          <p:cNvPr id="11" name="CaixaDeTexto 10">
            <a:extLst>
              <a:ext uri="{FF2B5EF4-FFF2-40B4-BE49-F238E27FC236}">
                <a16:creationId xmlns:a16="http://schemas.microsoft.com/office/drawing/2014/main" id="{E7DC99F9-5C53-C89A-EAF2-C92028021851}"/>
              </a:ext>
            </a:extLst>
          </p:cNvPr>
          <p:cNvSpPr txBox="1"/>
          <p:nvPr/>
        </p:nvSpPr>
        <p:spPr>
          <a:xfrm>
            <a:off x="9972648" y="1248700"/>
            <a:ext cx="2219352" cy="246221"/>
          </a:xfrm>
          <a:prstGeom prst="rect">
            <a:avLst/>
          </a:prstGeom>
          <a:noFill/>
        </p:spPr>
        <p:txBody>
          <a:bodyPr wrap="square" rtlCol="0">
            <a:spAutoFit/>
          </a:bodyPr>
          <a:lstStyle/>
          <a:p>
            <a:r>
              <a:rPr lang="pt-BR" sz="1000" dirty="0">
                <a:solidFill>
                  <a:schemeClr val="tx1">
                    <a:lumMod val="75000"/>
                    <a:lumOff val="25000"/>
                  </a:schemeClr>
                </a:solidFill>
                <a:latin typeface="Montserrat" panose="00000500000000000000" pitchFamily="2" charset="0"/>
              </a:rPr>
              <a:t>Em bilhões de R$</a:t>
            </a:r>
          </a:p>
        </p:txBody>
      </p:sp>
      <p:grpSp>
        <p:nvGrpSpPr>
          <p:cNvPr id="5" name="Agrupar 4">
            <a:extLst>
              <a:ext uri="{FF2B5EF4-FFF2-40B4-BE49-F238E27FC236}">
                <a16:creationId xmlns:a16="http://schemas.microsoft.com/office/drawing/2014/main" id="{CB4CF4F3-359B-89BB-23CE-6D6EB7EA69B4}"/>
              </a:ext>
            </a:extLst>
          </p:cNvPr>
          <p:cNvGrpSpPr/>
          <p:nvPr/>
        </p:nvGrpSpPr>
        <p:grpSpPr>
          <a:xfrm>
            <a:off x="862146" y="605279"/>
            <a:ext cx="295465" cy="326243"/>
            <a:chOff x="12592050" y="3673475"/>
            <a:chExt cx="381000" cy="420688"/>
          </a:xfrm>
        </p:grpSpPr>
        <p:sp>
          <p:nvSpPr>
            <p:cNvPr id="6" name="Freeform 20">
              <a:extLst>
                <a:ext uri="{FF2B5EF4-FFF2-40B4-BE49-F238E27FC236}">
                  <a16:creationId xmlns:a16="http://schemas.microsoft.com/office/drawing/2014/main" id="{1E826FB7-6954-6745-F94C-8AE22A620453}"/>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7" name="Freeform 21">
              <a:extLst>
                <a:ext uri="{FF2B5EF4-FFF2-40B4-BE49-F238E27FC236}">
                  <a16:creationId xmlns:a16="http://schemas.microsoft.com/office/drawing/2014/main" id="{62D7A773-8728-0A71-89DE-2B6832EC19A0}"/>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8" name="Imagem 7" descr="Imagem de desenho animado&#10;&#10;Descrição gerada automaticamente com confiança média">
            <a:extLst>
              <a:ext uri="{FF2B5EF4-FFF2-40B4-BE49-F238E27FC236}">
                <a16:creationId xmlns:a16="http://schemas.microsoft.com/office/drawing/2014/main" id="{19CD210E-0FDB-27FB-7F5B-32CC58B916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Tree>
    <p:extLst>
      <p:ext uri="{BB962C8B-B14F-4D97-AF65-F5344CB8AC3E}">
        <p14:creationId xmlns:p14="http://schemas.microsoft.com/office/powerpoint/2010/main" val="157614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66" name="Imagem 65">
            <a:extLst>
              <a:ext uri="{FF2B5EF4-FFF2-40B4-BE49-F238E27FC236}">
                <a16:creationId xmlns:a16="http://schemas.microsoft.com/office/drawing/2014/main" id="{8356CE77-6609-4F72-A4E2-9761D5F0C6FC}"/>
              </a:ext>
            </a:extLst>
          </p:cNvPr>
          <p:cNvPicPr/>
          <p:nvPr/>
        </p:nvPicPr>
        <p:blipFill>
          <a:blip r:embed="rId3" cstate="print"/>
          <a:stretch/>
        </p:blipFill>
        <p:spPr>
          <a:xfrm>
            <a:off x="200964" y="6605288"/>
            <a:ext cx="726017" cy="151292"/>
          </a:xfrm>
          <a:prstGeom prst="rect">
            <a:avLst/>
          </a:prstGeom>
          <a:ln>
            <a:noFill/>
          </a:ln>
        </p:spPr>
      </p:pic>
      <p:sp>
        <p:nvSpPr>
          <p:cNvPr id="2" name="Título 1">
            <a:extLst>
              <a:ext uri="{FF2B5EF4-FFF2-40B4-BE49-F238E27FC236}">
                <a16:creationId xmlns:a16="http://schemas.microsoft.com/office/drawing/2014/main" id="{78E1ACBB-48AD-7EF5-90A8-07E76146804A}"/>
              </a:ext>
            </a:extLst>
          </p:cNvPr>
          <p:cNvSpPr txBox="1">
            <a:spLocks/>
          </p:cNvSpPr>
          <p:nvPr/>
        </p:nvSpPr>
        <p:spPr>
          <a:xfrm>
            <a:off x="200964" y="600062"/>
            <a:ext cx="9003967"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pt-BR" sz="3200" dirty="0">
              <a:solidFill>
                <a:prstClr val="black">
                  <a:lumMod val="75000"/>
                  <a:lumOff val="25000"/>
                </a:prstClr>
              </a:solidFill>
              <a:latin typeface="Montserrat ExtraBold"/>
              <a:ea typeface="+mn-ea"/>
            </a:endParaRPr>
          </a:p>
        </p:txBody>
      </p:sp>
      <p:graphicFrame>
        <p:nvGraphicFramePr>
          <p:cNvPr id="34" name="Tabela 33">
            <a:extLst>
              <a:ext uri="{FF2B5EF4-FFF2-40B4-BE49-F238E27FC236}">
                <a16:creationId xmlns:a16="http://schemas.microsoft.com/office/drawing/2014/main" id="{2CE90B43-5828-4A58-A9CA-0909838E6B20}"/>
              </a:ext>
            </a:extLst>
          </p:cNvPr>
          <p:cNvGraphicFramePr>
            <a:graphicFrameLocks noGrp="1"/>
          </p:cNvGraphicFramePr>
          <p:nvPr>
            <p:extLst>
              <p:ext uri="{D42A27DB-BD31-4B8C-83A1-F6EECF244321}">
                <p14:modId xmlns:p14="http://schemas.microsoft.com/office/powerpoint/2010/main" val="2792678996"/>
              </p:ext>
            </p:extLst>
          </p:nvPr>
        </p:nvGraphicFramePr>
        <p:xfrm>
          <a:off x="1016677" y="1549573"/>
          <a:ext cx="6160413" cy="3506095"/>
        </p:xfrm>
        <a:graphic>
          <a:graphicData uri="http://schemas.openxmlformats.org/drawingml/2006/table">
            <a:tbl>
              <a:tblPr firstRow="1" bandRow="1">
                <a:tableStyleId>{2D5ABB26-0587-4C30-8999-92F81FD0307C}</a:tableStyleId>
              </a:tblPr>
              <a:tblGrid>
                <a:gridCol w="4748939">
                  <a:extLst>
                    <a:ext uri="{9D8B030D-6E8A-4147-A177-3AD203B41FA5}">
                      <a16:colId xmlns:a16="http://schemas.microsoft.com/office/drawing/2014/main" val="708404610"/>
                    </a:ext>
                  </a:extLst>
                </a:gridCol>
                <a:gridCol w="1411474">
                  <a:extLst>
                    <a:ext uri="{9D8B030D-6E8A-4147-A177-3AD203B41FA5}">
                      <a16:colId xmlns:a16="http://schemas.microsoft.com/office/drawing/2014/main" val="772849294"/>
                    </a:ext>
                  </a:extLst>
                </a:gridCol>
              </a:tblGrid>
              <a:tr h="381000">
                <a:tc gridSpan="2">
                  <a:txBody>
                    <a:bodyPr/>
                    <a:lstStyle/>
                    <a:p>
                      <a:pPr algn="ctr"/>
                      <a:r>
                        <a:rPr lang="pt-BR" sz="1200" b="1" dirty="0">
                          <a:solidFill>
                            <a:schemeClr val="bg1"/>
                          </a:solidFill>
                          <a:latin typeface="Montserrat" panose="00000500000000000000" pitchFamily="2" charset="0"/>
                        </a:rPr>
                        <a:t>Detalhamento (R$ milhões)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A400"/>
                    </a:solidFill>
                  </a:tcPr>
                </a:tc>
                <a:tc hMerge="1">
                  <a:txBody>
                    <a:bodyPr/>
                    <a:lstStyle/>
                    <a:p>
                      <a:pPr algn="ctr"/>
                      <a:endParaRPr lang="pt-BR" sz="1600" b="1" dirty="0">
                        <a:solidFill>
                          <a:schemeClr val="bg1"/>
                        </a:solidFill>
                        <a:latin typeface="Montserrat" panose="00000500000000000000" pitchFamily="2"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rgbClr val="1C7230"/>
                    </a:solidFill>
                  </a:tcPr>
                </a:tc>
                <a:extLst>
                  <a:ext uri="{0D108BD9-81ED-4DB2-BD59-A6C34878D82A}">
                    <a16:rowId xmlns:a16="http://schemas.microsoft.com/office/drawing/2014/main" val="3649969257"/>
                  </a:ext>
                </a:extLst>
              </a:tr>
              <a:tr h="399745">
                <a:tc>
                  <a:txBody>
                    <a:bodyPr/>
                    <a:lstStyle/>
                    <a:p>
                      <a:pPr algn="l" fontAlgn="b"/>
                      <a:r>
                        <a:rPr lang="pt-BR" sz="1200" b="1" i="0" u="none" strike="noStrike" dirty="0">
                          <a:solidFill>
                            <a:schemeClr val="bg1"/>
                          </a:solidFill>
                          <a:effectLst/>
                          <a:latin typeface="Montserrat" panose="00000500000000000000" pitchFamily="2" charset="0"/>
                        </a:rPr>
                        <a:t>RESULTADO ORÇAMENTÁRIO PUBLICADO</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ctr"/>
                      <a:r>
                        <a:rPr lang="pt-BR" sz="1200" b="1" i="1" u="none" strike="noStrike" dirty="0">
                          <a:solidFill>
                            <a:schemeClr val="bg1"/>
                          </a:solidFill>
                          <a:effectLst/>
                          <a:latin typeface="Montserrat" panose="00000500000000000000" pitchFamily="2" charset="0"/>
                        </a:rPr>
                        <a:t>622</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053333726"/>
                  </a:ext>
                </a:extLst>
              </a:tr>
              <a:tr h="399745">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pt-BR" sz="1200" dirty="0">
                          <a:solidFill>
                            <a:schemeClr val="tx1">
                              <a:lumMod val="75000"/>
                              <a:lumOff val="25000"/>
                            </a:schemeClr>
                          </a:solidFill>
                          <a:latin typeface="Montserrat" panose="00000500000000000000" pitchFamily="2" charset="0"/>
                        </a:rPr>
                        <a:t>(-) Serviço Dívida não executado (RRF)</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kern="1200" dirty="0">
                          <a:solidFill>
                            <a:schemeClr val="tx1">
                              <a:lumMod val="75000"/>
                              <a:lumOff val="25000"/>
                            </a:schemeClr>
                          </a:solidFill>
                          <a:latin typeface="Montserrat" panose="00000500000000000000" pitchFamily="2" charset="0"/>
                          <a:ea typeface="+mn-ea"/>
                          <a:cs typeface="+mn-cs"/>
                        </a:rPr>
                        <a:t>-3.936</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1111063"/>
                  </a:ext>
                </a:extLst>
              </a:tr>
              <a:tr h="3997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1200" kern="1200" dirty="0">
                          <a:solidFill>
                            <a:schemeClr val="tx1">
                              <a:lumMod val="75000"/>
                              <a:lumOff val="25000"/>
                            </a:schemeClr>
                          </a:solidFill>
                          <a:latin typeface="Montserrat" panose="00000500000000000000" pitchFamily="2" charset="0"/>
                          <a:ea typeface="+mn-ea"/>
                          <a:cs typeface="+mn-cs"/>
                        </a:rPr>
                        <a:t>(-) Serviço da Dívida não Executado (repassado ao </a:t>
                      </a:r>
                      <a:r>
                        <a:rPr lang="pt-BR" sz="1200" kern="1200" dirty="0" err="1">
                          <a:solidFill>
                            <a:schemeClr val="tx1">
                              <a:lumMod val="75000"/>
                              <a:lumOff val="25000"/>
                            </a:schemeClr>
                          </a:solidFill>
                          <a:latin typeface="Montserrat" panose="00000500000000000000" pitchFamily="2" charset="0"/>
                          <a:ea typeface="+mn-ea"/>
                          <a:cs typeface="+mn-cs"/>
                        </a:rPr>
                        <a:t>Funrigs</a:t>
                      </a:r>
                      <a:r>
                        <a:rPr lang="pt-BR" sz="1200" kern="1200" dirty="0">
                          <a:solidFill>
                            <a:schemeClr val="tx1">
                              <a:lumMod val="75000"/>
                              <a:lumOff val="25000"/>
                            </a:schemeClr>
                          </a:solidFill>
                          <a:latin typeface="Montserrat" panose="00000500000000000000" pitchFamily="2" charset="0"/>
                          <a:ea typeface="+mn-ea"/>
                          <a:cs typeface="+mn-cs"/>
                        </a:rPr>
                        <a:t>)*</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200" b="0" dirty="0">
                          <a:solidFill>
                            <a:schemeClr val="tx1">
                              <a:lumMod val="75000"/>
                              <a:lumOff val="25000"/>
                            </a:schemeClr>
                          </a:solidFill>
                          <a:latin typeface="Montserrat" panose="00000500000000000000" pitchFamily="2" charset="0"/>
                        </a:rPr>
                        <a:t>-1.908</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89729912"/>
                  </a:ext>
                </a:extLst>
              </a:tr>
              <a:tr h="399745">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pt-BR" sz="1200" b="1" dirty="0">
                          <a:solidFill>
                            <a:schemeClr val="bg1"/>
                          </a:solidFill>
                          <a:latin typeface="Montserrat" panose="00000500000000000000" pitchFamily="2" charset="0"/>
                        </a:rPr>
                        <a:t>(=) Resultado Orçamentário Ajustado Dívida</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200" b="1" dirty="0">
                          <a:solidFill>
                            <a:schemeClr val="bg1"/>
                          </a:solidFill>
                          <a:latin typeface="Montserrat" panose="00000500000000000000" pitchFamily="2" charset="0"/>
                        </a:rPr>
                        <a:t>-5.221</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795233519"/>
                  </a:ext>
                </a:extLst>
              </a:tr>
              <a:tr h="399745">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pt-BR" sz="1200" b="0" dirty="0">
                          <a:solidFill>
                            <a:schemeClr val="tx1">
                              <a:lumMod val="75000"/>
                              <a:lumOff val="25000"/>
                            </a:schemeClr>
                          </a:solidFill>
                          <a:latin typeface="Montserrat" panose="00000500000000000000" pitchFamily="2" charset="0"/>
                        </a:rPr>
                        <a:t>(-) Receitas Extraordinárias</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1" kern="1200" dirty="0">
                          <a:solidFill>
                            <a:schemeClr val="tx1">
                              <a:lumMod val="75000"/>
                              <a:lumOff val="25000"/>
                            </a:schemeClr>
                          </a:solidFill>
                          <a:latin typeface="Montserrat" panose="00000500000000000000" pitchFamily="2" charset="0"/>
                          <a:ea typeface="+mn-ea"/>
                          <a:cs typeface="+mn-cs"/>
                        </a:rPr>
                        <a:t>-1.541</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3782917"/>
                  </a:ext>
                </a:extLst>
              </a:tr>
              <a:tr h="399745">
                <a:tc>
                  <a:txBody>
                    <a:bodyPr/>
                    <a:lstStyle/>
                    <a:p>
                      <a:pPr lvl="1" algn="l"/>
                      <a:r>
                        <a:rPr lang="pt-BR" sz="1200" dirty="0">
                          <a:solidFill>
                            <a:schemeClr val="tx1">
                              <a:lumMod val="75000"/>
                              <a:lumOff val="25000"/>
                            </a:schemeClr>
                          </a:solidFill>
                          <a:latin typeface="Montserrat" panose="00000500000000000000" pitchFamily="2" charset="0"/>
                        </a:rPr>
                        <a:t>Pró-Sustentabilidade - BID</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kern="1200" dirty="0">
                          <a:solidFill>
                            <a:schemeClr val="tx1">
                              <a:lumMod val="75000"/>
                              <a:lumOff val="25000"/>
                            </a:schemeClr>
                          </a:solidFill>
                          <a:latin typeface="Montserrat" panose="00000500000000000000" pitchFamily="2" charset="0"/>
                          <a:ea typeface="+mn-ea"/>
                          <a:cs typeface="+mn-cs"/>
                        </a:rPr>
                        <a:t>-1.136</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09242650"/>
                  </a:ext>
                </a:extLst>
              </a:tr>
              <a:tr h="399745">
                <a:tc>
                  <a:txBody>
                    <a:bodyPr/>
                    <a:lstStyle/>
                    <a:p>
                      <a:pPr lvl="1" algn="l"/>
                      <a:r>
                        <a:rPr lang="pt-BR" sz="1200" dirty="0">
                          <a:solidFill>
                            <a:schemeClr val="tx1">
                              <a:lumMod val="75000"/>
                              <a:lumOff val="25000"/>
                            </a:schemeClr>
                          </a:solidFill>
                          <a:latin typeface="Montserrat" panose="00000500000000000000" pitchFamily="2" charset="0"/>
                        </a:rPr>
                        <a:t>Compensações LC 194/22 e LC 201/23</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kern="1200" dirty="0">
                          <a:solidFill>
                            <a:schemeClr val="tx1">
                              <a:lumMod val="75000"/>
                              <a:lumOff val="25000"/>
                            </a:schemeClr>
                          </a:solidFill>
                          <a:latin typeface="Montserrat" panose="00000500000000000000" pitchFamily="2" charset="0"/>
                          <a:ea typeface="+mn-ea"/>
                          <a:cs typeface="+mn-cs"/>
                        </a:rPr>
                        <a:t>-405</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7153292"/>
                  </a:ext>
                </a:extLst>
              </a:tr>
              <a:tr h="0">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pt-BR" sz="1200" b="1" dirty="0">
                          <a:solidFill>
                            <a:schemeClr val="bg1"/>
                          </a:solidFill>
                          <a:latin typeface="Montserrat" panose="00000500000000000000" pitchFamily="2" charset="0"/>
                          <a:ea typeface="+mn-ea"/>
                          <a:cs typeface="+mn-cs"/>
                        </a:rPr>
                        <a:t>(=) Resultado Orçamentário Ajustado</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200" b="1" dirty="0">
                          <a:solidFill>
                            <a:schemeClr val="bg1"/>
                          </a:solidFill>
                          <a:latin typeface="Montserrat" panose="00000500000000000000" pitchFamily="2" charset="0"/>
                        </a:rPr>
                        <a:t>-6.762</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548943605"/>
                  </a:ext>
                </a:extLst>
              </a:tr>
            </a:tbl>
          </a:graphicData>
        </a:graphic>
      </p:graphicFrame>
      <p:sp>
        <p:nvSpPr>
          <p:cNvPr id="36" name="Retângulo 35">
            <a:extLst>
              <a:ext uri="{FF2B5EF4-FFF2-40B4-BE49-F238E27FC236}">
                <a16:creationId xmlns:a16="http://schemas.microsoft.com/office/drawing/2014/main" id="{848F4DD4-A7A7-4AF4-8EA4-E438DAFA6B9A}"/>
              </a:ext>
            </a:extLst>
          </p:cNvPr>
          <p:cNvSpPr/>
          <p:nvPr/>
        </p:nvSpPr>
        <p:spPr>
          <a:xfrm>
            <a:off x="950002" y="5301351"/>
            <a:ext cx="7021609" cy="830997"/>
          </a:xfrm>
          <a:prstGeom prst="rect">
            <a:avLst/>
          </a:prstGeom>
        </p:spPr>
        <p:txBody>
          <a:bodyPr wrap="square">
            <a:spAutoFit/>
          </a:bodyPr>
          <a:lstStyle/>
          <a:p>
            <a:pPr marL="12065">
              <a:lnSpc>
                <a:spcPct val="100000"/>
              </a:lnSpc>
              <a:spcBef>
                <a:spcPts val="700"/>
              </a:spcBef>
              <a:buClr>
                <a:srgbClr val="1C712F"/>
              </a:buClr>
              <a:tabLst>
                <a:tab pos="228600" algn="l"/>
                <a:tab pos="229235" algn="l"/>
              </a:tabLst>
            </a:pPr>
            <a:r>
              <a:rPr lang="pt-BR" sz="1200" b="1" dirty="0">
                <a:solidFill>
                  <a:schemeClr val="tx1">
                    <a:lumMod val="75000"/>
                    <a:lumOff val="25000"/>
                  </a:schemeClr>
                </a:solidFill>
                <a:latin typeface="Montserrat" panose="00000500000000000000" pitchFamily="2" charset="0"/>
                <a:cs typeface="Verdana"/>
              </a:rPr>
              <a:t>Nota: </a:t>
            </a:r>
            <a:br>
              <a:rPr lang="pt-BR" sz="1200" b="1" dirty="0">
                <a:solidFill>
                  <a:schemeClr val="tx1">
                    <a:lumMod val="75000"/>
                    <a:lumOff val="25000"/>
                  </a:schemeClr>
                </a:solidFill>
                <a:latin typeface="Montserrat" panose="00000500000000000000" pitchFamily="2" charset="0"/>
                <a:cs typeface="Verdana"/>
              </a:rPr>
            </a:br>
            <a:r>
              <a:rPr lang="pt-BR" sz="1200" dirty="0">
                <a:solidFill>
                  <a:schemeClr val="tx1">
                    <a:lumMod val="75000"/>
                    <a:lumOff val="25000"/>
                  </a:schemeClr>
                </a:solidFill>
                <a:latin typeface="Montserrat" panose="00000500000000000000" pitchFamily="2" charset="0"/>
                <a:cs typeface="Verdana"/>
              </a:rPr>
              <a:t>* </a:t>
            </a:r>
            <a:r>
              <a:rPr lang="pt-BR" sz="1200" dirty="0">
                <a:solidFill>
                  <a:schemeClr val="tx1">
                    <a:lumMod val="75000"/>
                    <a:lumOff val="25000"/>
                  </a:schemeClr>
                </a:solidFill>
                <a:effectLst/>
                <a:latin typeface="Montserrat" panose="00000500000000000000" pitchFamily="2" charset="0"/>
                <a:ea typeface="Times New Roman" panose="02020603050405020304" pitchFamily="18" charset="0"/>
                <a:cs typeface="Arial" panose="020B0604020202020204" pitchFamily="34" charset="0"/>
              </a:rPr>
              <a:t>O valor de R$ 1,9 bilhão, transferido ao </a:t>
            </a:r>
            <a:r>
              <a:rPr lang="pt-BR" sz="1200" dirty="0" err="1">
                <a:solidFill>
                  <a:schemeClr val="tx1">
                    <a:lumMod val="75000"/>
                    <a:lumOff val="25000"/>
                  </a:schemeClr>
                </a:solidFill>
                <a:effectLst/>
                <a:latin typeface="Montserrat" panose="00000500000000000000" pitchFamily="2" charset="0"/>
                <a:ea typeface="Times New Roman" panose="02020603050405020304" pitchFamily="18" charset="0"/>
                <a:cs typeface="Arial" panose="020B0604020202020204" pitchFamily="34" charset="0"/>
              </a:rPr>
              <a:t>Funrigs</a:t>
            </a:r>
            <a:r>
              <a:rPr lang="pt-BR" sz="1200" dirty="0">
                <a:solidFill>
                  <a:schemeClr val="tx1">
                    <a:lumMod val="75000"/>
                    <a:lumOff val="25000"/>
                  </a:schemeClr>
                </a:solidFill>
                <a:effectLst/>
                <a:latin typeface="Montserrat" panose="00000500000000000000" pitchFamily="2" charset="0"/>
                <a:ea typeface="Times New Roman" panose="02020603050405020304" pitchFamily="18" charset="0"/>
                <a:cs typeface="Arial" panose="020B0604020202020204" pitchFamily="34" charset="0"/>
              </a:rPr>
              <a:t> foi calculado com os encargos originais. Já o valor transferido ao saldo devedor (estoque da dívida com a União), foi de R$ 1,4 bilhão, pois a atualização monetária foi limitada ao IPCA, conforme LC 206.</a:t>
            </a:r>
            <a:endParaRPr lang="pt-BR" sz="1200" b="1" dirty="0">
              <a:solidFill>
                <a:schemeClr val="tx1">
                  <a:lumMod val="75000"/>
                  <a:lumOff val="25000"/>
                </a:schemeClr>
              </a:solidFill>
              <a:latin typeface="Montserrat" panose="00000500000000000000" pitchFamily="2" charset="0"/>
            </a:endParaRPr>
          </a:p>
        </p:txBody>
      </p:sp>
      <p:sp>
        <p:nvSpPr>
          <p:cNvPr id="38" name="CaixaDeTexto 37">
            <a:extLst>
              <a:ext uri="{FF2B5EF4-FFF2-40B4-BE49-F238E27FC236}">
                <a16:creationId xmlns:a16="http://schemas.microsoft.com/office/drawing/2014/main" id="{5C3C9C1C-315D-460E-8E0D-A83C8CF27685}"/>
              </a:ext>
            </a:extLst>
          </p:cNvPr>
          <p:cNvSpPr txBox="1"/>
          <p:nvPr/>
        </p:nvSpPr>
        <p:spPr>
          <a:xfrm>
            <a:off x="7418132" y="2367705"/>
            <a:ext cx="4170212" cy="307777"/>
          </a:xfrm>
          <a:prstGeom prst="rect">
            <a:avLst/>
          </a:prstGeom>
          <a:noFill/>
        </p:spPr>
        <p:txBody>
          <a:bodyPr wrap="square" rtlCol="0">
            <a:spAutoFit/>
          </a:bodyPr>
          <a:lstStyle/>
          <a:p>
            <a:r>
              <a:rPr lang="pt-BR" sz="1400" dirty="0">
                <a:solidFill>
                  <a:schemeClr val="tx1">
                    <a:lumMod val="75000"/>
                    <a:lumOff val="25000"/>
                  </a:schemeClr>
                </a:solidFill>
                <a:latin typeface="Montserrat" panose="00000500000000000000" pitchFamily="2" charset="0"/>
              </a:rPr>
              <a:t>Efeito</a:t>
            </a:r>
            <a:r>
              <a:rPr lang="pt-BR" sz="1400" b="1" dirty="0">
                <a:solidFill>
                  <a:schemeClr val="tx1">
                    <a:lumMod val="75000"/>
                    <a:lumOff val="25000"/>
                  </a:schemeClr>
                </a:solidFill>
                <a:latin typeface="Montserrat" panose="00000500000000000000" pitchFamily="2" charset="0"/>
              </a:rPr>
              <a:t> “Financiamento pela União” </a:t>
            </a:r>
            <a:r>
              <a:rPr lang="pt-BR" sz="1400" dirty="0">
                <a:solidFill>
                  <a:schemeClr val="tx1">
                    <a:lumMod val="75000"/>
                    <a:lumOff val="25000"/>
                  </a:schemeClr>
                </a:solidFill>
                <a:latin typeface="Montserrat" panose="00000500000000000000" pitchFamily="2" charset="0"/>
              </a:rPr>
              <a:t>RRF</a:t>
            </a:r>
          </a:p>
        </p:txBody>
      </p:sp>
      <p:sp>
        <p:nvSpPr>
          <p:cNvPr id="41" name="CaixaDeTexto 40">
            <a:extLst>
              <a:ext uri="{FF2B5EF4-FFF2-40B4-BE49-F238E27FC236}">
                <a16:creationId xmlns:a16="http://schemas.microsoft.com/office/drawing/2014/main" id="{C7008B42-5AD2-4396-8E09-54F744C23313}"/>
              </a:ext>
            </a:extLst>
          </p:cNvPr>
          <p:cNvSpPr txBox="1"/>
          <p:nvPr/>
        </p:nvSpPr>
        <p:spPr>
          <a:xfrm>
            <a:off x="7418132" y="3580625"/>
            <a:ext cx="3346698" cy="307777"/>
          </a:xfrm>
          <a:prstGeom prst="rect">
            <a:avLst/>
          </a:prstGeom>
          <a:noFill/>
        </p:spPr>
        <p:txBody>
          <a:bodyPr wrap="square" rtlCol="0">
            <a:spAutoFit/>
          </a:bodyPr>
          <a:lstStyle/>
          <a:p>
            <a:r>
              <a:rPr lang="pt-BR" sz="1400" dirty="0">
                <a:solidFill>
                  <a:schemeClr val="tx1">
                    <a:lumMod val="75000"/>
                    <a:lumOff val="25000"/>
                  </a:schemeClr>
                </a:solidFill>
                <a:latin typeface="Montserrat" panose="00000500000000000000" pitchFamily="2" charset="0"/>
              </a:rPr>
              <a:t>Efeito</a:t>
            </a:r>
            <a:r>
              <a:rPr lang="pt-BR" sz="1400" b="1" dirty="0">
                <a:solidFill>
                  <a:schemeClr val="tx1">
                    <a:lumMod val="75000"/>
                    <a:lumOff val="25000"/>
                  </a:schemeClr>
                </a:solidFill>
                <a:latin typeface="Montserrat" panose="00000500000000000000" pitchFamily="2" charset="0"/>
              </a:rPr>
              <a:t> Receitas Extraordinárias</a:t>
            </a:r>
          </a:p>
        </p:txBody>
      </p:sp>
      <p:sp>
        <p:nvSpPr>
          <p:cNvPr id="4" name="Título 1">
            <a:extLst>
              <a:ext uri="{FF2B5EF4-FFF2-40B4-BE49-F238E27FC236}">
                <a16:creationId xmlns:a16="http://schemas.microsoft.com/office/drawing/2014/main" id="{498FFDDB-6E06-8ED8-E947-E1F80E7F0FE7}"/>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Resultado orçamentário 2024 ajustado</a:t>
            </a:r>
          </a:p>
        </p:txBody>
      </p:sp>
      <p:sp>
        <p:nvSpPr>
          <p:cNvPr id="6" name="CaixaDeTexto 5">
            <a:extLst>
              <a:ext uri="{FF2B5EF4-FFF2-40B4-BE49-F238E27FC236}">
                <a16:creationId xmlns:a16="http://schemas.microsoft.com/office/drawing/2014/main" id="{0E89C0C8-10DE-5722-E88C-1C579B40167C}"/>
              </a:ext>
            </a:extLst>
          </p:cNvPr>
          <p:cNvSpPr txBox="1"/>
          <p:nvPr/>
        </p:nvSpPr>
        <p:spPr>
          <a:xfrm>
            <a:off x="7418132" y="4736076"/>
            <a:ext cx="3761796" cy="307777"/>
          </a:xfrm>
          <a:prstGeom prst="rect">
            <a:avLst/>
          </a:prstGeom>
          <a:noFill/>
        </p:spPr>
        <p:txBody>
          <a:bodyPr wrap="square" rtlCol="0">
            <a:spAutoFit/>
          </a:bodyPr>
          <a:lstStyle/>
          <a:p>
            <a:r>
              <a:rPr lang="pt-BR" sz="1400" b="1" dirty="0">
                <a:solidFill>
                  <a:schemeClr val="tx1">
                    <a:lumMod val="75000"/>
                    <a:lumOff val="25000"/>
                  </a:schemeClr>
                </a:solidFill>
                <a:latin typeface="Montserrat" panose="00000500000000000000" pitchFamily="2" charset="0"/>
              </a:rPr>
              <a:t>Sem RRF e receitas extraordinárias</a:t>
            </a:r>
          </a:p>
        </p:txBody>
      </p:sp>
      <p:sp>
        <p:nvSpPr>
          <p:cNvPr id="9" name="CaixaDeTexto 8">
            <a:extLst>
              <a:ext uri="{FF2B5EF4-FFF2-40B4-BE49-F238E27FC236}">
                <a16:creationId xmlns:a16="http://schemas.microsoft.com/office/drawing/2014/main" id="{5D78902B-E38C-C447-425C-1AD4CDA60D88}"/>
              </a:ext>
            </a:extLst>
          </p:cNvPr>
          <p:cNvSpPr txBox="1"/>
          <p:nvPr/>
        </p:nvSpPr>
        <p:spPr>
          <a:xfrm>
            <a:off x="7418132" y="2801248"/>
            <a:ext cx="4143958" cy="738664"/>
          </a:xfrm>
          <a:prstGeom prst="rect">
            <a:avLst/>
          </a:prstGeom>
          <a:noFill/>
        </p:spPr>
        <p:txBody>
          <a:bodyPr wrap="square" rtlCol="0">
            <a:spAutoFit/>
          </a:bodyPr>
          <a:lstStyle/>
          <a:p>
            <a:r>
              <a:rPr lang="pt-BR" sz="1400" dirty="0">
                <a:solidFill>
                  <a:schemeClr val="tx1">
                    <a:lumMod val="75000"/>
                    <a:lumOff val="25000"/>
                  </a:schemeClr>
                </a:solidFill>
                <a:latin typeface="Montserrat" panose="00000500000000000000" pitchFamily="2" charset="0"/>
              </a:rPr>
              <a:t>Efeito</a:t>
            </a:r>
            <a:r>
              <a:rPr lang="pt-BR" sz="1400" b="1" dirty="0">
                <a:solidFill>
                  <a:schemeClr val="tx1">
                    <a:lumMod val="75000"/>
                    <a:lumOff val="25000"/>
                  </a:schemeClr>
                </a:solidFill>
                <a:latin typeface="Montserrat" panose="00000500000000000000" pitchFamily="2" charset="0"/>
              </a:rPr>
              <a:t> “</a:t>
            </a:r>
            <a:r>
              <a:rPr lang="pt-BR" sz="1400" b="1" dirty="0" err="1">
                <a:solidFill>
                  <a:schemeClr val="tx1">
                    <a:lumMod val="75000"/>
                    <a:lumOff val="25000"/>
                  </a:schemeClr>
                </a:solidFill>
                <a:latin typeface="Montserrat" panose="00000500000000000000" pitchFamily="2" charset="0"/>
              </a:rPr>
              <a:t>Funrigs</a:t>
            </a:r>
            <a:r>
              <a:rPr lang="pt-BR" sz="1400" b="1" dirty="0">
                <a:solidFill>
                  <a:schemeClr val="tx1">
                    <a:lumMod val="75000"/>
                    <a:lumOff val="25000"/>
                  </a:schemeClr>
                </a:solidFill>
                <a:latin typeface="Montserrat" panose="00000500000000000000" pitchFamily="2" charset="0"/>
              </a:rPr>
              <a:t>” </a:t>
            </a:r>
            <a:r>
              <a:rPr lang="pt-BR" sz="1400" dirty="0">
                <a:solidFill>
                  <a:schemeClr val="tx1">
                    <a:lumMod val="75000"/>
                    <a:lumOff val="25000"/>
                  </a:schemeClr>
                </a:solidFill>
                <a:latin typeface="Montserrat" panose="00000500000000000000" pitchFamily="2" charset="0"/>
              </a:rPr>
              <a:t>pelo não pagamento da Dívida e aplicação vinculada à calamidade 2024</a:t>
            </a:r>
          </a:p>
        </p:txBody>
      </p:sp>
      <p:grpSp>
        <p:nvGrpSpPr>
          <p:cNvPr id="13" name="Agrupar 12">
            <a:extLst>
              <a:ext uri="{FF2B5EF4-FFF2-40B4-BE49-F238E27FC236}">
                <a16:creationId xmlns:a16="http://schemas.microsoft.com/office/drawing/2014/main" id="{41534C21-D1FC-DEE5-1D92-EC5A872F8463}"/>
              </a:ext>
            </a:extLst>
          </p:cNvPr>
          <p:cNvGrpSpPr/>
          <p:nvPr/>
        </p:nvGrpSpPr>
        <p:grpSpPr>
          <a:xfrm>
            <a:off x="654537" y="680270"/>
            <a:ext cx="295465" cy="326243"/>
            <a:chOff x="12592050" y="3673475"/>
            <a:chExt cx="381000" cy="420688"/>
          </a:xfrm>
        </p:grpSpPr>
        <p:sp>
          <p:nvSpPr>
            <p:cNvPr id="14" name="Freeform 20">
              <a:extLst>
                <a:ext uri="{FF2B5EF4-FFF2-40B4-BE49-F238E27FC236}">
                  <a16:creationId xmlns:a16="http://schemas.microsoft.com/office/drawing/2014/main" id="{49524DB7-0419-0374-1546-DF4164792AE6}"/>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5" name="Freeform 21">
              <a:extLst>
                <a:ext uri="{FF2B5EF4-FFF2-40B4-BE49-F238E27FC236}">
                  <a16:creationId xmlns:a16="http://schemas.microsoft.com/office/drawing/2014/main" id="{0F5E6379-372D-10FC-7578-8780649218BC}"/>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6" name="Agrupar 15">
            <a:extLst>
              <a:ext uri="{FF2B5EF4-FFF2-40B4-BE49-F238E27FC236}">
                <a16:creationId xmlns:a16="http://schemas.microsoft.com/office/drawing/2014/main" id="{ACF2F56A-B2FE-67B5-6F48-E6145303ECE8}"/>
              </a:ext>
            </a:extLst>
          </p:cNvPr>
          <p:cNvGrpSpPr/>
          <p:nvPr/>
        </p:nvGrpSpPr>
        <p:grpSpPr>
          <a:xfrm rot="10800000" flipV="1">
            <a:off x="7230264" y="2388628"/>
            <a:ext cx="232409" cy="272004"/>
            <a:chOff x="12592050" y="3673475"/>
            <a:chExt cx="381000" cy="420688"/>
          </a:xfrm>
        </p:grpSpPr>
        <p:sp>
          <p:nvSpPr>
            <p:cNvPr id="17" name="Freeform 20">
              <a:extLst>
                <a:ext uri="{FF2B5EF4-FFF2-40B4-BE49-F238E27FC236}">
                  <a16:creationId xmlns:a16="http://schemas.microsoft.com/office/drawing/2014/main" id="{3086818D-F513-8D4B-50FF-3C1466705B25}"/>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8" name="Freeform 21">
              <a:extLst>
                <a:ext uri="{FF2B5EF4-FFF2-40B4-BE49-F238E27FC236}">
                  <a16:creationId xmlns:a16="http://schemas.microsoft.com/office/drawing/2014/main" id="{FB9B9FB1-E0C5-B6AE-9EB1-9F0DA5847B71}"/>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9" name="Agrupar 18">
            <a:extLst>
              <a:ext uri="{FF2B5EF4-FFF2-40B4-BE49-F238E27FC236}">
                <a16:creationId xmlns:a16="http://schemas.microsoft.com/office/drawing/2014/main" id="{C02A9C80-51FF-46DF-84B4-CD7528925219}"/>
              </a:ext>
            </a:extLst>
          </p:cNvPr>
          <p:cNvGrpSpPr/>
          <p:nvPr/>
        </p:nvGrpSpPr>
        <p:grpSpPr>
          <a:xfrm rot="10800000" flipV="1">
            <a:off x="7230264" y="2806774"/>
            <a:ext cx="232409" cy="272004"/>
            <a:chOff x="12592050" y="3673475"/>
            <a:chExt cx="381000" cy="420688"/>
          </a:xfrm>
        </p:grpSpPr>
        <p:sp>
          <p:nvSpPr>
            <p:cNvPr id="20" name="Freeform 20">
              <a:extLst>
                <a:ext uri="{FF2B5EF4-FFF2-40B4-BE49-F238E27FC236}">
                  <a16:creationId xmlns:a16="http://schemas.microsoft.com/office/drawing/2014/main" id="{1913AC52-8AE8-255A-50A8-00BC37C5D877}"/>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21" name="Freeform 21">
              <a:extLst>
                <a:ext uri="{FF2B5EF4-FFF2-40B4-BE49-F238E27FC236}">
                  <a16:creationId xmlns:a16="http://schemas.microsoft.com/office/drawing/2014/main" id="{107F172C-785F-5EF5-B3A5-37711BB95389}"/>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22" name="Agrupar 21">
            <a:extLst>
              <a:ext uri="{FF2B5EF4-FFF2-40B4-BE49-F238E27FC236}">
                <a16:creationId xmlns:a16="http://schemas.microsoft.com/office/drawing/2014/main" id="{C557F95C-4B0D-DE29-8F3C-73AEFB7F0EF0}"/>
              </a:ext>
            </a:extLst>
          </p:cNvPr>
          <p:cNvGrpSpPr/>
          <p:nvPr/>
        </p:nvGrpSpPr>
        <p:grpSpPr>
          <a:xfrm rot="10800000" flipV="1">
            <a:off x="7202181" y="3604378"/>
            <a:ext cx="232409" cy="272004"/>
            <a:chOff x="12592050" y="3673475"/>
            <a:chExt cx="381000" cy="420688"/>
          </a:xfrm>
        </p:grpSpPr>
        <p:sp>
          <p:nvSpPr>
            <p:cNvPr id="23" name="Freeform 20">
              <a:extLst>
                <a:ext uri="{FF2B5EF4-FFF2-40B4-BE49-F238E27FC236}">
                  <a16:creationId xmlns:a16="http://schemas.microsoft.com/office/drawing/2014/main" id="{A7A06984-4120-BF09-EF46-4C8D80A209C1}"/>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24" name="Freeform 21">
              <a:extLst>
                <a:ext uri="{FF2B5EF4-FFF2-40B4-BE49-F238E27FC236}">
                  <a16:creationId xmlns:a16="http://schemas.microsoft.com/office/drawing/2014/main" id="{4F89FA13-2F70-B023-4A77-6EF0CAD15EC5}"/>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25" name="Agrupar 24">
            <a:extLst>
              <a:ext uri="{FF2B5EF4-FFF2-40B4-BE49-F238E27FC236}">
                <a16:creationId xmlns:a16="http://schemas.microsoft.com/office/drawing/2014/main" id="{1C952B47-9583-4D48-F866-F21F2186E9B9}"/>
              </a:ext>
            </a:extLst>
          </p:cNvPr>
          <p:cNvGrpSpPr/>
          <p:nvPr/>
        </p:nvGrpSpPr>
        <p:grpSpPr>
          <a:xfrm rot="10800000" flipV="1">
            <a:off x="7202181" y="4786133"/>
            <a:ext cx="232409" cy="272004"/>
            <a:chOff x="12592050" y="3673475"/>
            <a:chExt cx="381000" cy="420688"/>
          </a:xfrm>
        </p:grpSpPr>
        <p:sp>
          <p:nvSpPr>
            <p:cNvPr id="26" name="Freeform 20">
              <a:extLst>
                <a:ext uri="{FF2B5EF4-FFF2-40B4-BE49-F238E27FC236}">
                  <a16:creationId xmlns:a16="http://schemas.microsoft.com/office/drawing/2014/main" id="{47A626B6-3243-50EC-53AA-8B2501A5F92D}"/>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27" name="Freeform 21">
              <a:extLst>
                <a:ext uri="{FF2B5EF4-FFF2-40B4-BE49-F238E27FC236}">
                  <a16:creationId xmlns:a16="http://schemas.microsoft.com/office/drawing/2014/main" id="{286AA0B4-2D72-D5A2-54B6-3F16A84811D9}"/>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28" name="Imagem 27" descr="Imagem de desenho animado&#10;&#10;Descrição gerada automaticamente com confiança média">
            <a:extLst>
              <a:ext uri="{FF2B5EF4-FFF2-40B4-BE49-F238E27FC236}">
                <a16:creationId xmlns:a16="http://schemas.microsoft.com/office/drawing/2014/main" id="{77BBDE59-ED89-5596-9296-A6CB83FE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Tree>
    <p:extLst>
      <p:ext uri="{BB962C8B-B14F-4D97-AF65-F5344CB8AC3E}">
        <p14:creationId xmlns:p14="http://schemas.microsoft.com/office/powerpoint/2010/main" val="225126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tângulo 46">
            <a:extLst>
              <a:ext uri="{FF2B5EF4-FFF2-40B4-BE49-F238E27FC236}">
                <a16:creationId xmlns:a16="http://schemas.microsoft.com/office/drawing/2014/main" id="{2A941644-44FD-AD34-789C-ABF4175D3A5E}"/>
              </a:ext>
            </a:extLst>
          </p:cNvPr>
          <p:cNvSpPr/>
          <p:nvPr/>
        </p:nvSpPr>
        <p:spPr>
          <a:xfrm>
            <a:off x="2441" y="0"/>
            <a:ext cx="1138945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200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sz="1938" dirty="0">
              <a:latin typeface="Arial" panose="020B0604020202020204" pitchFamily="34" charset="0"/>
              <a:cs typeface="Arial" panose="020B0604020202020204" pitchFamily="34" charset="0"/>
            </a:endParaRPr>
          </a:p>
        </p:txBody>
      </p:sp>
      <p:sp>
        <p:nvSpPr>
          <p:cNvPr id="48" name="Retângulo 47">
            <a:extLst>
              <a:ext uri="{FF2B5EF4-FFF2-40B4-BE49-F238E27FC236}">
                <a16:creationId xmlns:a16="http://schemas.microsoft.com/office/drawing/2014/main" id="{44C2AD79-0267-65FE-E412-61A7C869B78E}"/>
              </a:ext>
            </a:extLst>
          </p:cNvPr>
          <p:cNvSpPr/>
          <p:nvPr/>
        </p:nvSpPr>
        <p:spPr>
          <a:xfrm>
            <a:off x="3977835" y="0"/>
            <a:ext cx="8214165" cy="6858000"/>
          </a:xfrm>
          <a:prstGeom prst="rect">
            <a:avLst/>
          </a:prstGeom>
          <a:solidFill>
            <a:schemeClr val="lt1"/>
          </a:solidFill>
          <a:ln>
            <a:noFill/>
          </a:ln>
          <a:effectLst>
            <a:outerShdw blurRad="355600" sx="101000" sy="101000" algn="ctr" rotWithShape="0">
              <a:srgbClr val="000000">
                <a:alpha val="44710"/>
              </a:srgbClr>
            </a:outerShdw>
          </a:effectLst>
        </p:spPr>
        <p:txBody>
          <a:bodyPr spcFirstLastPara="1" wrap="square" lIns="91400" tIns="45700" rIns="91400" bIns="45700" anchor="ctr"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pt-BR" dirty="0">
              <a:solidFill>
                <a:srgbClr val="000000"/>
              </a:solidFill>
              <a:latin typeface="Calibri"/>
              <a:cs typeface="Calibri"/>
            </a:endParaRPr>
          </a:p>
        </p:txBody>
      </p:sp>
      <p:sp>
        <p:nvSpPr>
          <p:cNvPr id="5" name="CaixaDeTexto 4">
            <a:extLst>
              <a:ext uri="{FF2B5EF4-FFF2-40B4-BE49-F238E27FC236}">
                <a16:creationId xmlns:a16="http://schemas.microsoft.com/office/drawing/2014/main" id="{EF8895A2-8B49-2293-F345-C436AD817D13}"/>
              </a:ext>
            </a:extLst>
          </p:cNvPr>
          <p:cNvSpPr txBox="1"/>
          <p:nvPr/>
        </p:nvSpPr>
        <p:spPr>
          <a:xfrm>
            <a:off x="751350" y="2178060"/>
            <a:ext cx="2793015" cy="4093428"/>
          </a:xfrm>
          <a:prstGeom prst="rect">
            <a:avLst/>
          </a:prstGeom>
          <a:noFill/>
        </p:spPr>
        <p:txBody>
          <a:bodyPr wrap="square" rtlCol="0">
            <a:spAutoFit/>
          </a:bodyPr>
          <a:lstStyle/>
          <a:p>
            <a:r>
              <a:rPr lang="pt-BR" sz="1300" b="1" dirty="0">
                <a:solidFill>
                  <a:schemeClr val="bg1"/>
                </a:solidFill>
                <a:latin typeface="Montserrat" pitchFamily="2" charset="0"/>
              </a:rPr>
              <a:t>AJUSTES:</a:t>
            </a:r>
          </a:p>
          <a:p>
            <a:endParaRPr lang="pt-BR" sz="1300" b="1" dirty="0">
              <a:solidFill>
                <a:schemeClr val="bg1"/>
              </a:solidFill>
              <a:latin typeface="Montserrat" pitchFamily="2" charset="0"/>
            </a:endParaRPr>
          </a:p>
          <a:p>
            <a:pPr marL="465750" indent="-285750">
              <a:buClr>
                <a:srgbClr val="FCA400"/>
              </a:buClr>
              <a:buFont typeface="Symbol" panose="05050102010706020507" pitchFamily="18" charset="2"/>
              <a:buChar char=""/>
            </a:pPr>
            <a:r>
              <a:rPr lang="pt-BR" sz="1300" b="1" dirty="0">
                <a:solidFill>
                  <a:schemeClr val="bg1"/>
                </a:solidFill>
                <a:latin typeface="Montserrat" pitchFamily="2" charset="0"/>
              </a:rPr>
              <a:t>2024</a:t>
            </a:r>
            <a:r>
              <a:rPr lang="pt-BR" sz="1300" dirty="0">
                <a:solidFill>
                  <a:schemeClr val="bg1"/>
                </a:solidFill>
                <a:latin typeface="Montserrat" panose="00000500000000000000" pitchFamily="2" charset="0"/>
              </a:rPr>
              <a:t>: efeito RRF (parcelas serviço da dívida), serviço da dívida não executado – repassado ao </a:t>
            </a:r>
            <a:r>
              <a:rPr lang="pt-BR" sz="1300" dirty="0" err="1">
                <a:solidFill>
                  <a:schemeClr val="bg1"/>
                </a:solidFill>
                <a:latin typeface="Montserrat" panose="00000500000000000000" pitchFamily="2" charset="0"/>
              </a:rPr>
              <a:t>Funrigs</a:t>
            </a:r>
            <a:r>
              <a:rPr lang="pt-BR" sz="1300" dirty="0">
                <a:solidFill>
                  <a:schemeClr val="bg1"/>
                </a:solidFill>
                <a:latin typeface="Montserrat" panose="00000500000000000000" pitchFamily="2" charset="0"/>
              </a:rPr>
              <a:t> e receitas extraordinárias </a:t>
            </a:r>
          </a:p>
          <a:p>
            <a:pPr marL="465750" indent="-285750">
              <a:buClr>
                <a:srgbClr val="FCA400"/>
              </a:buClr>
              <a:buFont typeface="Symbol" panose="05050102010706020507" pitchFamily="18" charset="2"/>
              <a:buChar char=""/>
            </a:pPr>
            <a:endParaRPr lang="pt-BR" sz="1300" dirty="0">
              <a:solidFill>
                <a:schemeClr val="bg1"/>
              </a:solidFill>
              <a:latin typeface="Montserrat" panose="00000500000000000000" pitchFamily="2" charset="0"/>
            </a:endParaRPr>
          </a:p>
          <a:p>
            <a:pPr marL="465750" indent="-285750">
              <a:buClr>
                <a:srgbClr val="FCA400"/>
              </a:buClr>
              <a:buFont typeface="Symbol" panose="05050102010706020507" pitchFamily="18" charset="2"/>
              <a:buChar char=""/>
            </a:pPr>
            <a:r>
              <a:rPr lang="pt-BR" sz="1300" b="1" dirty="0">
                <a:solidFill>
                  <a:schemeClr val="bg1"/>
                </a:solidFill>
                <a:latin typeface="Montserrat" pitchFamily="2" charset="0"/>
              </a:rPr>
              <a:t>2022 e 2023: </a:t>
            </a:r>
            <a:r>
              <a:rPr lang="pt-BR" sz="1300" dirty="0">
                <a:solidFill>
                  <a:schemeClr val="bg1"/>
                </a:solidFill>
                <a:latin typeface="Montserrat" panose="00000500000000000000" pitchFamily="2" charset="0"/>
              </a:rPr>
              <a:t>efeito RRF (parcelas serviço da dívida) e receitas extraordinárias (privatizações, compensações União e outras)</a:t>
            </a:r>
          </a:p>
          <a:p>
            <a:pPr marL="465750" indent="-285750">
              <a:buClr>
                <a:srgbClr val="FCA400"/>
              </a:buClr>
              <a:buFont typeface="Symbol" panose="05050102010706020507" pitchFamily="18" charset="2"/>
              <a:buChar char=""/>
            </a:pPr>
            <a:endParaRPr lang="pt-BR" sz="1300" dirty="0">
              <a:solidFill>
                <a:schemeClr val="bg1"/>
              </a:solidFill>
              <a:latin typeface="Montserrat" panose="00000500000000000000" pitchFamily="2" charset="0"/>
            </a:endParaRPr>
          </a:p>
          <a:p>
            <a:pPr marL="465750" indent="-285750">
              <a:buClr>
                <a:srgbClr val="FCA400"/>
              </a:buClr>
              <a:buFont typeface="Symbol" panose="05050102010706020507" pitchFamily="18" charset="2"/>
              <a:buChar char=""/>
            </a:pPr>
            <a:r>
              <a:rPr lang="pt-BR" sz="1300" b="1" dirty="0">
                <a:solidFill>
                  <a:schemeClr val="bg1"/>
                </a:solidFill>
                <a:latin typeface="Montserrat" pitchFamily="2" charset="0"/>
              </a:rPr>
              <a:t>2021: </a:t>
            </a:r>
            <a:r>
              <a:rPr lang="pt-BR" sz="1300" dirty="0">
                <a:solidFill>
                  <a:schemeClr val="bg1"/>
                </a:solidFill>
                <a:latin typeface="Montserrat" panose="00000500000000000000" pitchFamily="2" charset="0"/>
              </a:rPr>
              <a:t>operações CEEE</a:t>
            </a:r>
          </a:p>
          <a:p>
            <a:pPr marL="465750" indent="-285750">
              <a:buClr>
                <a:srgbClr val="FCA400"/>
              </a:buClr>
              <a:buFont typeface="Symbol" panose="05050102010706020507" pitchFamily="18" charset="2"/>
              <a:buChar char=""/>
            </a:pPr>
            <a:endParaRPr lang="pt-BR" sz="1300" dirty="0">
              <a:solidFill>
                <a:schemeClr val="bg1"/>
              </a:solidFill>
              <a:latin typeface="Montserrat" panose="00000500000000000000" pitchFamily="2" charset="0"/>
            </a:endParaRPr>
          </a:p>
          <a:p>
            <a:pPr marL="465750" indent="-285750">
              <a:buClr>
                <a:srgbClr val="FCA400"/>
              </a:buClr>
              <a:buFont typeface="Symbol" panose="05050102010706020507" pitchFamily="18" charset="2"/>
              <a:buChar char=""/>
            </a:pPr>
            <a:r>
              <a:rPr lang="pt-BR" sz="1300" b="1" dirty="0">
                <a:solidFill>
                  <a:schemeClr val="bg1"/>
                </a:solidFill>
                <a:latin typeface="Montserrat" pitchFamily="2" charset="0"/>
              </a:rPr>
              <a:t>2020: </a:t>
            </a:r>
            <a:r>
              <a:rPr lang="pt-BR" sz="1300" dirty="0">
                <a:solidFill>
                  <a:schemeClr val="bg1"/>
                </a:solidFill>
                <a:latin typeface="Montserrat" panose="00000500000000000000" pitchFamily="2" charset="0"/>
              </a:rPr>
              <a:t>receitas e despesas extraordinárias Covid</a:t>
            </a:r>
          </a:p>
        </p:txBody>
      </p:sp>
      <p:sp>
        <p:nvSpPr>
          <p:cNvPr id="49" name="Freeform 86">
            <a:extLst>
              <a:ext uri="{FF2B5EF4-FFF2-40B4-BE49-F238E27FC236}">
                <a16:creationId xmlns:a16="http://schemas.microsoft.com/office/drawing/2014/main" id="{B311F902-E09F-0904-140A-A47CA4B394B3}"/>
              </a:ext>
            </a:extLst>
          </p:cNvPr>
          <p:cNvSpPr>
            <a:spLocks noEditPoints="1"/>
          </p:cNvSpPr>
          <p:nvPr/>
        </p:nvSpPr>
        <p:spPr bwMode="auto">
          <a:xfrm rot="5400000" flipH="1">
            <a:off x="-657711" y="5707554"/>
            <a:ext cx="1315422" cy="1315422"/>
          </a:xfrm>
          <a:custGeom>
            <a:avLst/>
            <a:gdLst>
              <a:gd name="T0" fmla="*/ 0 w 687"/>
              <a:gd name="T1" fmla="*/ 575 h 687"/>
              <a:gd name="T2" fmla="*/ 112 w 687"/>
              <a:gd name="T3" fmla="*/ 687 h 687"/>
              <a:gd name="T4" fmla="*/ 72 w 687"/>
              <a:gd name="T5" fmla="*/ 687 h 687"/>
              <a:gd name="T6" fmla="*/ 0 w 687"/>
              <a:gd name="T7" fmla="*/ 615 h 687"/>
              <a:gd name="T8" fmla="*/ 0 w 687"/>
              <a:gd name="T9" fmla="*/ 575 h 687"/>
              <a:gd name="T10" fmla="*/ 651 w 687"/>
              <a:gd name="T11" fmla="*/ 0 h 687"/>
              <a:gd name="T12" fmla="*/ 687 w 687"/>
              <a:gd name="T13" fmla="*/ 36 h 687"/>
              <a:gd name="T14" fmla="*/ 687 w 687"/>
              <a:gd name="T15" fmla="*/ 75 h 687"/>
              <a:gd name="T16" fmla="*/ 611 w 687"/>
              <a:gd name="T17" fmla="*/ 0 h 687"/>
              <a:gd name="T18" fmla="*/ 651 w 687"/>
              <a:gd name="T19" fmla="*/ 0 h 687"/>
              <a:gd name="T20" fmla="*/ 525 w 687"/>
              <a:gd name="T21" fmla="*/ 0 h 687"/>
              <a:gd name="T22" fmla="*/ 687 w 687"/>
              <a:gd name="T23" fmla="*/ 162 h 687"/>
              <a:gd name="T24" fmla="*/ 687 w 687"/>
              <a:gd name="T25" fmla="*/ 202 h 687"/>
              <a:gd name="T26" fmla="*/ 485 w 687"/>
              <a:gd name="T27" fmla="*/ 0 h 687"/>
              <a:gd name="T28" fmla="*/ 525 w 687"/>
              <a:gd name="T29" fmla="*/ 0 h 687"/>
              <a:gd name="T30" fmla="*/ 290 w 687"/>
              <a:gd name="T31" fmla="*/ 4 h 687"/>
              <a:gd name="T32" fmla="*/ 687 w 687"/>
              <a:gd name="T33" fmla="*/ 401 h 687"/>
              <a:gd name="T34" fmla="*/ 687 w 687"/>
              <a:gd name="T35" fmla="*/ 441 h 687"/>
              <a:gd name="T36" fmla="*/ 257 w 687"/>
              <a:gd name="T37" fmla="*/ 11 h 687"/>
              <a:gd name="T38" fmla="*/ 290 w 687"/>
              <a:gd name="T39" fmla="*/ 4 h 687"/>
              <a:gd name="T40" fmla="*/ 408 w 687"/>
              <a:gd name="T41" fmla="*/ 0 h 687"/>
              <a:gd name="T42" fmla="*/ 687 w 687"/>
              <a:gd name="T43" fmla="*/ 279 h 687"/>
              <a:gd name="T44" fmla="*/ 687 w 687"/>
              <a:gd name="T45" fmla="*/ 319 h 687"/>
              <a:gd name="T46" fmla="*/ 368 w 687"/>
              <a:gd name="T47" fmla="*/ 0 h 687"/>
              <a:gd name="T48" fmla="*/ 408 w 687"/>
              <a:gd name="T49" fmla="*/ 0 h 687"/>
              <a:gd name="T50" fmla="*/ 122 w 687"/>
              <a:gd name="T51" fmla="*/ 81 h 687"/>
              <a:gd name="T52" fmla="*/ 687 w 687"/>
              <a:gd name="T53" fmla="*/ 647 h 687"/>
              <a:gd name="T54" fmla="*/ 687 w 687"/>
              <a:gd name="T55" fmla="*/ 687 h 687"/>
              <a:gd name="T56" fmla="*/ 101 w 687"/>
              <a:gd name="T57" fmla="*/ 100 h 687"/>
              <a:gd name="T58" fmla="*/ 122 w 687"/>
              <a:gd name="T59" fmla="*/ 81 h 687"/>
              <a:gd name="T60" fmla="*/ 197 w 687"/>
              <a:gd name="T61" fmla="*/ 33 h 687"/>
              <a:gd name="T62" fmla="*/ 687 w 687"/>
              <a:gd name="T63" fmla="*/ 523 h 687"/>
              <a:gd name="T64" fmla="*/ 687 w 687"/>
              <a:gd name="T65" fmla="*/ 563 h 687"/>
              <a:gd name="T66" fmla="*/ 171 w 687"/>
              <a:gd name="T67" fmla="*/ 47 h 687"/>
              <a:gd name="T68" fmla="*/ 197 w 687"/>
              <a:gd name="T69" fmla="*/ 33 h 687"/>
              <a:gd name="T70" fmla="*/ 20 w 687"/>
              <a:gd name="T71" fmla="*/ 227 h 687"/>
              <a:gd name="T72" fmla="*/ 480 w 687"/>
              <a:gd name="T73" fmla="*/ 687 h 687"/>
              <a:gd name="T74" fmla="*/ 440 w 687"/>
              <a:gd name="T75" fmla="*/ 687 h 687"/>
              <a:gd name="T76" fmla="*/ 11 w 687"/>
              <a:gd name="T77" fmla="*/ 258 h 687"/>
              <a:gd name="T78" fmla="*/ 20 w 687"/>
              <a:gd name="T79" fmla="*/ 227 h 687"/>
              <a:gd name="T80" fmla="*/ 63 w 687"/>
              <a:gd name="T81" fmla="*/ 146 h 687"/>
              <a:gd name="T82" fmla="*/ 603 w 687"/>
              <a:gd name="T83" fmla="*/ 687 h 687"/>
              <a:gd name="T84" fmla="*/ 563 w 687"/>
              <a:gd name="T85" fmla="*/ 687 h 687"/>
              <a:gd name="T86" fmla="*/ 47 w 687"/>
              <a:gd name="T87" fmla="*/ 170 h 687"/>
              <a:gd name="T88" fmla="*/ 63 w 687"/>
              <a:gd name="T89" fmla="*/ 146 h 687"/>
              <a:gd name="T90" fmla="*/ 0 w 687"/>
              <a:gd name="T91" fmla="*/ 452 h 687"/>
              <a:gd name="T92" fmla="*/ 234 w 687"/>
              <a:gd name="T93" fmla="*/ 687 h 687"/>
              <a:gd name="T94" fmla="*/ 195 w 687"/>
              <a:gd name="T95" fmla="*/ 687 h 687"/>
              <a:gd name="T96" fmla="*/ 0 w 687"/>
              <a:gd name="T97" fmla="*/ 492 h 687"/>
              <a:gd name="T98" fmla="*/ 0 w 687"/>
              <a:gd name="T99" fmla="*/ 452 h 687"/>
              <a:gd name="T100" fmla="*/ 0 w 687"/>
              <a:gd name="T101" fmla="*/ 327 h 687"/>
              <a:gd name="T102" fmla="*/ 0 w 687"/>
              <a:gd name="T103" fmla="*/ 327 h 687"/>
              <a:gd name="T104" fmla="*/ 0 w 687"/>
              <a:gd name="T105" fmla="*/ 343 h 687"/>
              <a:gd name="T106" fmla="*/ 0 w 687"/>
              <a:gd name="T107" fmla="*/ 327 h 687"/>
              <a:gd name="T108" fmla="*/ 359 w 687"/>
              <a:gd name="T109" fmla="*/ 687 h 687"/>
              <a:gd name="T110" fmla="*/ 320 w 687"/>
              <a:gd name="T111" fmla="*/ 687 h 687"/>
              <a:gd name="T112" fmla="*/ 0 w 687"/>
              <a:gd name="T113" fmla="*/ 367 h 687"/>
              <a:gd name="T114" fmla="*/ 0 w 687"/>
              <a:gd name="T115" fmla="*/ 32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7" h="687">
                <a:moveTo>
                  <a:pt x="0" y="575"/>
                </a:moveTo>
                <a:lnTo>
                  <a:pt x="112" y="687"/>
                </a:lnTo>
                <a:lnTo>
                  <a:pt x="72" y="687"/>
                </a:lnTo>
                <a:lnTo>
                  <a:pt x="0" y="615"/>
                </a:lnTo>
                <a:lnTo>
                  <a:pt x="0" y="575"/>
                </a:lnTo>
                <a:close/>
                <a:moveTo>
                  <a:pt x="651" y="0"/>
                </a:moveTo>
                <a:lnTo>
                  <a:pt x="687" y="36"/>
                </a:lnTo>
                <a:lnTo>
                  <a:pt x="687" y="75"/>
                </a:lnTo>
                <a:lnTo>
                  <a:pt x="611" y="0"/>
                </a:lnTo>
                <a:lnTo>
                  <a:pt x="651" y="0"/>
                </a:lnTo>
                <a:close/>
                <a:moveTo>
                  <a:pt x="525" y="0"/>
                </a:moveTo>
                <a:lnTo>
                  <a:pt x="687" y="162"/>
                </a:lnTo>
                <a:lnTo>
                  <a:pt x="687" y="202"/>
                </a:lnTo>
                <a:lnTo>
                  <a:pt x="485" y="0"/>
                </a:lnTo>
                <a:lnTo>
                  <a:pt x="525" y="0"/>
                </a:lnTo>
                <a:close/>
                <a:moveTo>
                  <a:pt x="290" y="4"/>
                </a:moveTo>
                <a:lnTo>
                  <a:pt x="687" y="401"/>
                </a:lnTo>
                <a:lnTo>
                  <a:pt x="687" y="441"/>
                </a:lnTo>
                <a:lnTo>
                  <a:pt x="257" y="11"/>
                </a:lnTo>
                <a:cubicBezTo>
                  <a:pt x="268" y="8"/>
                  <a:pt x="279" y="6"/>
                  <a:pt x="290" y="4"/>
                </a:cubicBezTo>
                <a:close/>
                <a:moveTo>
                  <a:pt x="408" y="0"/>
                </a:moveTo>
                <a:lnTo>
                  <a:pt x="687" y="279"/>
                </a:lnTo>
                <a:lnTo>
                  <a:pt x="687" y="319"/>
                </a:lnTo>
                <a:lnTo>
                  <a:pt x="368" y="0"/>
                </a:lnTo>
                <a:lnTo>
                  <a:pt x="408" y="0"/>
                </a:lnTo>
                <a:close/>
                <a:moveTo>
                  <a:pt x="122" y="81"/>
                </a:moveTo>
                <a:lnTo>
                  <a:pt x="687" y="647"/>
                </a:lnTo>
                <a:lnTo>
                  <a:pt x="687" y="687"/>
                </a:lnTo>
                <a:lnTo>
                  <a:pt x="101" y="100"/>
                </a:lnTo>
                <a:cubicBezTo>
                  <a:pt x="108" y="94"/>
                  <a:pt x="114" y="87"/>
                  <a:pt x="122" y="81"/>
                </a:cubicBezTo>
                <a:close/>
                <a:moveTo>
                  <a:pt x="197" y="33"/>
                </a:moveTo>
                <a:lnTo>
                  <a:pt x="687" y="523"/>
                </a:lnTo>
                <a:lnTo>
                  <a:pt x="687" y="563"/>
                </a:lnTo>
                <a:lnTo>
                  <a:pt x="171" y="47"/>
                </a:lnTo>
                <a:cubicBezTo>
                  <a:pt x="179" y="42"/>
                  <a:pt x="188" y="37"/>
                  <a:pt x="197" y="33"/>
                </a:cubicBezTo>
                <a:close/>
                <a:moveTo>
                  <a:pt x="20" y="227"/>
                </a:moveTo>
                <a:lnTo>
                  <a:pt x="480" y="687"/>
                </a:lnTo>
                <a:lnTo>
                  <a:pt x="440" y="687"/>
                </a:lnTo>
                <a:lnTo>
                  <a:pt x="11" y="258"/>
                </a:lnTo>
                <a:cubicBezTo>
                  <a:pt x="14" y="247"/>
                  <a:pt x="17" y="237"/>
                  <a:pt x="20" y="227"/>
                </a:cubicBezTo>
                <a:close/>
                <a:moveTo>
                  <a:pt x="63" y="146"/>
                </a:moveTo>
                <a:lnTo>
                  <a:pt x="603" y="687"/>
                </a:lnTo>
                <a:lnTo>
                  <a:pt x="563" y="687"/>
                </a:lnTo>
                <a:lnTo>
                  <a:pt x="47" y="170"/>
                </a:lnTo>
                <a:cubicBezTo>
                  <a:pt x="52" y="162"/>
                  <a:pt x="57" y="154"/>
                  <a:pt x="63" y="146"/>
                </a:cubicBezTo>
                <a:close/>
                <a:moveTo>
                  <a:pt x="0" y="452"/>
                </a:moveTo>
                <a:lnTo>
                  <a:pt x="234" y="687"/>
                </a:lnTo>
                <a:lnTo>
                  <a:pt x="195" y="687"/>
                </a:lnTo>
                <a:lnTo>
                  <a:pt x="0" y="492"/>
                </a:lnTo>
                <a:lnTo>
                  <a:pt x="0" y="452"/>
                </a:lnTo>
                <a:close/>
                <a:moveTo>
                  <a:pt x="0" y="327"/>
                </a:moveTo>
                <a:lnTo>
                  <a:pt x="0" y="327"/>
                </a:lnTo>
                <a:lnTo>
                  <a:pt x="0" y="343"/>
                </a:lnTo>
                <a:cubicBezTo>
                  <a:pt x="0" y="338"/>
                  <a:pt x="0" y="333"/>
                  <a:pt x="0" y="327"/>
                </a:cubicBezTo>
                <a:lnTo>
                  <a:pt x="359" y="687"/>
                </a:lnTo>
                <a:lnTo>
                  <a:pt x="320" y="687"/>
                </a:lnTo>
                <a:lnTo>
                  <a:pt x="0" y="367"/>
                </a:lnTo>
                <a:lnTo>
                  <a:pt x="0" y="327"/>
                </a:lnTo>
                <a:close/>
              </a:path>
            </a:pathLst>
          </a:custGeom>
          <a:solidFill>
            <a:schemeClr val="tx1">
              <a:alpha val="1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50" name="CaixaDeTexto 49">
            <a:extLst>
              <a:ext uri="{FF2B5EF4-FFF2-40B4-BE49-F238E27FC236}">
                <a16:creationId xmlns:a16="http://schemas.microsoft.com/office/drawing/2014/main" id="{F525A6CF-828B-3704-44E2-C206820F927F}"/>
              </a:ext>
            </a:extLst>
          </p:cNvPr>
          <p:cNvSpPr txBox="1"/>
          <p:nvPr/>
        </p:nvSpPr>
        <p:spPr>
          <a:xfrm>
            <a:off x="455885" y="307666"/>
            <a:ext cx="4944898" cy="364459"/>
          </a:xfrm>
          <a:prstGeom prst="rect">
            <a:avLst/>
          </a:prstGeom>
          <a:noFill/>
        </p:spPr>
        <p:txBody>
          <a:bodyPr wrap="square">
            <a:spAutoFit/>
          </a:bodyPr>
          <a:lstStyle/>
          <a:p>
            <a:pPr>
              <a:lnSpc>
                <a:spcPts val="2500"/>
              </a:lnSpc>
              <a:buClr>
                <a:srgbClr val="DB9700"/>
              </a:buClr>
            </a:pPr>
            <a:r>
              <a:rPr lang="pt-BR" sz="900" b="1" dirty="0">
                <a:solidFill>
                  <a:srgbClr val="FCA400"/>
                </a:solidFill>
                <a:latin typeface="Montserrat" pitchFamily="2" charset="77"/>
              </a:rPr>
              <a:t>RELATÓRIO DE TRANSPARÊNCIA FISCAL</a:t>
            </a:r>
          </a:p>
        </p:txBody>
      </p:sp>
      <p:sp>
        <p:nvSpPr>
          <p:cNvPr id="51" name="CaixaDeTexto 50">
            <a:extLst>
              <a:ext uri="{FF2B5EF4-FFF2-40B4-BE49-F238E27FC236}">
                <a16:creationId xmlns:a16="http://schemas.microsoft.com/office/drawing/2014/main" id="{D919C046-38D0-6872-1506-78502A83B779}"/>
              </a:ext>
            </a:extLst>
          </p:cNvPr>
          <p:cNvSpPr txBox="1"/>
          <p:nvPr/>
        </p:nvSpPr>
        <p:spPr>
          <a:xfrm>
            <a:off x="703725" y="979791"/>
            <a:ext cx="3274110" cy="1054135"/>
          </a:xfrm>
          <a:prstGeom prst="rect">
            <a:avLst/>
          </a:prstGeom>
          <a:noFill/>
        </p:spPr>
        <p:txBody>
          <a:bodyPr wrap="square">
            <a:spAutoFit/>
          </a:bodyPr>
          <a:lstStyle/>
          <a:p>
            <a:pPr marL="36000">
              <a:lnSpc>
                <a:spcPts val="2500"/>
              </a:lnSpc>
              <a:buClr>
                <a:srgbClr val="DB9700"/>
              </a:buClr>
            </a:pPr>
            <a:r>
              <a:rPr lang="pt-BR" sz="2400" b="1" dirty="0">
                <a:solidFill>
                  <a:schemeClr val="bg1"/>
                </a:solidFill>
                <a:latin typeface="Montserrat" pitchFamily="2" charset="77"/>
              </a:rPr>
              <a:t>Resultado orçamentário ajustado</a:t>
            </a:r>
          </a:p>
        </p:txBody>
      </p:sp>
      <p:graphicFrame>
        <p:nvGraphicFramePr>
          <p:cNvPr id="4" name="Gráfico 3">
            <a:extLst>
              <a:ext uri="{FF2B5EF4-FFF2-40B4-BE49-F238E27FC236}">
                <a16:creationId xmlns:a16="http://schemas.microsoft.com/office/drawing/2014/main" id="{61297E5B-262E-BE44-D081-38CDE03074E7}"/>
              </a:ext>
            </a:extLst>
          </p:cNvPr>
          <p:cNvGraphicFramePr/>
          <p:nvPr>
            <p:extLst>
              <p:ext uri="{D42A27DB-BD31-4B8C-83A1-F6EECF244321}">
                <p14:modId xmlns:p14="http://schemas.microsoft.com/office/powerpoint/2010/main" val="2867786585"/>
              </p:ext>
            </p:extLst>
          </p:nvPr>
        </p:nvGraphicFramePr>
        <p:xfrm>
          <a:off x="4591049" y="1325858"/>
          <a:ext cx="7064505" cy="3693818"/>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a:extLst>
              <a:ext uri="{FF2B5EF4-FFF2-40B4-BE49-F238E27FC236}">
                <a16:creationId xmlns:a16="http://schemas.microsoft.com/office/drawing/2014/main" id="{C0E0434E-ADF2-3736-396D-993FF6E00FC9}"/>
              </a:ext>
            </a:extLst>
          </p:cNvPr>
          <p:cNvSpPr txBox="1"/>
          <p:nvPr/>
        </p:nvSpPr>
        <p:spPr>
          <a:xfrm>
            <a:off x="10414052" y="1065048"/>
            <a:ext cx="2219352" cy="246221"/>
          </a:xfrm>
          <a:prstGeom prst="rect">
            <a:avLst/>
          </a:prstGeom>
          <a:noFill/>
        </p:spPr>
        <p:txBody>
          <a:bodyPr wrap="square" rtlCol="0">
            <a:spAutoFit/>
          </a:bodyPr>
          <a:lstStyle/>
          <a:p>
            <a:r>
              <a:rPr lang="pt-BR" sz="1000" dirty="0">
                <a:solidFill>
                  <a:schemeClr val="tx1">
                    <a:lumMod val="75000"/>
                    <a:lumOff val="25000"/>
                  </a:schemeClr>
                </a:solidFill>
                <a:latin typeface="Montserrat" panose="00000500000000000000" pitchFamily="2" charset="0"/>
              </a:rPr>
              <a:t>Em bilhões de R$</a:t>
            </a:r>
          </a:p>
        </p:txBody>
      </p:sp>
      <p:grpSp>
        <p:nvGrpSpPr>
          <p:cNvPr id="7" name="Agrupar 6">
            <a:extLst>
              <a:ext uri="{FF2B5EF4-FFF2-40B4-BE49-F238E27FC236}">
                <a16:creationId xmlns:a16="http://schemas.microsoft.com/office/drawing/2014/main" id="{7BF06C0C-1D33-C51A-95E0-AEA3F563335A}"/>
              </a:ext>
            </a:extLst>
          </p:cNvPr>
          <p:cNvGrpSpPr/>
          <p:nvPr/>
        </p:nvGrpSpPr>
        <p:grpSpPr>
          <a:xfrm>
            <a:off x="455885" y="1002076"/>
            <a:ext cx="295465" cy="326243"/>
            <a:chOff x="12592050" y="3673475"/>
            <a:chExt cx="381000" cy="420688"/>
          </a:xfrm>
        </p:grpSpPr>
        <p:sp>
          <p:nvSpPr>
            <p:cNvPr id="8" name="Freeform 20">
              <a:extLst>
                <a:ext uri="{FF2B5EF4-FFF2-40B4-BE49-F238E27FC236}">
                  <a16:creationId xmlns:a16="http://schemas.microsoft.com/office/drawing/2014/main" id="{4B750917-3EAA-775D-718D-4E3B094DE9EA}"/>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9" name="Freeform 21">
              <a:extLst>
                <a:ext uri="{FF2B5EF4-FFF2-40B4-BE49-F238E27FC236}">
                  <a16:creationId xmlns:a16="http://schemas.microsoft.com/office/drawing/2014/main" id="{7304AC69-ECED-3720-62B0-A9F7AB03A848}"/>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12" name="Imagem 11" descr="Imagem de desenho animado&#10;&#10;Descrição gerada automaticamente com confiança média">
            <a:extLst>
              <a:ext uri="{FF2B5EF4-FFF2-40B4-BE49-F238E27FC236}">
                <a16:creationId xmlns:a16="http://schemas.microsoft.com/office/drawing/2014/main" id="{54CDB16E-0E2B-3D15-3721-C6EE688D1F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66" name="Imagem 65">
            <a:extLst>
              <a:ext uri="{FF2B5EF4-FFF2-40B4-BE49-F238E27FC236}">
                <a16:creationId xmlns:a16="http://schemas.microsoft.com/office/drawing/2014/main" id="{8356CE77-6609-4F72-A4E2-9761D5F0C6FC}"/>
              </a:ext>
            </a:extLst>
          </p:cNvPr>
          <p:cNvPicPr/>
          <p:nvPr/>
        </p:nvPicPr>
        <p:blipFill>
          <a:blip r:embed="rId3" cstate="print"/>
          <a:stretch/>
        </p:blipFill>
        <p:spPr>
          <a:xfrm>
            <a:off x="200964" y="6605288"/>
            <a:ext cx="726017" cy="151292"/>
          </a:xfrm>
          <a:prstGeom prst="rect">
            <a:avLst/>
          </a:prstGeom>
          <a:ln>
            <a:noFill/>
          </a:ln>
        </p:spPr>
      </p:pic>
      <p:graphicFrame>
        <p:nvGraphicFramePr>
          <p:cNvPr id="10" name="Gráfico 9">
            <a:extLst>
              <a:ext uri="{FF2B5EF4-FFF2-40B4-BE49-F238E27FC236}">
                <a16:creationId xmlns:a16="http://schemas.microsoft.com/office/drawing/2014/main" id="{30D511BB-F091-CBC6-3064-9A00BCE76596}"/>
              </a:ext>
            </a:extLst>
          </p:cNvPr>
          <p:cNvGraphicFramePr/>
          <p:nvPr>
            <p:extLst>
              <p:ext uri="{D42A27DB-BD31-4B8C-83A1-F6EECF244321}">
                <p14:modId xmlns:p14="http://schemas.microsoft.com/office/powerpoint/2010/main" val="527253989"/>
              </p:ext>
            </p:extLst>
          </p:nvPr>
        </p:nvGraphicFramePr>
        <p:xfrm>
          <a:off x="563972" y="1415747"/>
          <a:ext cx="10353091" cy="4437091"/>
        </p:xfrm>
        <a:graphic>
          <a:graphicData uri="http://schemas.openxmlformats.org/drawingml/2006/chart">
            <c:chart xmlns:c="http://schemas.openxmlformats.org/drawingml/2006/chart" xmlns:r="http://schemas.openxmlformats.org/officeDocument/2006/relationships" r:id="rId4"/>
          </a:graphicData>
        </a:graphic>
      </p:graphicFrame>
      <p:sp>
        <p:nvSpPr>
          <p:cNvPr id="11" name="CaixaDeTexto 10">
            <a:extLst>
              <a:ext uri="{FF2B5EF4-FFF2-40B4-BE49-F238E27FC236}">
                <a16:creationId xmlns:a16="http://schemas.microsoft.com/office/drawing/2014/main" id="{E7DC99F9-5C53-C89A-EAF2-C92028021851}"/>
              </a:ext>
            </a:extLst>
          </p:cNvPr>
          <p:cNvSpPr txBox="1"/>
          <p:nvPr/>
        </p:nvSpPr>
        <p:spPr>
          <a:xfrm>
            <a:off x="9674897" y="1238411"/>
            <a:ext cx="2219352" cy="246221"/>
          </a:xfrm>
          <a:prstGeom prst="rect">
            <a:avLst/>
          </a:prstGeom>
          <a:noFill/>
        </p:spPr>
        <p:txBody>
          <a:bodyPr wrap="square" rtlCol="0">
            <a:spAutoFit/>
          </a:bodyPr>
          <a:lstStyle/>
          <a:p>
            <a:r>
              <a:rPr lang="pt-BR" sz="1000" dirty="0">
                <a:solidFill>
                  <a:schemeClr val="tx1">
                    <a:lumMod val="75000"/>
                    <a:lumOff val="25000"/>
                  </a:schemeClr>
                </a:solidFill>
                <a:latin typeface="Montserrat" panose="00000500000000000000" pitchFamily="2" charset="0"/>
              </a:rPr>
              <a:t>Em bilhões de R$</a:t>
            </a:r>
          </a:p>
        </p:txBody>
      </p:sp>
      <p:sp>
        <p:nvSpPr>
          <p:cNvPr id="4" name="CaixaDeTexto 3">
            <a:extLst>
              <a:ext uri="{FF2B5EF4-FFF2-40B4-BE49-F238E27FC236}">
                <a16:creationId xmlns:a16="http://schemas.microsoft.com/office/drawing/2014/main" id="{C4225884-8163-B0CC-6C62-47843FE7B5D0}"/>
              </a:ext>
            </a:extLst>
          </p:cNvPr>
          <p:cNvSpPr txBox="1"/>
          <p:nvPr/>
        </p:nvSpPr>
        <p:spPr>
          <a:xfrm>
            <a:off x="1026202" y="5920401"/>
            <a:ext cx="6245306" cy="307777"/>
          </a:xfrm>
          <a:prstGeom prst="rect">
            <a:avLst/>
          </a:prstGeom>
          <a:noFill/>
        </p:spPr>
        <p:txBody>
          <a:bodyPr wrap="square">
            <a:spAutoFit/>
          </a:bodyPr>
          <a:lstStyle/>
          <a:p>
            <a:r>
              <a:rPr lang="pt-BR" sz="1400" b="1" kern="500" spc="-41" dirty="0">
                <a:solidFill>
                  <a:schemeClr val="tx1">
                    <a:lumMod val="75000"/>
                    <a:lumOff val="25000"/>
                  </a:schemeClr>
                </a:solidFill>
                <a:latin typeface="Montserrat"/>
                <a:cs typeface="Segoe UI"/>
              </a:rPr>
              <a:t>Nota: </a:t>
            </a:r>
            <a:r>
              <a:rPr lang="pt-BR" sz="1400" kern="500" spc="-41" dirty="0">
                <a:solidFill>
                  <a:schemeClr val="tx1">
                    <a:lumMod val="75000"/>
                    <a:lumOff val="25000"/>
                  </a:schemeClr>
                </a:solidFill>
                <a:latin typeface="Montserrat"/>
                <a:cs typeface="Segoe UI"/>
              </a:rPr>
              <a:t>Resultado Primário (critério caixa). A partir de 2023, sem RPPS. </a:t>
            </a:r>
            <a:endParaRPr lang="pt-BR" sz="1400" dirty="0">
              <a:solidFill>
                <a:schemeClr val="tx1">
                  <a:lumMod val="75000"/>
                  <a:lumOff val="25000"/>
                </a:schemeClr>
              </a:solidFill>
            </a:endParaRPr>
          </a:p>
        </p:txBody>
      </p:sp>
      <p:sp>
        <p:nvSpPr>
          <p:cNvPr id="5" name="Título 1">
            <a:extLst>
              <a:ext uri="{FF2B5EF4-FFF2-40B4-BE49-F238E27FC236}">
                <a16:creationId xmlns:a16="http://schemas.microsoft.com/office/drawing/2014/main" id="{C523A466-0B44-D216-79ED-696E021B8792}"/>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Resultado primário</a:t>
            </a:r>
          </a:p>
        </p:txBody>
      </p:sp>
      <p:grpSp>
        <p:nvGrpSpPr>
          <p:cNvPr id="6" name="Agrupar 5">
            <a:extLst>
              <a:ext uri="{FF2B5EF4-FFF2-40B4-BE49-F238E27FC236}">
                <a16:creationId xmlns:a16="http://schemas.microsoft.com/office/drawing/2014/main" id="{FBF6EF2D-A11B-92D7-49F6-F544DBB058D3}"/>
              </a:ext>
            </a:extLst>
          </p:cNvPr>
          <p:cNvGrpSpPr/>
          <p:nvPr/>
        </p:nvGrpSpPr>
        <p:grpSpPr>
          <a:xfrm>
            <a:off x="654537" y="680270"/>
            <a:ext cx="295465" cy="326243"/>
            <a:chOff x="12592050" y="3673475"/>
            <a:chExt cx="381000" cy="420688"/>
          </a:xfrm>
        </p:grpSpPr>
        <p:sp>
          <p:nvSpPr>
            <p:cNvPr id="7" name="Freeform 20">
              <a:extLst>
                <a:ext uri="{FF2B5EF4-FFF2-40B4-BE49-F238E27FC236}">
                  <a16:creationId xmlns:a16="http://schemas.microsoft.com/office/drawing/2014/main" id="{2D6DBE9E-E3B1-5CD5-9685-9CB0ECA0909D}"/>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8" name="Freeform 21">
              <a:extLst>
                <a:ext uri="{FF2B5EF4-FFF2-40B4-BE49-F238E27FC236}">
                  <a16:creationId xmlns:a16="http://schemas.microsoft.com/office/drawing/2014/main" id="{F81D0AC8-E66C-E0AA-CF0E-481C16CF4C9E}"/>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9" name="Imagem 8" descr="Imagem de desenho animado&#10;&#10;Descrição gerada automaticamente com confiança média">
            <a:extLst>
              <a:ext uri="{FF2B5EF4-FFF2-40B4-BE49-F238E27FC236}">
                <a16:creationId xmlns:a16="http://schemas.microsoft.com/office/drawing/2014/main" id="{A566BD79-3AC1-0DF1-D233-5AA2D4E0D9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Tree>
    <p:extLst>
      <p:ext uri="{BB962C8B-B14F-4D97-AF65-F5344CB8AC3E}">
        <p14:creationId xmlns:p14="http://schemas.microsoft.com/office/powerpoint/2010/main" val="83623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66" name="Imagem 65">
            <a:extLst>
              <a:ext uri="{FF2B5EF4-FFF2-40B4-BE49-F238E27FC236}">
                <a16:creationId xmlns:a16="http://schemas.microsoft.com/office/drawing/2014/main" id="{8356CE77-6609-4F72-A4E2-9761D5F0C6FC}"/>
              </a:ext>
            </a:extLst>
          </p:cNvPr>
          <p:cNvPicPr/>
          <p:nvPr/>
        </p:nvPicPr>
        <p:blipFill>
          <a:blip r:embed="rId3" cstate="print"/>
          <a:stretch/>
        </p:blipFill>
        <p:spPr>
          <a:xfrm>
            <a:off x="200964" y="6605288"/>
            <a:ext cx="726017" cy="151292"/>
          </a:xfrm>
          <a:prstGeom prst="rect">
            <a:avLst/>
          </a:prstGeom>
          <a:ln>
            <a:noFill/>
          </a:ln>
        </p:spPr>
      </p:pic>
      <p:sp>
        <p:nvSpPr>
          <p:cNvPr id="7" name="CaixaDeTexto 6">
            <a:extLst>
              <a:ext uri="{FF2B5EF4-FFF2-40B4-BE49-F238E27FC236}">
                <a16:creationId xmlns:a16="http://schemas.microsoft.com/office/drawing/2014/main" id="{E60CD8CB-4143-FFA1-C27F-E623E1C57E3D}"/>
              </a:ext>
            </a:extLst>
          </p:cNvPr>
          <p:cNvSpPr txBox="1"/>
          <p:nvPr/>
        </p:nvSpPr>
        <p:spPr>
          <a:xfrm>
            <a:off x="952499" y="1079629"/>
            <a:ext cx="6096000" cy="338554"/>
          </a:xfrm>
          <a:prstGeom prst="rect">
            <a:avLst/>
          </a:prstGeom>
          <a:noFill/>
        </p:spPr>
        <p:txBody>
          <a:bodyPr wrap="square">
            <a:spAutoFit/>
          </a:bodyPr>
          <a:lstStyle/>
          <a:p>
            <a:r>
              <a:rPr lang="en-US" sz="1600" dirty="0">
                <a:solidFill>
                  <a:schemeClr val="tx1">
                    <a:lumMod val="75000"/>
                    <a:lumOff val="25000"/>
                  </a:schemeClr>
                </a:solidFill>
                <a:effectLst/>
                <a:latin typeface="Montserrat" panose="00000500000000000000" pitchFamily="2" charset="0"/>
              </a:rPr>
              <a:t>(Fundo Financeiro)</a:t>
            </a:r>
            <a:endParaRPr lang="pt-BR" sz="1600" dirty="0">
              <a:solidFill>
                <a:schemeClr val="tx1">
                  <a:lumMod val="75000"/>
                  <a:lumOff val="25000"/>
                </a:schemeClr>
              </a:solidFill>
              <a:latin typeface="Montserrat" panose="00000500000000000000" pitchFamily="2" charset="0"/>
            </a:endParaRPr>
          </a:p>
        </p:txBody>
      </p:sp>
      <p:sp>
        <p:nvSpPr>
          <p:cNvPr id="10" name="Retângulo 9">
            <a:extLst>
              <a:ext uri="{FF2B5EF4-FFF2-40B4-BE49-F238E27FC236}">
                <a16:creationId xmlns:a16="http://schemas.microsoft.com/office/drawing/2014/main" id="{5A59971B-C33E-EDDF-BC52-EADF67C1EC3A}"/>
              </a:ext>
            </a:extLst>
          </p:cNvPr>
          <p:cNvSpPr/>
          <p:nvPr/>
        </p:nvSpPr>
        <p:spPr>
          <a:xfrm>
            <a:off x="9701357" y="2066403"/>
            <a:ext cx="1722295" cy="1015663"/>
          </a:xfrm>
          <a:prstGeom prst="rect">
            <a:avLst/>
          </a:prstGeom>
        </p:spPr>
        <p:txBody>
          <a:bodyPr wrap="square" lIns="91440" tIns="45720" rIns="91440" bIns="45720" anchor="t">
            <a:spAutoFit/>
          </a:bodyPr>
          <a:lstStyle/>
          <a:p>
            <a:pPr algn="ctr"/>
            <a:r>
              <a:rPr lang="pt-BR" sz="2000" b="1" dirty="0">
                <a:solidFill>
                  <a:schemeClr val="tx1">
                    <a:lumMod val="75000"/>
                    <a:lumOff val="25000"/>
                  </a:schemeClr>
                </a:solidFill>
                <a:latin typeface="Montserrat"/>
                <a:cs typeface="Segoe UI"/>
              </a:rPr>
              <a:t>Aumento de 0,6% </a:t>
            </a:r>
            <a:r>
              <a:rPr lang="pt-BR" sz="2000" b="1" i="1" dirty="0" err="1">
                <a:solidFill>
                  <a:schemeClr val="tx1">
                    <a:lumMod val="75000"/>
                    <a:lumOff val="25000"/>
                  </a:schemeClr>
                </a:solidFill>
                <a:latin typeface="Montserrat"/>
                <a:cs typeface="Segoe UI"/>
              </a:rPr>
              <a:t>vs</a:t>
            </a:r>
            <a:r>
              <a:rPr lang="pt-BR" sz="2000" b="1" dirty="0">
                <a:solidFill>
                  <a:schemeClr val="tx1">
                    <a:lumMod val="75000"/>
                    <a:lumOff val="25000"/>
                  </a:schemeClr>
                </a:solidFill>
                <a:latin typeface="Montserrat"/>
                <a:cs typeface="Segoe UI"/>
              </a:rPr>
              <a:t> 2023</a:t>
            </a:r>
            <a:endParaRPr lang="pt-BR" sz="2800" b="1" dirty="0">
              <a:solidFill>
                <a:schemeClr val="tx1">
                  <a:lumMod val="75000"/>
                  <a:lumOff val="25000"/>
                </a:schemeClr>
              </a:solidFill>
              <a:latin typeface="Montserrat"/>
              <a:cs typeface="Segoe UI"/>
            </a:endParaRPr>
          </a:p>
        </p:txBody>
      </p:sp>
      <p:sp>
        <p:nvSpPr>
          <p:cNvPr id="11" name="Retângulo 10">
            <a:extLst>
              <a:ext uri="{FF2B5EF4-FFF2-40B4-BE49-F238E27FC236}">
                <a16:creationId xmlns:a16="http://schemas.microsoft.com/office/drawing/2014/main" id="{791C40BA-D5DC-514F-79DE-8A4D5BB72307}"/>
              </a:ext>
            </a:extLst>
          </p:cNvPr>
          <p:cNvSpPr/>
          <p:nvPr/>
        </p:nvSpPr>
        <p:spPr>
          <a:xfrm>
            <a:off x="9477375" y="3251079"/>
            <a:ext cx="2170258" cy="707886"/>
          </a:xfrm>
          <a:prstGeom prst="rect">
            <a:avLst/>
          </a:prstGeom>
        </p:spPr>
        <p:txBody>
          <a:bodyPr wrap="square" lIns="91440" tIns="45720" rIns="91440" bIns="45720" anchor="t">
            <a:spAutoFit/>
          </a:bodyPr>
          <a:lstStyle/>
          <a:p>
            <a:pPr algn="ctr">
              <a:lnSpc>
                <a:spcPts val="1600"/>
              </a:lnSpc>
              <a:buClr>
                <a:schemeClr val="tx1">
                  <a:lumMod val="75000"/>
                  <a:lumOff val="25000"/>
                </a:schemeClr>
              </a:buClr>
            </a:pPr>
            <a:r>
              <a:rPr lang="pt-BR" sz="1600" b="1" kern="500" spc="-41" dirty="0">
                <a:solidFill>
                  <a:schemeClr val="tx1">
                    <a:lumMod val="75000"/>
                    <a:lumOff val="25000"/>
                  </a:schemeClr>
                </a:solidFill>
                <a:latin typeface="Montserrat"/>
                <a:cs typeface="Segoe UI"/>
              </a:rPr>
              <a:t>Enquanto o IPCA do período foi de 4,71%</a:t>
            </a:r>
            <a:endParaRPr lang="pt-BR" sz="1600" kern="500" spc="-41" dirty="0">
              <a:solidFill>
                <a:schemeClr val="tx1">
                  <a:lumMod val="75000"/>
                  <a:lumOff val="25000"/>
                </a:schemeClr>
              </a:solidFill>
              <a:latin typeface="Montserrat"/>
              <a:cs typeface="Segoe UI"/>
            </a:endParaRPr>
          </a:p>
        </p:txBody>
      </p:sp>
      <p:cxnSp>
        <p:nvCxnSpPr>
          <p:cNvPr id="12" name="Conector reto 11">
            <a:extLst>
              <a:ext uri="{FF2B5EF4-FFF2-40B4-BE49-F238E27FC236}">
                <a16:creationId xmlns:a16="http://schemas.microsoft.com/office/drawing/2014/main" id="{4157CCF6-F553-EB96-7284-20409A03285E}"/>
              </a:ext>
            </a:extLst>
          </p:cNvPr>
          <p:cNvCxnSpPr>
            <a:cxnSpLocks/>
          </p:cNvCxnSpPr>
          <p:nvPr/>
        </p:nvCxnSpPr>
        <p:spPr>
          <a:xfrm>
            <a:off x="9680504" y="3136487"/>
            <a:ext cx="1764000" cy="0"/>
          </a:xfrm>
          <a:prstGeom prst="line">
            <a:avLst/>
          </a:prstGeom>
          <a:ln w="22225">
            <a:solidFill>
              <a:srgbClr val="FCA40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3" name="CaixaDeTexto 12">
            <a:extLst>
              <a:ext uri="{FF2B5EF4-FFF2-40B4-BE49-F238E27FC236}">
                <a16:creationId xmlns:a16="http://schemas.microsoft.com/office/drawing/2014/main" id="{4F730E22-0BAA-FF62-0633-8AEBDDB09A00}"/>
              </a:ext>
            </a:extLst>
          </p:cNvPr>
          <p:cNvSpPr txBox="1"/>
          <p:nvPr/>
        </p:nvSpPr>
        <p:spPr>
          <a:xfrm>
            <a:off x="5247408" y="1881065"/>
            <a:ext cx="3602182" cy="246221"/>
          </a:xfrm>
          <a:prstGeom prst="rect">
            <a:avLst/>
          </a:prstGeom>
          <a:noFill/>
        </p:spPr>
        <p:txBody>
          <a:bodyPr wrap="square">
            <a:spAutoFit/>
          </a:bodyPr>
          <a:lstStyle/>
          <a:p>
            <a:pPr algn="r" rtl="0">
              <a:defRPr sz="1000" b="0" i="0" u="none" strike="noStrike" kern="1200" spc="0" baseline="0">
                <a:solidFill>
                  <a:prstClr val="black">
                    <a:lumMod val="75000"/>
                    <a:lumOff val="25000"/>
                  </a:prstClr>
                </a:solidFill>
                <a:latin typeface="Montserrat" panose="00000500000000000000" pitchFamily="2" charset="0"/>
                <a:ea typeface="+mn-ea"/>
                <a:cs typeface="+mn-cs"/>
              </a:defRPr>
            </a:pPr>
            <a:r>
              <a:rPr lang="pt-BR" sz="1000" dirty="0">
                <a:solidFill>
                  <a:schemeClr val="tx1">
                    <a:lumMod val="75000"/>
                    <a:lumOff val="25000"/>
                  </a:schemeClr>
                </a:solidFill>
              </a:rPr>
              <a:t>(Em bilhões de R$)</a:t>
            </a:r>
          </a:p>
        </p:txBody>
      </p:sp>
      <p:graphicFrame>
        <p:nvGraphicFramePr>
          <p:cNvPr id="5" name="Gráfico 4">
            <a:extLst>
              <a:ext uri="{FF2B5EF4-FFF2-40B4-BE49-F238E27FC236}">
                <a16:creationId xmlns:a16="http://schemas.microsoft.com/office/drawing/2014/main" id="{3F926D9B-95B3-CFFE-996A-3062DA9E9139}"/>
              </a:ext>
            </a:extLst>
          </p:cNvPr>
          <p:cNvGraphicFramePr/>
          <p:nvPr>
            <p:extLst>
              <p:ext uri="{D42A27DB-BD31-4B8C-83A1-F6EECF244321}">
                <p14:modId xmlns:p14="http://schemas.microsoft.com/office/powerpoint/2010/main" val="438672700"/>
              </p:ext>
            </p:extLst>
          </p:nvPr>
        </p:nvGraphicFramePr>
        <p:xfrm>
          <a:off x="1301053" y="2052953"/>
          <a:ext cx="7662837" cy="4021337"/>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m 3" descr="Imagem de desenho animado&#10;&#10;Descrição gerada automaticamente com confiança média">
            <a:extLst>
              <a:ext uri="{FF2B5EF4-FFF2-40B4-BE49-F238E27FC236}">
                <a16:creationId xmlns:a16="http://schemas.microsoft.com/office/drawing/2014/main" id="{47926FED-C9B1-8764-D98D-295A40F2F5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9900" y="6074290"/>
            <a:ext cx="1264349" cy="643437"/>
          </a:xfrm>
          <a:prstGeom prst="rect">
            <a:avLst/>
          </a:prstGeom>
        </p:spPr>
      </p:pic>
      <p:sp>
        <p:nvSpPr>
          <p:cNvPr id="6" name="Título 1">
            <a:extLst>
              <a:ext uri="{FF2B5EF4-FFF2-40B4-BE49-F238E27FC236}">
                <a16:creationId xmlns:a16="http://schemas.microsoft.com/office/drawing/2014/main" id="{00DB6865-D0C3-4C19-5B80-6F142CD45008}"/>
              </a:ext>
            </a:extLst>
          </p:cNvPr>
          <p:cNvSpPr txBox="1">
            <a:spLocks/>
          </p:cNvSpPr>
          <p:nvPr/>
        </p:nvSpPr>
        <p:spPr>
          <a:xfrm>
            <a:off x="950002" y="593723"/>
            <a:ext cx="11092784" cy="546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tx1">
                    <a:lumMod val="75000"/>
                    <a:lumOff val="25000"/>
                  </a:schemeClr>
                </a:solidFill>
                <a:latin typeface="Montserrat" pitchFamily="2" charset="0"/>
                <a:ea typeface="+mn-ea"/>
              </a:rPr>
              <a:t>Resultado previdenciário</a:t>
            </a:r>
          </a:p>
        </p:txBody>
      </p:sp>
      <p:grpSp>
        <p:nvGrpSpPr>
          <p:cNvPr id="8" name="Agrupar 7">
            <a:extLst>
              <a:ext uri="{FF2B5EF4-FFF2-40B4-BE49-F238E27FC236}">
                <a16:creationId xmlns:a16="http://schemas.microsoft.com/office/drawing/2014/main" id="{87ACE6D5-DB3F-1D7C-1CFE-510DE0B6E462}"/>
              </a:ext>
            </a:extLst>
          </p:cNvPr>
          <p:cNvGrpSpPr/>
          <p:nvPr/>
        </p:nvGrpSpPr>
        <p:grpSpPr>
          <a:xfrm>
            <a:off x="654537" y="680270"/>
            <a:ext cx="295465" cy="326243"/>
            <a:chOff x="12592050" y="3673475"/>
            <a:chExt cx="381000" cy="420688"/>
          </a:xfrm>
        </p:grpSpPr>
        <p:sp>
          <p:nvSpPr>
            <p:cNvPr id="9" name="Freeform 20">
              <a:extLst>
                <a:ext uri="{FF2B5EF4-FFF2-40B4-BE49-F238E27FC236}">
                  <a16:creationId xmlns:a16="http://schemas.microsoft.com/office/drawing/2014/main" id="{EC899B74-8BE1-4972-E7AB-D68D8456AC05}"/>
                </a:ext>
              </a:extLst>
            </p:cNvPr>
            <p:cNvSpPr>
              <a:spLocks/>
            </p:cNvSpPr>
            <p:nvPr/>
          </p:nvSpPr>
          <p:spPr bwMode="auto">
            <a:xfrm>
              <a:off x="12592050" y="3673475"/>
              <a:ext cx="381000" cy="417513"/>
            </a:xfrm>
            <a:custGeom>
              <a:avLst/>
              <a:gdLst>
                <a:gd name="T0" fmla="*/ 184 w 925"/>
                <a:gd name="T1" fmla="*/ 1006 h 1020"/>
                <a:gd name="T2" fmla="*/ 249 w 925"/>
                <a:gd name="T3" fmla="*/ 969 h 1020"/>
                <a:gd name="T4" fmla="*/ 304 w 925"/>
                <a:gd name="T5" fmla="*/ 937 h 1020"/>
                <a:gd name="T6" fmla="*/ 376 w 925"/>
                <a:gd name="T7" fmla="*/ 897 h 1020"/>
                <a:gd name="T8" fmla="*/ 432 w 925"/>
                <a:gd name="T9" fmla="*/ 865 h 1020"/>
                <a:gd name="T10" fmla="*/ 464 w 925"/>
                <a:gd name="T11" fmla="*/ 847 h 1020"/>
                <a:gd name="T12" fmla="*/ 478 w 925"/>
                <a:gd name="T13" fmla="*/ 839 h 1020"/>
                <a:gd name="T14" fmla="*/ 491 w 925"/>
                <a:gd name="T15" fmla="*/ 831 h 1020"/>
                <a:gd name="T16" fmla="*/ 572 w 925"/>
                <a:gd name="T17" fmla="*/ 784 h 1020"/>
                <a:gd name="T18" fmla="*/ 641 w 925"/>
                <a:gd name="T19" fmla="*/ 744 h 1020"/>
                <a:gd name="T20" fmla="*/ 699 w 925"/>
                <a:gd name="T21" fmla="*/ 711 h 1020"/>
                <a:gd name="T22" fmla="*/ 745 w 925"/>
                <a:gd name="T23" fmla="*/ 684 h 1020"/>
                <a:gd name="T24" fmla="*/ 797 w 925"/>
                <a:gd name="T25" fmla="*/ 654 h 1020"/>
                <a:gd name="T26" fmla="*/ 840 w 925"/>
                <a:gd name="T27" fmla="*/ 630 h 1020"/>
                <a:gd name="T28" fmla="*/ 860 w 925"/>
                <a:gd name="T29" fmla="*/ 618 h 1020"/>
                <a:gd name="T30" fmla="*/ 866 w 925"/>
                <a:gd name="T31" fmla="*/ 615 h 1020"/>
                <a:gd name="T32" fmla="*/ 895 w 925"/>
                <a:gd name="T33" fmla="*/ 592 h 1020"/>
                <a:gd name="T34" fmla="*/ 915 w 925"/>
                <a:gd name="T35" fmla="*/ 560 h 1020"/>
                <a:gd name="T36" fmla="*/ 925 w 925"/>
                <a:gd name="T37" fmla="*/ 524 h 1020"/>
                <a:gd name="T38" fmla="*/ 922 w 925"/>
                <a:gd name="T39" fmla="*/ 487 h 1020"/>
                <a:gd name="T40" fmla="*/ 909 w 925"/>
                <a:gd name="T41" fmla="*/ 453 h 1020"/>
                <a:gd name="T42" fmla="*/ 883 w 925"/>
                <a:gd name="T43" fmla="*/ 424 h 1020"/>
                <a:gd name="T44" fmla="*/ 823 w 925"/>
                <a:gd name="T45" fmla="*/ 388 h 1020"/>
                <a:gd name="T46" fmla="*/ 746 w 925"/>
                <a:gd name="T47" fmla="*/ 344 h 1020"/>
                <a:gd name="T48" fmla="*/ 682 w 925"/>
                <a:gd name="T49" fmla="*/ 307 h 1020"/>
                <a:gd name="T50" fmla="*/ 629 w 925"/>
                <a:gd name="T51" fmla="*/ 276 h 1020"/>
                <a:gd name="T52" fmla="*/ 587 w 925"/>
                <a:gd name="T53" fmla="*/ 252 h 1020"/>
                <a:gd name="T54" fmla="*/ 530 w 925"/>
                <a:gd name="T55" fmla="*/ 219 h 1020"/>
                <a:gd name="T56" fmla="*/ 497 w 925"/>
                <a:gd name="T57" fmla="*/ 200 h 1020"/>
                <a:gd name="T58" fmla="*/ 484 w 925"/>
                <a:gd name="T59" fmla="*/ 193 h 1020"/>
                <a:gd name="T60" fmla="*/ 461 w 925"/>
                <a:gd name="T61" fmla="*/ 179 h 1020"/>
                <a:gd name="T62" fmla="*/ 398 w 925"/>
                <a:gd name="T63" fmla="*/ 143 h 1020"/>
                <a:gd name="T64" fmla="*/ 345 w 925"/>
                <a:gd name="T65" fmla="*/ 113 h 1020"/>
                <a:gd name="T66" fmla="*/ 269 w 925"/>
                <a:gd name="T67" fmla="*/ 69 h 1020"/>
                <a:gd name="T68" fmla="*/ 219 w 925"/>
                <a:gd name="T69" fmla="*/ 40 h 1020"/>
                <a:gd name="T70" fmla="*/ 191 w 925"/>
                <a:gd name="T71" fmla="*/ 24 h 1020"/>
                <a:gd name="T72" fmla="*/ 180 w 925"/>
                <a:gd name="T73" fmla="*/ 17 h 1020"/>
                <a:gd name="T74" fmla="*/ 164 w 925"/>
                <a:gd name="T75" fmla="*/ 9 h 1020"/>
                <a:gd name="T76" fmla="*/ 120 w 925"/>
                <a:gd name="T77" fmla="*/ 0 h 1020"/>
                <a:gd name="T78" fmla="*/ 78 w 925"/>
                <a:gd name="T79" fmla="*/ 7 h 1020"/>
                <a:gd name="T80" fmla="*/ 42 w 925"/>
                <a:gd name="T81" fmla="*/ 28 h 1020"/>
                <a:gd name="T82" fmla="*/ 15 w 925"/>
                <a:gd name="T83" fmla="*/ 61 h 1020"/>
                <a:gd name="T84" fmla="*/ 1 w 925"/>
                <a:gd name="T85" fmla="*/ 101 h 1020"/>
                <a:gd name="T86" fmla="*/ 4 w 925"/>
                <a:gd name="T87" fmla="*/ 147 h 1020"/>
                <a:gd name="T88" fmla="*/ 25 w 925"/>
                <a:gd name="T89" fmla="*/ 216 h 1020"/>
                <a:gd name="T90" fmla="*/ 43 w 925"/>
                <a:gd name="T91" fmla="*/ 277 h 1020"/>
                <a:gd name="T92" fmla="*/ 58 w 925"/>
                <a:gd name="T93" fmla="*/ 328 h 1020"/>
                <a:gd name="T94" fmla="*/ 78 w 925"/>
                <a:gd name="T95" fmla="*/ 393 h 1020"/>
                <a:gd name="T96" fmla="*/ 93 w 925"/>
                <a:gd name="T97" fmla="*/ 442 h 1020"/>
                <a:gd name="T98" fmla="*/ 100 w 925"/>
                <a:gd name="T99" fmla="*/ 468 h 1020"/>
                <a:gd name="T100" fmla="*/ 103 w 925"/>
                <a:gd name="T101" fmla="*/ 478 h 1020"/>
                <a:gd name="T102" fmla="*/ 106 w 925"/>
                <a:gd name="T103" fmla="*/ 487 h 1020"/>
                <a:gd name="T104" fmla="*/ 124 w 925"/>
                <a:gd name="T105" fmla="*/ 551 h 1020"/>
                <a:gd name="T106" fmla="*/ 145 w 925"/>
                <a:gd name="T107" fmla="*/ 626 h 1020"/>
                <a:gd name="T108" fmla="*/ 163 w 925"/>
                <a:gd name="T109" fmla="*/ 689 h 1020"/>
                <a:gd name="T110" fmla="*/ 178 w 925"/>
                <a:gd name="T111" fmla="*/ 741 h 1020"/>
                <a:gd name="T112" fmla="*/ 190 w 925"/>
                <a:gd name="T113" fmla="*/ 783 h 1020"/>
                <a:gd name="T114" fmla="*/ 206 w 925"/>
                <a:gd name="T115" fmla="*/ 838 h 1020"/>
                <a:gd name="T116" fmla="*/ 215 w 925"/>
                <a:gd name="T117" fmla="*/ 868 h 1020"/>
                <a:gd name="T118" fmla="*/ 218 w 925"/>
                <a:gd name="T119" fmla="*/ 880 h 1020"/>
                <a:gd name="T120" fmla="*/ 223 w 925"/>
                <a:gd name="T121" fmla="*/ 904 h 1020"/>
                <a:gd name="T122" fmla="*/ 216 w 925"/>
                <a:gd name="T123" fmla="*/ 955 h 1020"/>
                <a:gd name="T124" fmla="*/ 187 w 925"/>
                <a:gd name="T125" fmla="*/ 99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5" h="1020">
                  <a:moveTo>
                    <a:pt x="154" y="1020"/>
                  </a:moveTo>
                  <a:lnTo>
                    <a:pt x="157" y="1019"/>
                  </a:lnTo>
                  <a:lnTo>
                    <a:pt x="160" y="1018"/>
                  </a:lnTo>
                  <a:lnTo>
                    <a:pt x="163" y="1017"/>
                  </a:lnTo>
                  <a:lnTo>
                    <a:pt x="165" y="1016"/>
                  </a:lnTo>
                  <a:lnTo>
                    <a:pt x="168" y="1014"/>
                  </a:lnTo>
                  <a:lnTo>
                    <a:pt x="171" y="1013"/>
                  </a:lnTo>
                  <a:lnTo>
                    <a:pt x="174" y="1011"/>
                  </a:lnTo>
                  <a:lnTo>
                    <a:pt x="177" y="1009"/>
                  </a:lnTo>
                  <a:lnTo>
                    <a:pt x="184" y="1006"/>
                  </a:lnTo>
                  <a:lnTo>
                    <a:pt x="191" y="1002"/>
                  </a:lnTo>
                  <a:lnTo>
                    <a:pt x="198" y="998"/>
                  </a:lnTo>
                  <a:lnTo>
                    <a:pt x="205" y="994"/>
                  </a:lnTo>
                  <a:lnTo>
                    <a:pt x="211" y="990"/>
                  </a:lnTo>
                  <a:lnTo>
                    <a:pt x="218" y="986"/>
                  </a:lnTo>
                  <a:lnTo>
                    <a:pt x="224" y="983"/>
                  </a:lnTo>
                  <a:lnTo>
                    <a:pt x="231" y="979"/>
                  </a:lnTo>
                  <a:lnTo>
                    <a:pt x="237" y="976"/>
                  </a:lnTo>
                  <a:lnTo>
                    <a:pt x="243" y="972"/>
                  </a:lnTo>
                  <a:lnTo>
                    <a:pt x="249" y="969"/>
                  </a:lnTo>
                  <a:lnTo>
                    <a:pt x="255" y="965"/>
                  </a:lnTo>
                  <a:lnTo>
                    <a:pt x="261" y="962"/>
                  </a:lnTo>
                  <a:lnTo>
                    <a:pt x="266" y="959"/>
                  </a:lnTo>
                  <a:lnTo>
                    <a:pt x="272" y="956"/>
                  </a:lnTo>
                  <a:lnTo>
                    <a:pt x="278" y="952"/>
                  </a:lnTo>
                  <a:lnTo>
                    <a:pt x="283" y="949"/>
                  </a:lnTo>
                  <a:lnTo>
                    <a:pt x="288" y="946"/>
                  </a:lnTo>
                  <a:lnTo>
                    <a:pt x="294" y="943"/>
                  </a:lnTo>
                  <a:lnTo>
                    <a:pt x="299" y="940"/>
                  </a:lnTo>
                  <a:lnTo>
                    <a:pt x="304" y="937"/>
                  </a:lnTo>
                  <a:lnTo>
                    <a:pt x="309" y="935"/>
                  </a:lnTo>
                  <a:lnTo>
                    <a:pt x="314" y="932"/>
                  </a:lnTo>
                  <a:lnTo>
                    <a:pt x="318" y="929"/>
                  </a:lnTo>
                  <a:lnTo>
                    <a:pt x="328" y="924"/>
                  </a:lnTo>
                  <a:lnTo>
                    <a:pt x="336" y="919"/>
                  </a:lnTo>
                  <a:lnTo>
                    <a:pt x="345" y="914"/>
                  </a:lnTo>
                  <a:lnTo>
                    <a:pt x="353" y="909"/>
                  </a:lnTo>
                  <a:lnTo>
                    <a:pt x="361" y="905"/>
                  </a:lnTo>
                  <a:lnTo>
                    <a:pt x="369" y="901"/>
                  </a:lnTo>
                  <a:lnTo>
                    <a:pt x="376" y="897"/>
                  </a:lnTo>
                  <a:lnTo>
                    <a:pt x="383" y="893"/>
                  </a:lnTo>
                  <a:lnTo>
                    <a:pt x="389" y="889"/>
                  </a:lnTo>
                  <a:lnTo>
                    <a:pt x="396" y="885"/>
                  </a:lnTo>
                  <a:lnTo>
                    <a:pt x="402" y="882"/>
                  </a:lnTo>
                  <a:lnTo>
                    <a:pt x="407" y="879"/>
                  </a:lnTo>
                  <a:lnTo>
                    <a:pt x="413" y="876"/>
                  </a:lnTo>
                  <a:lnTo>
                    <a:pt x="418" y="873"/>
                  </a:lnTo>
                  <a:lnTo>
                    <a:pt x="423" y="870"/>
                  </a:lnTo>
                  <a:lnTo>
                    <a:pt x="427" y="867"/>
                  </a:lnTo>
                  <a:lnTo>
                    <a:pt x="432" y="865"/>
                  </a:lnTo>
                  <a:lnTo>
                    <a:pt x="436" y="862"/>
                  </a:lnTo>
                  <a:lnTo>
                    <a:pt x="440" y="860"/>
                  </a:lnTo>
                  <a:lnTo>
                    <a:pt x="444" y="858"/>
                  </a:lnTo>
                  <a:lnTo>
                    <a:pt x="447" y="856"/>
                  </a:lnTo>
                  <a:lnTo>
                    <a:pt x="450" y="854"/>
                  </a:lnTo>
                  <a:lnTo>
                    <a:pt x="453" y="852"/>
                  </a:lnTo>
                  <a:lnTo>
                    <a:pt x="456" y="851"/>
                  </a:lnTo>
                  <a:lnTo>
                    <a:pt x="459" y="849"/>
                  </a:lnTo>
                  <a:lnTo>
                    <a:pt x="461" y="848"/>
                  </a:lnTo>
                  <a:lnTo>
                    <a:pt x="464" y="847"/>
                  </a:lnTo>
                  <a:lnTo>
                    <a:pt x="466" y="846"/>
                  </a:lnTo>
                  <a:lnTo>
                    <a:pt x="468" y="844"/>
                  </a:lnTo>
                  <a:lnTo>
                    <a:pt x="469" y="843"/>
                  </a:lnTo>
                  <a:lnTo>
                    <a:pt x="471" y="843"/>
                  </a:lnTo>
                  <a:lnTo>
                    <a:pt x="472" y="842"/>
                  </a:lnTo>
                  <a:lnTo>
                    <a:pt x="474" y="841"/>
                  </a:lnTo>
                  <a:lnTo>
                    <a:pt x="475" y="840"/>
                  </a:lnTo>
                  <a:lnTo>
                    <a:pt x="476" y="840"/>
                  </a:lnTo>
                  <a:lnTo>
                    <a:pt x="477" y="839"/>
                  </a:lnTo>
                  <a:lnTo>
                    <a:pt x="478" y="839"/>
                  </a:lnTo>
                  <a:lnTo>
                    <a:pt x="479" y="838"/>
                  </a:lnTo>
                  <a:lnTo>
                    <a:pt x="479" y="838"/>
                  </a:lnTo>
                  <a:lnTo>
                    <a:pt x="480" y="838"/>
                  </a:lnTo>
                  <a:lnTo>
                    <a:pt x="481" y="837"/>
                  </a:lnTo>
                  <a:lnTo>
                    <a:pt x="481" y="837"/>
                  </a:lnTo>
                  <a:lnTo>
                    <a:pt x="482" y="837"/>
                  </a:lnTo>
                  <a:lnTo>
                    <a:pt x="482" y="837"/>
                  </a:lnTo>
                  <a:lnTo>
                    <a:pt x="482" y="836"/>
                  </a:lnTo>
                  <a:lnTo>
                    <a:pt x="482" y="836"/>
                  </a:lnTo>
                  <a:lnTo>
                    <a:pt x="491" y="831"/>
                  </a:lnTo>
                  <a:lnTo>
                    <a:pt x="499" y="826"/>
                  </a:lnTo>
                  <a:lnTo>
                    <a:pt x="508" y="821"/>
                  </a:lnTo>
                  <a:lnTo>
                    <a:pt x="517" y="816"/>
                  </a:lnTo>
                  <a:lnTo>
                    <a:pt x="525" y="811"/>
                  </a:lnTo>
                  <a:lnTo>
                    <a:pt x="533" y="807"/>
                  </a:lnTo>
                  <a:lnTo>
                    <a:pt x="541" y="802"/>
                  </a:lnTo>
                  <a:lnTo>
                    <a:pt x="549" y="797"/>
                  </a:lnTo>
                  <a:lnTo>
                    <a:pt x="557" y="793"/>
                  </a:lnTo>
                  <a:lnTo>
                    <a:pt x="565" y="788"/>
                  </a:lnTo>
                  <a:lnTo>
                    <a:pt x="572" y="784"/>
                  </a:lnTo>
                  <a:lnTo>
                    <a:pt x="580" y="780"/>
                  </a:lnTo>
                  <a:lnTo>
                    <a:pt x="587" y="776"/>
                  </a:lnTo>
                  <a:lnTo>
                    <a:pt x="595" y="771"/>
                  </a:lnTo>
                  <a:lnTo>
                    <a:pt x="602" y="767"/>
                  </a:lnTo>
                  <a:lnTo>
                    <a:pt x="609" y="763"/>
                  </a:lnTo>
                  <a:lnTo>
                    <a:pt x="615" y="759"/>
                  </a:lnTo>
                  <a:lnTo>
                    <a:pt x="622" y="755"/>
                  </a:lnTo>
                  <a:lnTo>
                    <a:pt x="629" y="752"/>
                  </a:lnTo>
                  <a:lnTo>
                    <a:pt x="635" y="748"/>
                  </a:lnTo>
                  <a:lnTo>
                    <a:pt x="641" y="744"/>
                  </a:lnTo>
                  <a:lnTo>
                    <a:pt x="648" y="741"/>
                  </a:lnTo>
                  <a:lnTo>
                    <a:pt x="654" y="737"/>
                  </a:lnTo>
                  <a:lnTo>
                    <a:pt x="660" y="734"/>
                  </a:lnTo>
                  <a:lnTo>
                    <a:pt x="666" y="730"/>
                  </a:lnTo>
                  <a:lnTo>
                    <a:pt x="672" y="727"/>
                  </a:lnTo>
                  <a:lnTo>
                    <a:pt x="677" y="724"/>
                  </a:lnTo>
                  <a:lnTo>
                    <a:pt x="683" y="721"/>
                  </a:lnTo>
                  <a:lnTo>
                    <a:pt x="688" y="717"/>
                  </a:lnTo>
                  <a:lnTo>
                    <a:pt x="693" y="714"/>
                  </a:lnTo>
                  <a:lnTo>
                    <a:pt x="699" y="711"/>
                  </a:lnTo>
                  <a:lnTo>
                    <a:pt x="704" y="708"/>
                  </a:lnTo>
                  <a:lnTo>
                    <a:pt x="709" y="705"/>
                  </a:lnTo>
                  <a:lnTo>
                    <a:pt x="714" y="703"/>
                  </a:lnTo>
                  <a:lnTo>
                    <a:pt x="719" y="700"/>
                  </a:lnTo>
                  <a:lnTo>
                    <a:pt x="723" y="697"/>
                  </a:lnTo>
                  <a:lnTo>
                    <a:pt x="728" y="695"/>
                  </a:lnTo>
                  <a:lnTo>
                    <a:pt x="732" y="692"/>
                  </a:lnTo>
                  <a:lnTo>
                    <a:pt x="737" y="689"/>
                  </a:lnTo>
                  <a:lnTo>
                    <a:pt x="741" y="687"/>
                  </a:lnTo>
                  <a:lnTo>
                    <a:pt x="745" y="684"/>
                  </a:lnTo>
                  <a:lnTo>
                    <a:pt x="749" y="682"/>
                  </a:lnTo>
                  <a:lnTo>
                    <a:pt x="753" y="680"/>
                  </a:lnTo>
                  <a:lnTo>
                    <a:pt x="757" y="678"/>
                  </a:lnTo>
                  <a:lnTo>
                    <a:pt x="761" y="675"/>
                  </a:lnTo>
                  <a:lnTo>
                    <a:pt x="765" y="673"/>
                  </a:lnTo>
                  <a:lnTo>
                    <a:pt x="772" y="669"/>
                  </a:lnTo>
                  <a:lnTo>
                    <a:pt x="779" y="665"/>
                  </a:lnTo>
                  <a:lnTo>
                    <a:pt x="785" y="661"/>
                  </a:lnTo>
                  <a:lnTo>
                    <a:pt x="792" y="658"/>
                  </a:lnTo>
                  <a:lnTo>
                    <a:pt x="797" y="654"/>
                  </a:lnTo>
                  <a:lnTo>
                    <a:pt x="803" y="651"/>
                  </a:lnTo>
                  <a:lnTo>
                    <a:pt x="808" y="648"/>
                  </a:lnTo>
                  <a:lnTo>
                    <a:pt x="813" y="645"/>
                  </a:lnTo>
                  <a:lnTo>
                    <a:pt x="818" y="643"/>
                  </a:lnTo>
                  <a:lnTo>
                    <a:pt x="822" y="640"/>
                  </a:lnTo>
                  <a:lnTo>
                    <a:pt x="826" y="638"/>
                  </a:lnTo>
                  <a:lnTo>
                    <a:pt x="830" y="636"/>
                  </a:lnTo>
                  <a:lnTo>
                    <a:pt x="834" y="634"/>
                  </a:lnTo>
                  <a:lnTo>
                    <a:pt x="837" y="632"/>
                  </a:lnTo>
                  <a:lnTo>
                    <a:pt x="840" y="630"/>
                  </a:lnTo>
                  <a:lnTo>
                    <a:pt x="843" y="628"/>
                  </a:lnTo>
                  <a:lnTo>
                    <a:pt x="845" y="627"/>
                  </a:lnTo>
                  <a:lnTo>
                    <a:pt x="848" y="625"/>
                  </a:lnTo>
                  <a:lnTo>
                    <a:pt x="850" y="624"/>
                  </a:lnTo>
                  <a:lnTo>
                    <a:pt x="852" y="623"/>
                  </a:lnTo>
                  <a:lnTo>
                    <a:pt x="854" y="622"/>
                  </a:lnTo>
                  <a:lnTo>
                    <a:pt x="856" y="621"/>
                  </a:lnTo>
                  <a:lnTo>
                    <a:pt x="857" y="620"/>
                  </a:lnTo>
                  <a:lnTo>
                    <a:pt x="858" y="619"/>
                  </a:lnTo>
                  <a:lnTo>
                    <a:pt x="860" y="618"/>
                  </a:lnTo>
                  <a:lnTo>
                    <a:pt x="861" y="618"/>
                  </a:lnTo>
                  <a:lnTo>
                    <a:pt x="862" y="617"/>
                  </a:lnTo>
                  <a:lnTo>
                    <a:pt x="863" y="617"/>
                  </a:lnTo>
                  <a:lnTo>
                    <a:pt x="863" y="616"/>
                  </a:lnTo>
                  <a:lnTo>
                    <a:pt x="864" y="616"/>
                  </a:lnTo>
                  <a:lnTo>
                    <a:pt x="864" y="616"/>
                  </a:lnTo>
                  <a:lnTo>
                    <a:pt x="865" y="615"/>
                  </a:lnTo>
                  <a:lnTo>
                    <a:pt x="866" y="615"/>
                  </a:lnTo>
                  <a:lnTo>
                    <a:pt x="866" y="615"/>
                  </a:lnTo>
                  <a:lnTo>
                    <a:pt x="866" y="615"/>
                  </a:lnTo>
                  <a:lnTo>
                    <a:pt x="866" y="615"/>
                  </a:lnTo>
                  <a:lnTo>
                    <a:pt x="869" y="613"/>
                  </a:lnTo>
                  <a:lnTo>
                    <a:pt x="873" y="611"/>
                  </a:lnTo>
                  <a:lnTo>
                    <a:pt x="876" y="608"/>
                  </a:lnTo>
                  <a:lnTo>
                    <a:pt x="880" y="606"/>
                  </a:lnTo>
                  <a:lnTo>
                    <a:pt x="883" y="603"/>
                  </a:lnTo>
                  <a:lnTo>
                    <a:pt x="886" y="600"/>
                  </a:lnTo>
                  <a:lnTo>
                    <a:pt x="889" y="598"/>
                  </a:lnTo>
                  <a:lnTo>
                    <a:pt x="892" y="595"/>
                  </a:lnTo>
                  <a:lnTo>
                    <a:pt x="895" y="592"/>
                  </a:lnTo>
                  <a:lnTo>
                    <a:pt x="897" y="589"/>
                  </a:lnTo>
                  <a:lnTo>
                    <a:pt x="900" y="586"/>
                  </a:lnTo>
                  <a:lnTo>
                    <a:pt x="902" y="583"/>
                  </a:lnTo>
                  <a:lnTo>
                    <a:pt x="904" y="580"/>
                  </a:lnTo>
                  <a:lnTo>
                    <a:pt x="907" y="577"/>
                  </a:lnTo>
                  <a:lnTo>
                    <a:pt x="909" y="573"/>
                  </a:lnTo>
                  <a:lnTo>
                    <a:pt x="911" y="570"/>
                  </a:lnTo>
                  <a:lnTo>
                    <a:pt x="912" y="567"/>
                  </a:lnTo>
                  <a:lnTo>
                    <a:pt x="914" y="564"/>
                  </a:lnTo>
                  <a:lnTo>
                    <a:pt x="915" y="560"/>
                  </a:lnTo>
                  <a:lnTo>
                    <a:pt x="917" y="556"/>
                  </a:lnTo>
                  <a:lnTo>
                    <a:pt x="918" y="553"/>
                  </a:lnTo>
                  <a:lnTo>
                    <a:pt x="920" y="549"/>
                  </a:lnTo>
                  <a:lnTo>
                    <a:pt x="921" y="546"/>
                  </a:lnTo>
                  <a:lnTo>
                    <a:pt x="922" y="542"/>
                  </a:lnTo>
                  <a:lnTo>
                    <a:pt x="922" y="539"/>
                  </a:lnTo>
                  <a:lnTo>
                    <a:pt x="923" y="535"/>
                  </a:lnTo>
                  <a:lnTo>
                    <a:pt x="924" y="532"/>
                  </a:lnTo>
                  <a:lnTo>
                    <a:pt x="925" y="528"/>
                  </a:lnTo>
                  <a:lnTo>
                    <a:pt x="925" y="524"/>
                  </a:lnTo>
                  <a:lnTo>
                    <a:pt x="925" y="520"/>
                  </a:lnTo>
                  <a:lnTo>
                    <a:pt x="925" y="517"/>
                  </a:lnTo>
                  <a:lnTo>
                    <a:pt x="925" y="513"/>
                  </a:lnTo>
                  <a:lnTo>
                    <a:pt x="925" y="509"/>
                  </a:lnTo>
                  <a:lnTo>
                    <a:pt x="925" y="506"/>
                  </a:lnTo>
                  <a:lnTo>
                    <a:pt x="925" y="502"/>
                  </a:lnTo>
                  <a:lnTo>
                    <a:pt x="925" y="498"/>
                  </a:lnTo>
                  <a:lnTo>
                    <a:pt x="924" y="495"/>
                  </a:lnTo>
                  <a:lnTo>
                    <a:pt x="923" y="491"/>
                  </a:lnTo>
                  <a:lnTo>
                    <a:pt x="922" y="487"/>
                  </a:lnTo>
                  <a:lnTo>
                    <a:pt x="922" y="484"/>
                  </a:lnTo>
                  <a:lnTo>
                    <a:pt x="921" y="480"/>
                  </a:lnTo>
                  <a:lnTo>
                    <a:pt x="920" y="477"/>
                  </a:lnTo>
                  <a:lnTo>
                    <a:pt x="918" y="473"/>
                  </a:lnTo>
                  <a:lnTo>
                    <a:pt x="917" y="470"/>
                  </a:lnTo>
                  <a:lnTo>
                    <a:pt x="915" y="466"/>
                  </a:lnTo>
                  <a:lnTo>
                    <a:pt x="914" y="463"/>
                  </a:lnTo>
                  <a:lnTo>
                    <a:pt x="912" y="460"/>
                  </a:lnTo>
                  <a:lnTo>
                    <a:pt x="911" y="456"/>
                  </a:lnTo>
                  <a:lnTo>
                    <a:pt x="909" y="453"/>
                  </a:lnTo>
                  <a:lnTo>
                    <a:pt x="907" y="450"/>
                  </a:lnTo>
                  <a:lnTo>
                    <a:pt x="904" y="447"/>
                  </a:lnTo>
                  <a:lnTo>
                    <a:pt x="902" y="444"/>
                  </a:lnTo>
                  <a:lnTo>
                    <a:pt x="900" y="441"/>
                  </a:lnTo>
                  <a:lnTo>
                    <a:pt x="897" y="438"/>
                  </a:lnTo>
                  <a:lnTo>
                    <a:pt x="895" y="435"/>
                  </a:lnTo>
                  <a:lnTo>
                    <a:pt x="892" y="432"/>
                  </a:lnTo>
                  <a:lnTo>
                    <a:pt x="889" y="429"/>
                  </a:lnTo>
                  <a:lnTo>
                    <a:pt x="886" y="427"/>
                  </a:lnTo>
                  <a:lnTo>
                    <a:pt x="883" y="424"/>
                  </a:lnTo>
                  <a:lnTo>
                    <a:pt x="880" y="422"/>
                  </a:lnTo>
                  <a:lnTo>
                    <a:pt x="876" y="419"/>
                  </a:lnTo>
                  <a:lnTo>
                    <a:pt x="873" y="417"/>
                  </a:lnTo>
                  <a:lnTo>
                    <a:pt x="869" y="415"/>
                  </a:lnTo>
                  <a:lnTo>
                    <a:pt x="866" y="412"/>
                  </a:lnTo>
                  <a:lnTo>
                    <a:pt x="857" y="407"/>
                  </a:lnTo>
                  <a:lnTo>
                    <a:pt x="848" y="402"/>
                  </a:lnTo>
                  <a:lnTo>
                    <a:pt x="840" y="397"/>
                  </a:lnTo>
                  <a:lnTo>
                    <a:pt x="831" y="392"/>
                  </a:lnTo>
                  <a:lnTo>
                    <a:pt x="823" y="388"/>
                  </a:lnTo>
                  <a:lnTo>
                    <a:pt x="814" y="383"/>
                  </a:lnTo>
                  <a:lnTo>
                    <a:pt x="806" y="378"/>
                  </a:lnTo>
                  <a:lnTo>
                    <a:pt x="798" y="374"/>
                  </a:lnTo>
                  <a:lnTo>
                    <a:pt x="790" y="369"/>
                  </a:lnTo>
                  <a:lnTo>
                    <a:pt x="783" y="365"/>
                  </a:lnTo>
                  <a:lnTo>
                    <a:pt x="775" y="360"/>
                  </a:lnTo>
                  <a:lnTo>
                    <a:pt x="768" y="356"/>
                  </a:lnTo>
                  <a:lnTo>
                    <a:pt x="760" y="352"/>
                  </a:lnTo>
                  <a:lnTo>
                    <a:pt x="753" y="348"/>
                  </a:lnTo>
                  <a:lnTo>
                    <a:pt x="746" y="344"/>
                  </a:lnTo>
                  <a:lnTo>
                    <a:pt x="739" y="340"/>
                  </a:lnTo>
                  <a:lnTo>
                    <a:pt x="732" y="336"/>
                  </a:lnTo>
                  <a:lnTo>
                    <a:pt x="725" y="332"/>
                  </a:lnTo>
                  <a:lnTo>
                    <a:pt x="719" y="328"/>
                  </a:lnTo>
                  <a:lnTo>
                    <a:pt x="712" y="324"/>
                  </a:lnTo>
                  <a:lnTo>
                    <a:pt x="706" y="321"/>
                  </a:lnTo>
                  <a:lnTo>
                    <a:pt x="700" y="317"/>
                  </a:lnTo>
                  <a:lnTo>
                    <a:pt x="694" y="313"/>
                  </a:lnTo>
                  <a:lnTo>
                    <a:pt x="688" y="310"/>
                  </a:lnTo>
                  <a:lnTo>
                    <a:pt x="682" y="307"/>
                  </a:lnTo>
                  <a:lnTo>
                    <a:pt x="676" y="303"/>
                  </a:lnTo>
                  <a:lnTo>
                    <a:pt x="671" y="300"/>
                  </a:lnTo>
                  <a:lnTo>
                    <a:pt x="665" y="297"/>
                  </a:lnTo>
                  <a:lnTo>
                    <a:pt x="659" y="294"/>
                  </a:lnTo>
                  <a:lnTo>
                    <a:pt x="654" y="291"/>
                  </a:lnTo>
                  <a:lnTo>
                    <a:pt x="649" y="288"/>
                  </a:lnTo>
                  <a:lnTo>
                    <a:pt x="644" y="285"/>
                  </a:lnTo>
                  <a:lnTo>
                    <a:pt x="639" y="282"/>
                  </a:lnTo>
                  <a:lnTo>
                    <a:pt x="634" y="279"/>
                  </a:lnTo>
                  <a:lnTo>
                    <a:pt x="629" y="276"/>
                  </a:lnTo>
                  <a:lnTo>
                    <a:pt x="624" y="273"/>
                  </a:lnTo>
                  <a:lnTo>
                    <a:pt x="620" y="271"/>
                  </a:lnTo>
                  <a:lnTo>
                    <a:pt x="615" y="268"/>
                  </a:lnTo>
                  <a:lnTo>
                    <a:pt x="611" y="266"/>
                  </a:lnTo>
                  <a:lnTo>
                    <a:pt x="607" y="263"/>
                  </a:lnTo>
                  <a:lnTo>
                    <a:pt x="602" y="261"/>
                  </a:lnTo>
                  <a:lnTo>
                    <a:pt x="598" y="258"/>
                  </a:lnTo>
                  <a:lnTo>
                    <a:pt x="594" y="256"/>
                  </a:lnTo>
                  <a:lnTo>
                    <a:pt x="590" y="254"/>
                  </a:lnTo>
                  <a:lnTo>
                    <a:pt x="587" y="252"/>
                  </a:lnTo>
                  <a:lnTo>
                    <a:pt x="583" y="249"/>
                  </a:lnTo>
                  <a:lnTo>
                    <a:pt x="576" y="245"/>
                  </a:lnTo>
                  <a:lnTo>
                    <a:pt x="569" y="241"/>
                  </a:lnTo>
                  <a:lnTo>
                    <a:pt x="562" y="238"/>
                  </a:lnTo>
                  <a:lnTo>
                    <a:pt x="556" y="234"/>
                  </a:lnTo>
                  <a:lnTo>
                    <a:pt x="550" y="231"/>
                  </a:lnTo>
                  <a:lnTo>
                    <a:pt x="545" y="228"/>
                  </a:lnTo>
                  <a:lnTo>
                    <a:pt x="539" y="224"/>
                  </a:lnTo>
                  <a:lnTo>
                    <a:pt x="534" y="222"/>
                  </a:lnTo>
                  <a:lnTo>
                    <a:pt x="530" y="219"/>
                  </a:lnTo>
                  <a:lnTo>
                    <a:pt x="525" y="216"/>
                  </a:lnTo>
                  <a:lnTo>
                    <a:pt x="521" y="214"/>
                  </a:lnTo>
                  <a:lnTo>
                    <a:pt x="517" y="212"/>
                  </a:lnTo>
                  <a:lnTo>
                    <a:pt x="514" y="210"/>
                  </a:lnTo>
                  <a:lnTo>
                    <a:pt x="511" y="208"/>
                  </a:lnTo>
                  <a:lnTo>
                    <a:pt x="508" y="206"/>
                  </a:lnTo>
                  <a:lnTo>
                    <a:pt x="505" y="205"/>
                  </a:lnTo>
                  <a:lnTo>
                    <a:pt x="502" y="203"/>
                  </a:lnTo>
                  <a:lnTo>
                    <a:pt x="500" y="202"/>
                  </a:lnTo>
                  <a:lnTo>
                    <a:pt x="497" y="200"/>
                  </a:lnTo>
                  <a:lnTo>
                    <a:pt x="495" y="199"/>
                  </a:lnTo>
                  <a:lnTo>
                    <a:pt x="493" y="198"/>
                  </a:lnTo>
                  <a:lnTo>
                    <a:pt x="492" y="197"/>
                  </a:lnTo>
                  <a:lnTo>
                    <a:pt x="490" y="196"/>
                  </a:lnTo>
                  <a:lnTo>
                    <a:pt x="489" y="195"/>
                  </a:lnTo>
                  <a:lnTo>
                    <a:pt x="488" y="195"/>
                  </a:lnTo>
                  <a:lnTo>
                    <a:pt x="487" y="194"/>
                  </a:lnTo>
                  <a:lnTo>
                    <a:pt x="486" y="194"/>
                  </a:lnTo>
                  <a:lnTo>
                    <a:pt x="485" y="193"/>
                  </a:lnTo>
                  <a:lnTo>
                    <a:pt x="484" y="193"/>
                  </a:lnTo>
                  <a:lnTo>
                    <a:pt x="484" y="193"/>
                  </a:lnTo>
                  <a:lnTo>
                    <a:pt x="483" y="192"/>
                  </a:lnTo>
                  <a:lnTo>
                    <a:pt x="483" y="192"/>
                  </a:lnTo>
                  <a:lnTo>
                    <a:pt x="482" y="191"/>
                  </a:lnTo>
                  <a:lnTo>
                    <a:pt x="482" y="191"/>
                  </a:lnTo>
                  <a:lnTo>
                    <a:pt x="482" y="191"/>
                  </a:lnTo>
                  <a:lnTo>
                    <a:pt x="482" y="191"/>
                  </a:lnTo>
                  <a:lnTo>
                    <a:pt x="475" y="187"/>
                  </a:lnTo>
                  <a:lnTo>
                    <a:pt x="468" y="183"/>
                  </a:lnTo>
                  <a:lnTo>
                    <a:pt x="461" y="179"/>
                  </a:lnTo>
                  <a:lnTo>
                    <a:pt x="454" y="175"/>
                  </a:lnTo>
                  <a:lnTo>
                    <a:pt x="447" y="172"/>
                  </a:lnTo>
                  <a:lnTo>
                    <a:pt x="441" y="168"/>
                  </a:lnTo>
                  <a:lnTo>
                    <a:pt x="434" y="164"/>
                  </a:lnTo>
                  <a:lnTo>
                    <a:pt x="428" y="160"/>
                  </a:lnTo>
                  <a:lnTo>
                    <a:pt x="422" y="157"/>
                  </a:lnTo>
                  <a:lnTo>
                    <a:pt x="416" y="153"/>
                  </a:lnTo>
                  <a:lnTo>
                    <a:pt x="410" y="150"/>
                  </a:lnTo>
                  <a:lnTo>
                    <a:pt x="404" y="147"/>
                  </a:lnTo>
                  <a:lnTo>
                    <a:pt x="398" y="143"/>
                  </a:lnTo>
                  <a:lnTo>
                    <a:pt x="392" y="140"/>
                  </a:lnTo>
                  <a:lnTo>
                    <a:pt x="387" y="137"/>
                  </a:lnTo>
                  <a:lnTo>
                    <a:pt x="381" y="133"/>
                  </a:lnTo>
                  <a:lnTo>
                    <a:pt x="376" y="130"/>
                  </a:lnTo>
                  <a:lnTo>
                    <a:pt x="370" y="127"/>
                  </a:lnTo>
                  <a:lnTo>
                    <a:pt x="365" y="124"/>
                  </a:lnTo>
                  <a:lnTo>
                    <a:pt x="360" y="121"/>
                  </a:lnTo>
                  <a:lnTo>
                    <a:pt x="355" y="118"/>
                  </a:lnTo>
                  <a:lnTo>
                    <a:pt x="350" y="115"/>
                  </a:lnTo>
                  <a:lnTo>
                    <a:pt x="345" y="113"/>
                  </a:lnTo>
                  <a:lnTo>
                    <a:pt x="341" y="110"/>
                  </a:lnTo>
                  <a:lnTo>
                    <a:pt x="331" y="105"/>
                  </a:lnTo>
                  <a:lnTo>
                    <a:pt x="322" y="100"/>
                  </a:lnTo>
                  <a:lnTo>
                    <a:pt x="314" y="95"/>
                  </a:lnTo>
                  <a:lnTo>
                    <a:pt x="306" y="90"/>
                  </a:lnTo>
                  <a:lnTo>
                    <a:pt x="298" y="85"/>
                  </a:lnTo>
                  <a:lnTo>
                    <a:pt x="290" y="81"/>
                  </a:lnTo>
                  <a:lnTo>
                    <a:pt x="283" y="77"/>
                  </a:lnTo>
                  <a:lnTo>
                    <a:pt x="276" y="73"/>
                  </a:lnTo>
                  <a:lnTo>
                    <a:pt x="269" y="69"/>
                  </a:lnTo>
                  <a:lnTo>
                    <a:pt x="263" y="66"/>
                  </a:lnTo>
                  <a:lnTo>
                    <a:pt x="257" y="62"/>
                  </a:lnTo>
                  <a:lnTo>
                    <a:pt x="251" y="59"/>
                  </a:lnTo>
                  <a:lnTo>
                    <a:pt x="246" y="56"/>
                  </a:lnTo>
                  <a:lnTo>
                    <a:pt x="241" y="53"/>
                  </a:lnTo>
                  <a:lnTo>
                    <a:pt x="236" y="50"/>
                  </a:lnTo>
                  <a:lnTo>
                    <a:pt x="231" y="47"/>
                  </a:lnTo>
                  <a:lnTo>
                    <a:pt x="227" y="45"/>
                  </a:lnTo>
                  <a:lnTo>
                    <a:pt x="223" y="42"/>
                  </a:lnTo>
                  <a:lnTo>
                    <a:pt x="219" y="40"/>
                  </a:lnTo>
                  <a:lnTo>
                    <a:pt x="215" y="38"/>
                  </a:lnTo>
                  <a:lnTo>
                    <a:pt x="212" y="36"/>
                  </a:lnTo>
                  <a:lnTo>
                    <a:pt x="208" y="34"/>
                  </a:lnTo>
                  <a:lnTo>
                    <a:pt x="205" y="32"/>
                  </a:lnTo>
                  <a:lnTo>
                    <a:pt x="203" y="31"/>
                  </a:lnTo>
                  <a:lnTo>
                    <a:pt x="200" y="29"/>
                  </a:lnTo>
                  <a:lnTo>
                    <a:pt x="197" y="28"/>
                  </a:lnTo>
                  <a:lnTo>
                    <a:pt x="195" y="26"/>
                  </a:lnTo>
                  <a:lnTo>
                    <a:pt x="193" y="25"/>
                  </a:lnTo>
                  <a:lnTo>
                    <a:pt x="191" y="24"/>
                  </a:lnTo>
                  <a:lnTo>
                    <a:pt x="189" y="23"/>
                  </a:lnTo>
                  <a:lnTo>
                    <a:pt x="188" y="22"/>
                  </a:lnTo>
                  <a:lnTo>
                    <a:pt x="186" y="21"/>
                  </a:lnTo>
                  <a:lnTo>
                    <a:pt x="185" y="21"/>
                  </a:lnTo>
                  <a:lnTo>
                    <a:pt x="184" y="20"/>
                  </a:lnTo>
                  <a:lnTo>
                    <a:pt x="183" y="19"/>
                  </a:lnTo>
                  <a:lnTo>
                    <a:pt x="182" y="19"/>
                  </a:lnTo>
                  <a:lnTo>
                    <a:pt x="181" y="18"/>
                  </a:lnTo>
                  <a:lnTo>
                    <a:pt x="180" y="18"/>
                  </a:lnTo>
                  <a:lnTo>
                    <a:pt x="180" y="17"/>
                  </a:lnTo>
                  <a:lnTo>
                    <a:pt x="179" y="17"/>
                  </a:lnTo>
                  <a:lnTo>
                    <a:pt x="178" y="17"/>
                  </a:lnTo>
                  <a:lnTo>
                    <a:pt x="178" y="16"/>
                  </a:lnTo>
                  <a:lnTo>
                    <a:pt x="177" y="16"/>
                  </a:lnTo>
                  <a:lnTo>
                    <a:pt x="177" y="16"/>
                  </a:lnTo>
                  <a:lnTo>
                    <a:pt x="177" y="16"/>
                  </a:lnTo>
                  <a:lnTo>
                    <a:pt x="177" y="16"/>
                  </a:lnTo>
                  <a:lnTo>
                    <a:pt x="173" y="14"/>
                  </a:lnTo>
                  <a:lnTo>
                    <a:pt x="168" y="12"/>
                  </a:lnTo>
                  <a:lnTo>
                    <a:pt x="164" y="9"/>
                  </a:lnTo>
                  <a:lnTo>
                    <a:pt x="160" y="8"/>
                  </a:lnTo>
                  <a:lnTo>
                    <a:pt x="155" y="6"/>
                  </a:lnTo>
                  <a:lnTo>
                    <a:pt x="151" y="5"/>
                  </a:lnTo>
                  <a:lnTo>
                    <a:pt x="146" y="4"/>
                  </a:lnTo>
                  <a:lnTo>
                    <a:pt x="142" y="3"/>
                  </a:lnTo>
                  <a:lnTo>
                    <a:pt x="137" y="2"/>
                  </a:lnTo>
                  <a:lnTo>
                    <a:pt x="133" y="1"/>
                  </a:lnTo>
                  <a:lnTo>
                    <a:pt x="129" y="1"/>
                  </a:lnTo>
                  <a:lnTo>
                    <a:pt x="124" y="0"/>
                  </a:lnTo>
                  <a:lnTo>
                    <a:pt x="120" y="0"/>
                  </a:lnTo>
                  <a:lnTo>
                    <a:pt x="116" y="0"/>
                  </a:lnTo>
                  <a:lnTo>
                    <a:pt x="111" y="0"/>
                  </a:lnTo>
                  <a:lnTo>
                    <a:pt x="107" y="1"/>
                  </a:lnTo>
                  <a:lnTo>
                    <a:pt x="103" y="1"/>
                  </a:lnTo>
                  <a:lnTo>
                    <a:pt x="99" y="2"/>
                  </a:lnTo>
                  <a:lnTo>
                    <a:pt x="94" y="3"/>
                  </a:lnTo>
                  <a:lnTo>
                    <a:pt x="90" y="4"/>
                  </a:lnTo>
                  <a:lnTo>
                    <a:pt x="86" y="5"/>
                  </a:lnTo>
                  <a:lnTo>
                    <a:pt x="82" y="6"/>
                  </a:lnTo>
                  <a:lnTo>
                    <a:pt x="78" y="7"/>
                  </a:lnTo>
                  <a:lnTo>
                    <a:pt x="74" y="9"/>
                  </a:lnTo>
                  <a:lnTo>
                    <a:pt x="70" y="11"/>
                  </a:lnTo>
                  <a:lnTo>
                    <a:pt x="66" y="12"/>
                  </a:lnTo>
                  <a:lnTo>
                    <a:pt x="63" y="14"/>
                  </a:lnTo>
                  <a:lnTo>
                    <a:pt x="59" y="16"/>
                  </a:lnTo>
                  <a:lnTo>
                    <a:pt x="55" y="19"/>
                  </a:lnTo>
                  <a:lnTo>
                    <a:pt x="52" y="21"/>
                  </a:lnTo>
                  <a:lnTo>
                    <a:pt x="48" y="23"/>
                  </a:lnTo>
                  <a:lnTo>
                    <a:pt x="45" y="26"/>
                  </a:lnTo>
                  <a:lnTo>
                    <a:pt x="42" y="28"/>
                  </a:lnTo>
                  <a:lnTo>
                    <a:pt x="39" y="31"/>
                  </a:lnTo>
                  <a:lnTo>
                    <a:pt x="36" y="34"/>
                  </a:lnTo>
                  <a:lnTo>
                    <a:pt x="33" y="37"/>
                  </a:lnTo>
                  <a:lnTo>
                    <a:pt x="30" y="40"/>
                  </a:lnTo>
                  <a:lnTo>
                    <a:pt x="27" y="43"/>
                  </a:lnTo>
                  <a:lnTo>
                    <a:pt x="24" y="47"/>
                  </a:lnTo>
                  <a:lnTo>
                    <a:pt x="22" y="50"/>
                  </a:lnTo>
                  <a:lnTo>
                    <a:pt x="20" y="53"/>
                  </a:lnTo>
                  <a:lnTo>
                    <a:pt x="17" y="57"/>
                  </a:lnTo>
                  <a:lnTo>
                    <a:pt x="15" y="61"/>
                  </a:lnTo>
                  <a:lnTo>
                    <a:pt x="13" y="64"/>
                  </a:lnTo>
                  <a:lnTo>
                    <a:pt x="11" y="68"/>
                  </a:lnTo>
                  <a:lnTo>
                    <a:pt x="9" y="72"/>
                  </a:lnTo>
                  <a:lnTo>
                    <a:pt x="8" y="76"/>
                  </a:lnTo>
                  <a:lnTo>
                    <a:pt x="6" y="80"/>
                  </a:lnTo>
                  <a:lnTo>
                    <a:pt x="5" y="84"/>
                  </a:lnTo>
                  <a:lnTo>
                    <a:pt x="4" y="88"/>
                  </a:lnTo>
                  <a:lnTo>
                    <a:pt x="3" y="92"/>
                  </a:lnTo>
                  <a:lnTo>
                    <a:pt x="2" y="97"/>
                  </a:lnTo>
                  <a:lnTo>
                    <a:pt x="1" y="101"/>
                  </a:lnTo>
                  <a:lnTo>
                    <a:pt x="1" y="105"/>
                  </a:lnTo>
                  <a:lnTo>
                    <a:pt x="0" y="110"/>
                  </a:lnTo>
                  <a:lnTo>
                    <a:pt x="0" y="114"/>
                  </a:lnTo>
                  <a:lnTo>
                    <a:pt x="0" y="119"/>
                  </a:lnTo>
                  <a:lnTo>
                    <a:pt x="0" y="123"/>
                  </a:lnTo>
                  <a:lnTo>
                    <a:pt x="1" y="128"/>
                  </a:lnTo>
                  <a:lnTo>
                    <a:pt x="2" y="133"/>
                  </a:lnTo>
                  <a:lnTo>
                    <a:pt x="2" y="137"/>
                  </a:lnTo>
                  <a:lnTo>
                    <a:pt x="3" y="142"/>
                  </a:lnTo>
                  <a:lnTo>
                    <a:pt x="4" y="147"/>
                  </a:lnTo>
                  <a:lnTo>
                    <a:pt x="6" y="152"/>
                  </a:lnTo>
                  <a:lnTo>
                    <a:pt x="8" y="159"/>
                  </a:lnTo>
                  <a:lnTo>
                    <a:pt x="10" y="167"/>
                  </a:lnTo>
                  <a:lnTo>
                    <a:pt x="12" y="174"/>
                  </a:lnTo>
                  <a:lnTo>
                    <a:pt x="15" y="182"/>
                  </a:lnTo>
                  <a:lnTo>
                    <a:pt x="17" y="189"/>
                  </a:lnTo>
                  <a:lnTo>
                    <a:pt x="19" y="196"/>
                  </a:lnTo>
                  <a:lnTo>
                    <a:pt x="21" y="203"/>
                  </a:lnTo>
                  <a:lnTo>
                    <a:pt x="23" y="209"/>
                  </a:lnTo>
                  <a:lnTo>
                    <a:pt x="25" y="216"/>
                  </a:lnTo>
                  <a:lnTo>
                    <a:pt x="27" y="223"/>
                  </a:lnTo>
                  <a:lnTo>
                    <a:pt x="29" y="229"/>
                  </a:lnTo>
                  <a:lnTo>
                    <a:pt x="31" y="235"/>
                  </a:lnTo>
                  <a:lnTo>
                    <a:pt x="33" y="242"/>
                  </a:lnTo>
                  <a:lnTo>
                    <a:pt x="35" y="248"/>
                  </a:lnTo>
                  <a:lnTo>
                    <a:pt x="36" y="254"/>
                  </a:lnTo>
                  <a:lnTo>
                    <a:pt x="38" y="260"/>
                  </a:lnTo>
                  <a:lnTo>
                    <a:pt x="40" y="266"/>
                  </a:lnTo>
                  <a:lnTo>
                    <a:pt x="42" y="271"/>
                  </a:lnTo>
                  <a:lnTo>
                    <a:pt x="43" y="277"/>
                  </a:lnTo>
                  <a:lnTo>
                    <a:pt x="45" y="282"/>
                  </a:lnTo>
                  <a:lnTo>
                    <a:pt x="47" y="288"/>
                  </a:lnTo>
                  <a:lnTo>
                    <a:pt x="48" y="293"/>
                  </a:lnTo>
                  <a:lnTo>
                    <a:pt x="50" y="299"/>
                  </a:lnTo>
                  <a:lnTo>
                    <a:pt x="51" y="304"/>
                  </a:lnTo>
                  <a:lnTo>
                    <a:pt x="53" y="309"/>
                  </a:lnTo>
                  <a:lnTo>
                    <a:pt x="54" y="314"/>
                  </a:lnTo>
                  <a:lnTo>
                    <a:pt x="56" y="318"/>
                  </a:lnTo>
                  <a:lnTo>
                    <a:pt x="57" y="323"/>
                  </a:lnTo>
                  <a:lnTo>
                    <a:pt x="58" y="328"/>
                  </a:lnTo>
                  <a:lnTo>
                    <a:pt x="60" y="332"/>
                  </a:lnTo>
                  <a:lnTo>
                    <a:pt x="61" y="337"/>
                  </a:lnTo>
                  <a:lnTo>
                    <a:pt x="62" y="341"/>
                  </a:lnTo>
                  <a:lnTo>
                    <a:pt x="65" y="349"/>
                  </a:lnTo>
                  <a:lnTo>
                    <a:pt x="67" y="358"/>
                  </a:lnTo>
                  <a:lnTo>
                    <a:pt x="70" y="365"/>
                  </a:lnTo>
                  <a:lnTo>
                    <a:pt x="72" y="373"/>
                  </a:lnTo>
                  <a:lnTo>
                    <a:pt x="74" y="380"/>
                  </a:lnTo>
                  <a:lnTo>
                    <a:pt x="76" y="387"/>
                  </a:lnTo>
                  <a:lnTo>
                    <a:pt x="78" y="393"/>
                  </a:lnTo>
                  <a:lnTo>
                    <a:pt x="80" y="399"/>
                  </a:lnTo>
                  <a:lnTo>
                    <a:pt x="82" y="405"/>
                  </a:lnTo>
                  <a:lnTo>
                    <a:pt x="83" y="411"/>
                  </a:lnTo>
                  <a:lnTo>
                    <a:pt x="85" y="416"/>
                  </a:lnTo>
                  <a:lnTo>
                    <a:pt x="86" y="421"/>
                  </a:lnTo>
                  <a:lnTo>
                    <a:pt x="88" y="426"/>
                  </a:lnTo>
                  <a:lnTo>
                    <a:pt x="89" y="430"/>
                  </a:lnTo>
                  <a:lnTo>
                    <a:pt x="90" y="435"/>
                  </a:lnTo>
                  <a:lnTo>
                    <a:pt x="91" y="439"/>
                  </a:lnTo>
                  <a:lnTo>
                    <a:pt x="93" y="442"/>
                  </a:lnTo>
                  <a:lnTo>
                    <a:pt x="94" y="446"/>
                  </a:lnTo>
                  <a:lnTo>
                    <a:pt x="95" y="449"/>
                  </a:lnTo>
                  <a:lnTo>
                    <a:pt x="96" y="452"/>
                  </a:lnTo>
                  <a:lnTo>
                    <a:pt x="96" y="455"/>
                  </a:lnTo>
                  <a:lnTo>
                    <a:pt x="97" y="457"/>
                  </a:lnTo>
                  <a:lnTo>
                    <a:pt x="98" y="460"/>
                  </a:lnTo>
                  <a:lnTo>
                    <a:pt x="99" y="462"/>
                  </a:lnTo>
                  <a:lnTo>
                    <a:pt x="99" y="464"/>
                  </a:lnTo>
                  <a:lnTo>
                    <a:pt x="100" y="466"/>
                  </a:lnTo>
                  <a:lnTo>
                    <a:pt x="100" y="468"/>
                  </a:lnTo>
                  <a:lnTo>
                    <a:pt x="101" y="469"/>
                  </a:lnTo>
                  <a:lnTo>
                    <a:pt x="101" y="471"/>
                  </a:lnTo>
                  <a:lnTo>
                    <a:pt x="102" y="472"/>
                  </a:lnTo>
                  <a:lnTo>
                    <a:pt x="102" y="473"/>
                  </a:lnTo>
                  <a:lnTo>
                    <a:pt x="102" y="474"/>
                  </a:lnTo>
                  <a:lnTo>
                    <a:pt x="102" y="475"/>
                  </a:lnTo>
                  <a:lnTo>
                    <a:pt x="103" y="476"/>
                  </a:lnTo>
                  <a:lnTo>
                    <a:pt x="103" y="477"/>
                  </a:lnTo>
                  <a:lnTo>
                    <a:pt x="103" y="477"/>
                  </a:lnTo>
                  <a:lnTo>
                    <a:pt x="103" y="478"/>
                  </a:lnTo>
                  <a:lnTo>
                    <a:pt x="103" y="479"/>
                  </a:lnTo>
                  <a:lnTo>
                    <a:pt x="104" y="479"/>
                  </a:lnTo>
                  <a:lnTo>
                    <a:pt x="104" y="479"/>
                  </a:lnTo>
                  <a:lnTo>
                    <a:pt x="104" y="479"/>
                  </a:lnTo>
                  <a:lnTo>
                    <a:pt x="104" y="479"/>
                  </a:lnTo>
                  <a:lnTo>
                    <a:pt x="105" y="481"/>
                  </a:lnTo>
                  <a:lnTo>
                    <a:pt x="105" y="482"/>
                  </a:lnTo>
                  <a:lnTo>
                    <a:pt x="106" y="484"/>
                  </a:lnTo>
                  <a:lnTo>
                    <a:pt x="106" y="485"/>
                  </a:lnTo>
                  <a:lnTo>
                    <a:pt x="106" y="487"/>
                  </a:lnTo>
                  <a:lnTo>
                    <a:pt x="106" y="488"/>
                  </a:lnTo>
                  <a:lnTo>
                    <a:pt x="106" y="489"/>
                  </a:lnTo>
                  <a:lnTo>
                    <a:pt x="106" y="490"/>
                  </a:lnTo>
                  <a:lnTo>
                    <a:pt x="109" y="499"/>
                  </a:lnTo>
                  <a:lnTo>
                    <a:pt x="111" y="508"/>
                  </a:lnTo>
                  <a:lnTo>
                    <a:pt x="114" y="517"/>
                  </a:lnTo>
                  <a:lnTo>
                    <a:pt x="116" y="525"/>
                  </a:lnTo>
                  <a:lnTo>
                    <a:pt x="119" y="534"/>
                  </a:lnTo>
                  <a:lnTo>
                    <a:pt x="121" y="542"/>
                  </a:lnTo>
                  <a:lnTo>
                    <a:pt x="124" y="551"/>
                  </a:lnTo>
                  <a:lnTo>
                    <a:pt x="126" y="559"/>
                  </a:lnTo>
                  <a:lnTo>
                    <a:pt x="128" y="567"/>
                  </a:lnTo>
                  <a:lnTo>
                    <a:pt x="130" y="575"/>
                  </a:lnTo>
                  <a:lnTo>
                    <a:pt x="133" y="583"/>
                  </a:lnTo>
                  <a:lnTo>
                    <a:pt x="135" y="590"/>
                  </a:lnTo>
                  <a:lnTo>
                    <a:pt x="137" y="598"/>
                  </a:lnTo>
                  <a:lnTo>
                    <a:pt x="139" y="605"/>
                  </a:lnTo>
                  <a:lnTo>
                    <a:pt x="141" y="612"/>
                  </a:lnTo>
                  <a:lnTo>
                    <a:pt x="143" y="619"/>
                  </a:lnTo>
                  <a:lnTo>
                    <a:pt x="145" y="626"/>
                  </a:lnTo>
                  <a:lnTo>
                    <a:pt x="147" y="633"/>
                  </a:lnTo>
                  <a:lnTo>
                    <a:pt x="149" y="640"/>
                  </a:lnTo>
                  <a:lnTo>
                    <a:pt x="151" y="646"/>
                  </a:lnTo>
                  <a:lnTo>
                    <a:pt x="153" y="653"/>
                  </a:lnTo>
                  <a:lnTo>
                    <a:pt x="155" y="659"/>
                  </a:lnTo>
                  <a:lnTo>
                    <a:pt x="157" y="665"/>
                  </a:lnTo>
                  <a:lnTo>
                    <a:pt x="158" y="672"/>
                  </a:lnTo>
                  <a:lnTo>
                    <a:pt x="160" y="678"/>
                  </a:lnTo>
                  <a:lnTo>
                    <a:pt x="162" y="684"/>
                  </a:lnTo>
                  <a:lnTo>
                    <a:pt x="163" y="689"/>
                  </a:lnTo>
                  <a:lnTo>
                    <a:pt x="165" y="695"/>
                  </a:lnTo>
                  <a:lnTo>
                    <a:pt x="167" y="701"/>
                  </a:lnTo>
                  <a:lnTo>
                    <a:pt x="168" y="706"/>
                  </a:lnTo>
                  <a:lnTo>
                    <a:pt x="170" y="711"/>
                  </a:lnTo>
                  <a:lnTo>
                    <a:pt x="171" y="717"/>
                  </a:lnTo>
                  <a:lnTo>
                    <a:pt x="173" y="722"/>
                  </a:lnTo>
                  <a:lnTo>
                    <a:pt x="174" y="727"/>
                  </a:lnTo>
                  <a:lnTo>
                    <a:pt x="175" y="732"/>
                  </a:lnTo>
                  <a:lnTo>
                    <a:pt x="177" y="737"/>
                  </a:lnTo>
                  <a:lnTo>
                    <a:pt x="178" y="741"/>
                  </a:lnTo>
                  <a:lnTo>
                    <a:pt x="180" y="746"/>
                  </a:lnTo>
                  <a:lnTo>
                    <a:pt x="181" y="750"/>
                  </a:lnTo>
                  <a:lnTo>
                    <a:pt x="182" y="755"/>
                  </a:lnTo>
                  <a:lnTo>
                    <a:pt x="183" y="759"/>
                  </a:lnTo>
                  <a:lnTo>
                    <a:pt x="185" y="763"/>
                  </a:lnTo>
                  <a:lnTo>
                    <a:pt x="186" y="767"/>
                  </a:lnTo>
                  <a:lnTo>
                    <a:pt x="187" y="771"/>
                  </a:lnTo>
                  <a:lnTo>
                    <a:pt x="188" y="775"/>
                  </a:lnTo>
                  <a:lnTo>
                    <a:pt x="189" y="779"/>
                  </a:lnTo>
                  <a:lnTo>
                    <a:pt x="190" y="783"/>
                  </a:lnTo>
                  <a:lnTo>
                    <a:pt x="191" y="786"/>
                  </a:lnTo>
                  <a:lnTo>
                    <a:pt x="193" y="793"/>
                  </a:lnTo>
                  <a:lnTo>
                    <a:pt x="195" y="800"/>
                  </a:lnTo>
                  <a:lnTo>
                    <a:pt x="197" y="806"/>
                  </a:lnTo>
                  <a:lnTo>
                    <a:pt x="199" y="812"/>
                  </a:lnTo>
                  <a:lnTo>
                    <a:pt x="200" y="818"/>
                  </a:lnTo>
                  <a:lnTo>
                    <a:pt x="202" y="823"/>
                  </a:lnTo>
                  <a:lnTo>
                    <a:pt x="203" y="829"/>
                  </a:lnTo>
                  <a:lnTo>
                    <a:pt x="205" y="833"/>
                  </a:lnTo>
                  <a:lnTo>
                    <a:pt x="206" y="838"/>
                  </a:lnTo>
                  <a:lnTo>
                    <a:pt x="207" y="842"/>
                  </a:lnTo>
                  <a:lnTo>
                    <a:pt x="208" y="846"/>
                  </a:lnTo>
                  <a:lnTo>
                    <a:pt x="209" y="849"/>
                  </a:lnTo>
                  <a:lnTo>
                    <a:pt x="210" y="853"/>
                  </a:lnTo>
                  <a:lnTo>
                    <a:pt x="211" y="856"/>
                  </a:lnTo>
                  <a:lnTo>
                    <a:pt x="212" y="859"/>
                  </a:lnTo>
                  <a:lnTo>
                    <a:pt x="213" y="862"/>
                  </a:lnTo>
                  <a:lnTo>
                    <a:pt x="213" y="864"/>
                  </a:lnTo>
                  <a:lnTo>
                    <a:pt x="214" y="866"/>
                  </a:lnTo>
                  <a:lnTo>
                    <a:pt x="215" y="868"/>
                  </a:lnTo>
                  <a:lnTo>
                    <a:pt x="215" y="870"/>
                  </a:lnTo>
                  <a:lnTo>
                    <a:pt x="216" y="872"/>
                  </a:lnTo>
                  <a:lnTo>
                    <a:pt x="216" y="874"/>
                  </a:lnTo>
                  <a:lnTo>
                    <a:pt x="217" y="875"/>
                  </a:lnTo>
                  <a:lnTo>
                    <a:pt x="217" y="876"/>
                  </a:lnTo>
                  <a:lnTo>
                    <a:pt x="217" y="877"/>
                  </a:lnTo>
                  <a:lnTo>
                    <a:pt x="218" y="878"/>
                  </a:lnTo>
                  <a:lnTo>
                    <a:pt x="218" y="879"/>
                  </a:lnTo>
                  <a:lnTo>
                    <a:pt x="218" y="880"/>
                  </a:lnTo>
                  <a:lnTo>
                    <a:pt x="218" y="880"/>
                  </a:lnTo>
                  <a:lnTo>
                    <a:pt x="218" y="881"/>
                  </a:lnTo>
                  <a:lnTo>
                    <a:pt x="218" y="881"/>
                  </a:lnTo>
                  <a:lnTo>
                    <a:pt x="219" y="882"/>
                  </a:lnTo>
                  <a:lnTo>
                    <a:pt x="219" y="882"/>
                  </a:lnTo>
                  <a:lnTo>
                    <a:pt x="219" y="882"/>
                  </a:lnTo>
                  <a:lnTo>
                    <a:pt x="219" y="882"/>
                  </a:lnTo>
                  <a:lnTo>
                    <a:pt x="220" y="888"/>
                  </a:lnTo>
                  <a:lnTo>
                    <a:pt x="221" y="893"/>
                  </a:lnTo>
                  <a:lnTo>
                    <a:pt x="222" y="899"/>
                  </a:lnTo>
                  <a:lnTo>
                    <a:pt x="223" y="904"/>
                  </a:lnTo>
                  <a:lnTo>
                    <a:pt x="223" y="909"/>
                  </a:lnTo>
                  <a:lnTo>
                    <a:pt x="223" y="915"/>
                  </a:lnTo>
                  <a:lnTo>
                    <a:pt x="223" y="920"/>
                  </a:lnTo>
                  <a:lnTo>
                    <a:pt x="223" y="925"/>
                  </a:lnTo>
                  <a:lnTo>
                    <a:pt x="222" y="930"/>
                  </a:lnTo>
                  <a:lnTo>
                    <a:pt x="221" y="936"/>
                  </a:lnTo>
                  <a:lnTo>
                    <a:pt x="220" y="941"/>
                  </a:lnTo>
                  <a:lnTo>
                    <a:pt x="219" y="945"/>
                  </a:lnTo>
                  <a:lnTo>
                    <a:pt x="217" y="950"/>
                  </a:lnTo>
                  <a:lnTo>
                    <a:pt x="216" y="955"/>
                  </a:lnTo>
                  <a:lnTo>
                    <a:pt x="213" y="960"/>
                  </a:lnTo>
                  <a:lnTo>
                    <a:pt x="211" y="965"/>
                  </a:lnTo>
                  <a:lnTo>
                    <a:pt x="209" y="969"/>
                  </a:lnTo>
                  <a:lnTo>
                    <a:pt x="206" y="973"/>
                  </a:lnTo>
                  <a:lnTo>
                    <a:pt x="204" y="978"/>
                  </a:lnTo>
                  <a:lnTo>
                    <a:pt x="201" y="982"/>
                  </a:lnTo>
                  <a:lnTo>
                    <a:pt x="198" y="986"/>
                  </a:lnTo>
                  <a:lnTo>
                    <a:pt x="194" y="990"/>
                  </a:lnTo>
                  <a:lnTo>
                    <a:pt x="191" y="994"/>
                  </a:lnTo>
                  <a:lnTo>
                    <a:pt x="187" y="997"/>
                  </a:lnTo>
                  <a:lnTo>
                    <a:pt x="184" y="1001"/>
                  </a:lnTo>
                  <a:lnTo>
                    <a:pt x="180" y="1004"/>
                  </a:lnTo>
                  <a:lnTo>
                    <a:pt x="176" y="1007"/>
                  </a:lnTo>
                  <a:lnTo>
                    <a:pt x="172" y="1010"/>
                  </a:lnTo>
                  <a:lnTo>
                    <a:pt x="167" y="1013"/>
                  </a:lnTo>
                  <a:lnTo>
                    <a:pt x="163" y="1015"/>
                  </a:lnTo>
                  <a:lnTo>
                    <a:pt x="159" y="1018"/>
                  </a:lnTo>
                  <a:lnTo>
                    <a:pt x="154" y="1020"/>
                  </a:lnTo>
                  <a:close/>
                </a:path>
              </a:pathLst>
            </a:custGeom>
            <a:solidFill>
              <a:srgbClr val="FCA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4" name="Freeform 21">
              <a:extLst>
                <a:ext uri="{FF2B5EF4-FFF2-40B4-BE49-F238E27FC236}">
                  <a16:creationId xmlns:a16="http://schemas.microsoft.com/office/drawing/2014/main" id="{EABB5425-57CE-A732-EB7F-21FD3304C656}"/>
                </a:ext>
              </a:extLst>
            </p:cNvPr>
            <p:cNvSpPr>
              <a:spLocks/>
            </p:cNvSpPr>
            <p:nvPr/>
          </p:nvSpPr>
          <p:spPr bwMode="auto">
            <a:xfrm>
              <a:off x="12592050" y="3873500"/>
              <a:ext cx="92075" cy="220663"/>
            </a:xfrm>
            <a:custGeom>
              <a:avLst/>
              <a:gdLst>
                <a:gd name="T0" fmla="*/ 208 w 223"/>
                <a:gd name="T1" fmla="*/ 357 h 537"/>
                <a:gd name="T2" fmla="*/ 196 w 223"/>
                <a:gd name="T3" fmla="*/ 316 h 537"/>
                <a:gd name="T4" fmla="*/ 185 w 223"/>
                <a:gd name="T5" fmla="*/ 277 h 537"/>
                <a:gd name="T6" fmla="*/ 175 w 223"/>
                <a:gd name="T7" fmla="*/ 243 h 537"/>
                <a:gd name="T8" fmla="*/ 166 w 223"/>
                <a:gd name="T9" fmla="*/ 211 h 537"/>
                <a:gd name="T10" fmla="*/ 158 w 223"/>
                <a:gd name="T11" fmla="*/ 182 h 537"/>
                <a:gd name="T12" fmla="*/ 150 w 223"/>
                <a:gd name="T13" fmla="*/ 156 h 537"/>
                <a:gd name="T14" fmla="*/ 144 w 223"/>
                <a:gd name="T15" fmla="*/ 132 h 537"/>
                <a:gd name="T16" fmla="*/ 137 w 223"/>
                <a:gd name="T17" fmla="*/ 111 h 537"/>
                <a:gd name="T18" fmla="*/ 131 w 223"/>
                <a:gd name="T19" fmla="*/ 89 h 537"/>
                <a:gd name="T20" fmla="*/ 123 w 223"/>
                <a:gd name="T21" fmla="*/ 59 h 537"/>
                <a:gd name="T22" fmla="*/ 116 w 223"/>
                <a:gd name="T23" fmla="*/ 37 h 537"/>
                <a:gd name="T24" fmla="*/ 112 w 223"/>
                <a:gd name="T25" fmla="*/ 21 h 537"/>
                <a:gd name="T26" fmla="*/ 109 w 223"/>
                <a:gd name="T27" fmla="*/ 10 h 537"/>
                <a:gd name="T28" fmla="*/ 107 w 223"/>
                <a:gd name="T29" fmla="*/ 4 h 537"/>
                <a:gd name="T30" fmla="*/ 106 w 223"/>
                <a:gd name="T31" fmla="*/ 1 h 537"/>
                <a:gd name="T32" fmla="*/ 107 w 223"/>
                <a:gd name="T33" fmla="*/ 4 h 537"/>
                <a:gd name="T34" fmla="*/ 109 w 223"/>
                <a:gd name="T35" fmla="*/ 22 h 537"/>
                <a:gd name="T36" fmla="*/ 108 w 223"/>
                <a:gd name="T37" fmla="*/ 40 h 537"/>
                <a:gd name="T38" fmla="*/ 104 w 223"/>
                <a:gd name="T39" fmla="*/ 56 h 537"/>
                <a:gd name="T40" fmla="*/ 93 w 223"/>
                <a:gd name="T41" fmla="*/ 94 h 537"/>
                <a:gd name="T42" fmla="*/ 82 w 223"/>
                <a:gd name="T43" fmla="*/ 128 h 537"/>
                <a:gd name="T44" fmla="*/ 73 w 223"/>
                <a:gd name="T45" fmla="*/ 159 h 537"/>
                <a:gd name="T46" fmla="*/ 65 w 223"/>
                <a:gd name="T47" fmla="*/ 188 h 537"/>
                <a:gd name="T48" fmla="*/ 57 w 223"/>
                <a:gd name="T49" fmla="*/ 214 h 537"/>
                <a:gd name="T50" fmla="*/ 50 w 223"/>
                <a:gd name="T51" fmla="*/ 238 h 537"/>
                <a:gd name="T52" fmla="*/ 40 w 223"/>
                <a:gd name="T53" fmla="*/ 272 h 537"/>
                <a:gd name="T54" fmla="*/ 30 w 223"/>
                <a:gd name="T55" fmla="*/ 306 h 537"/>
                <a:gd name="T56" fmla="*/ 22 w 223"/>
                <a:gd name="T57" fmla="*/ 333 h 537"/>
                <a:gd name="T58" fmla="*/ 16 w 223"/>
                <a:gd name="T59" fmla="*/ 353 h 537"/>
                <a:gd name="T60" fmla="*/ 12 w 223"/>
                <a:gd name="T61" fmla="*/ 367 h 537"/>
                <a:gd name="T62" fmla="*/ 9 w 223"/>
                <a:gd name="T63" fmla="*/ 376 h 537"/>
                <a:gd name="T64" fmla="*/ 7 w 223"/>
                <a:gd name="T65" fmla="*/ 382 h 537"/>
                <a:gd name="T66" fmla="*/ 6 w 223"/>
                <a:gd name="T67" fmla="*/ 386 h 537"/>
                <a:gd name="T68" fmla="*/ 4 w 223"/>
                <a:gd name="T69" fmla="*/ 391 h 537"/>
                <a:gd name="T70" fmla="*/ 0 w 223"/>
                <a:gd name="T71" fmla="*/ 412 h 537"/>
                <a:gd name="T72" fmla="*/ 1 w 223"/>
                <a:gd name="T73" fmla="*/ 432 h 537"/>
                <a:gd name="T74" fmla="*/ 4 w 223"/>
                <a:gd name="T75" fmla="*/ 452 h 537"/>
                <a:gd name="T76" fmla="*/ 11 w 223"/>
                <a:gd name="T77" fmla="*/ 470 h 537"/>
                <a:gd name="T78" fmla="*/ 21 w 223"/>
                <a:gd name="T79" fmla="*/ 487 h 537"/>
                <a:gd name="T80" fmla="*/ 37 w 223"/>
                <a:gd name="T81" fmla="*/ 504 h 537"/>
                <a:gd name="T82" fmla="*/ 52 w 223"/>
                <a:gd name="T83" fmla="*/ 516 h 537"/>
                <a:gd name="T84" fmla="*/ 69 w 223"/>
                <a:gd name="T85" fmla="*/ 526 h 537"/>
                <a:gd name="T86" fmla="*/ 86 w 223"/>
                <a:gd name="T87" fmla="*/ 533 h 537"/>
                <a:gd name="T88" fmla="*/ 106 w 223"/>
                <a:gd name="T89" fmla="*/ 536 h 537"/>
                <a:gd name="T90" fmla="*/ 125 w 223"/>
                <a:gd name="T91" fmla="*/ 536 h 537"/>
                <a:gd name="T92" fmla="*/ 146 w 223"/>
                <a:gd name="T93" fmla="*/ 533 h 537"/>
                <a:gd name="T94" fmla="*/ 167 w 223"/>
                <a:gd name="T95" fmla="*/ 523 h 537"/>
                <a:gd name="T96" fmla="*/ 187 w 223"/>
                <a:gd name="T97" fmla="*/ 508 h 537"/>
                <a:gd name="T98" fmla="*/ 204 w 223"/>
                <a:gd name="T99" fmla="*/ 488 h 537"/>
                <a:gd name="T100" fmla="*/ 215 w 223"/>
                <a:gd name="T101" fmla="*/ 466 h 537"/>
                <a:gd name="T102" fmla="*/ 222 w 223"/>
                <a:gd name="T103" fmla="*/ 441 h 537"/>
                <a:gd name="T104" fmla="*/ 222 w 223"/>
                <a:gd name="T105" fmla="*/ 41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537">
                  <a:moveTo>
                    <a:pt x="218" y="393"/>
                  </a:moveTo>
                  <a:lnTo>
                    <a:pt x="216" y="384"/>
                  </a:lnTo>
                  <a:lnTo>
                    <a:pt x="213" y="375"/>
                  </a:lnTo>
                  <a:lnTo>
                    <a:pt x="211" y="366"/>
                  </a:lnTo>
                  <a:lnTo>
                    <a:pt x="208" y="357"/>
                  </a:lnTo>
                  <a:lnTo>
                    <a:pt x="206" y="348"/>
                  </a:lnTo>
                  <a:lnTo>
                    <a:pt x="203" y="340"/>
                  </a:lnTo>
                  <a:lnTo>
                    <a:pt x="201" y="332"/>
                  </a:lnTo>
                  <a:lnTo>
                    <a:pt x="198" y="324"/>
                  </a:lnTo>
                  <a:lnTo>
                    <a:pt x="196" y="316"/>
                  </a:lnTo>
                  <a:lnTo>
                    <a:pt x="194" y="308"/>
                  </a:lnTo>
                  <a:lnTo>
                    <a:pt x="192" y="300"/>
                  </a:lnTo>
                  <a:lnTo>
                    <a:pt x="189" y="292"/>
                  </a:lnTo>
                  <a:lnTo>
                    <a:pt x="187" y="285"/>
                  </a:lnTo>
                  <a:lnTo>
                    <a:pt x="185" y="277"/>
                  </a:lnTo>
                  <a:lnTo>
                    <a:pt x="183" y="270"/>
                  </a:lnTo>
                  <a:lnTo>
                    <a:pt x="181" y="263"/>
                  </a:lnTo>
                  <a:lnTo>
                    <a:pt x="179" y="256"/>
                  </a:lnTo>
                  <a:lnTo>
                    <a:pt x="177" y="249"/>
                  </a:lnTo>
                  <a:lnTo>
                    <a:pt x="175" y="243"/>
                  </a:lnTo>
                  <a:lnTo>
                    <a:pt x="173" y="236"/>
                  </a:lnTo>
                  <a:lnTo>
                    <a:pt x="172" y="229"/>
                  </a:lnTo>
                  <a:lnTo>
                    <a:pt x="170" y="223"/>
                  </a:lnTo>
                  <a:lnTo>
                    <a:pt x="168" y="217"/>
                  </a:lnTo>
                  <a:lnTo>
                    <a:pt x="166" y="211"/>
                  </a:lnTo>
                  <a:lnTo>
                    <a:pt x="164" y="205"/>
                  </a:lnTo>
                  <a:lnTo>
                    <a:pt x="163" y="199"/>
                  </a:lnTo>
                  <a:lnTo>
                    <a:pt x="161" y="193"/>
                  </a:lnTo>
                  <a:lnTo>
                    <a:pt x="159" y="187"/>
                  </a:lnTo>
                  <a:lnTo>
                    <a:pt x="158" y="182"/>
                  </a:lnTo>
                  <a:lnTo>
                    <a:pt x="156" y="176"/>
                  </a:lnTo>
                  <a:lnTo>
                    <a:pt x="155" y="171"/>
                  </a:lnTo>
                  <a:lnTo>
                    <a:pt x="153" y="166"/>
                  </a:lnTo>
                  <a:lnTo>
                    <a:pt x="152" y="161"/>
                  </a:lnTo>
                  <a:lnTo>
                    <a:pt x="150" y="156"/>
                  </a:lnTo>
                  <a:lnTo>
                    <a:pt x="149" y="151"/>
                  </a:lnTo>
                  <a:lnTo>
                    <a:pt x="148" y="146"/>
                  </a:lnTo>
                  <a:lnTo>
                    <a:pt x="146" y="141"/>
                  </a:lnTo>
                  <a:lnTo>
                    <a:pt x="145" y="137"/>
                  </a:lnTo>
                  <a:lnTo>
                    <a:pt x="144" y="132"/>
                  </a:lnTo>
                  <a:lnTo>
                    <a:pt x="142" y="128"/>
                  </a:lnTo>
                  <a:lnTo>
                    <a:pt x="141" y="123"/>
                  </a:lnTo>
                  <a:lnTo>
                    <a:pt x="140" y="119"/>
                  </a:lnTo>
                  <a:lnTo>
                    <a:pt x="139" y="115"/>
                  </a:lnTo>
                  <a:lnTo>
                    <a:pt x="137" y="111"/>
                  </a:lnTo>
                  <a:lnTo>
                    <a:pt x="136" y="107"/>
                  </a:lnTo>
                  <a:lnTo>
                    <a:pt x="135" y="103"/>
                  </a:lnTo>
                  <a:lnTo>
                    <a:pt x="134" y="100"/>
                  </a:lnTo>
                  <a:lnTo>
                    <a:pt x="133" y="96"/>
                  </a:lnTo>
                  <a:lnTo>
                    <a:pt x="131" y="89"/>
                  </a:lnTo>
                  <a:lnTo>
                    <a:pt x="129" y="82"/>
                  </a:lnTo>
                  <a:lnTo>
                    <a:pt x="128" y="76"/>
                  </a:lnTo>
                  <a:lnTo>
                    <a:pt x="126" y="70"/>
                  </a:lnTo>
                  <a:lnTo>
                    <a:pt x="124" y="64"/>
                  </a:lnTo>
                  <a:lnTo>
                    <a:pt x="123" y="59"/>
                  </a:lnTo>
                  <a:lnTo>
                    <a:pt x="121" y="54"/>
                  </a:lnTo>
                  <a:lnTo>
                    <a:pt x="120" y="49"/>
                  </a:lnTo>
                  <a:lnTo>
                    <a:pt x="119" y="45"/>
                  </a:lnTo>
                  <a:lnTo>
                    <a:pt x="117" y="41"/>
                  </a:lnTo>
                  <a:lnTo>
                    <a:pt x="116" y="37"/>
                  </a:lnTo>
                  <a:lnTo>
                    <a:pt x="115" y="33"/>
                  </a:lnTo>
                  <a:lnTo>
                    <a:pt x="114" y="30"/>
                  </a:lnTo>
                  <a:lnTo>
                    <a:pt x="113" y="26"/>
                  </a:lnTo>
                  <a:lnTo>
                    <a:pt x="113" y="24"/>
                  </a:lnTo>
                  <a:lnTo>
                    <a:pt x="112" y="21"/>
                  </a:lnTo>
                  <a:lnTo>
                    <a:pt x="111" y="18"/>
                  </a:lnTo>
                  <a:lnTo>
                    <a:pt x="110" y="16"/>
                  </a:lnTo>
                  <a:lnTo>
                    <a:pt x="110" y="14"/>
                  </a:lnTo>
                  <a:lnTo>
                    <a:pt x="109" y="12"/>
                  </a:lnTo>
                  <a:lnTo>
                    <a:pt x="109" y="10"/>
                  </a:lnTo>
                  <a:lnTo>
                    <a:pt x="108" y="9"/>
                  </a:lnTo>
                  <a:lnTo>
                    <a:pt x="108" y="7"/>
                  </a:lnTo>
                  <a:lnTo>
                    <a:pt x="108" y="6"/>
                  </a:lnTo>
                  <a:lnTo>
                    <a:pt x="107" y="5"/>
                  </a:lnTo>
                  <a:lnTo>
                    <a:pt x="107" y="4"/>
                  </a:lnTo>
                  <a:lnTo>
                    <a:pt x="107" y="3"/>
                  </a:lnTo>
                  <a:lnTo>
                    <a:pt x="107" y="3"/>
                  </a:lnTo>
                  <a:lnTo>
                    <a:pt x="106" y="2"/>
                  </a:lnTo>
                  <a:lnTo>
                    <a:pt x="106" y="2"/>
                  </a:lnTo>
                  <a:lnTo>
                    <a:pt x="106" y="1"/>
                  </a:lnTo>
                  <a:lnTo>
                    <a:pt x="106" y="1"/>
                  </a:lnTo>
                  <a:lnTo>
                    <a:pt x="106" y="0"/>
                  </a:lnTo>
                  <a:lnTo>
                    <a:pt x="106" y="0"/>
                  </a:lnTo>
                  <a:lnTo>
                    <a:pt x="106" y="0"/>
                  </a:lnTo>
                  <a:lnTo>
                    <a:pt x="107" y="4"/>
                  </a:lnTo>
                  <a:lnTo>
                    <a:pt x="107" y="7"/>
                  </a:lnTo>
                  <a:lnTo>
                    <a:pt x="108" y="11"/>
                  </a:lnTo>
                  <a:lnTo>
                    <a:pt x="108" y="14"/>
                  </a:lnTo>
                  <a:lnTo>
                    <a:pt x="108" y="18"/>
                  </a:lnTo>
                  <a:lnTo>
                    <a:pt x="109" y="22"/>
                  </a:lnTo>
                  <a:lnTo>
                    <a:pt x="109" y="25"/>
                  </a:lnTo>
                  <a:lnTo>
                    <a:pt x="109" y="29"/>
                  </a:lnTo>
                  <a:lnTo>
                    <a:pt x="108" y="33"/>
                  </a:lnTo>
                  <a:lnTo>
                    <a:pt x="108" y="36"/>
                  </a:lnTo>
                  <a:lnTo>
                    <a:pt x="108" y="40"/>
                  </a:lnTo>
                  <a:lnTo>
                    <a:pt x="107" y="43"/>
                  </a:lnTo>
                  <a:lnTo>
                    <a:pt x="107" y="47"/>
                  </a:lnTo>
                  <a:lnTo>
                    <a:pt x="106" y="50"/>
                  </a:lnTo>
                  <a:lnTo>
                    <a:pt x="105" y="53"/>
                  </a:lnTo>
                  <a:lnTo>
                    <a:pt x="104" y="56"/>
                  </a:lnTo>
                  <a:lnTo>
                    <a:pt x="101" y="64"/>
                  </a:lnTo>
                  <a:lnTo>
                    <a:pt x="99" y="72"/>
                  </a:lnTo>
                  <a:lnTo>
                    <a:pt x="97" y="79"/>
                  </a:lnTo>
                  <a:lnTo>
                    <a:pt x="95" y="87"/>
                  </a:lnTo>
                  <a:lnTo>
                    <a:pt x="93" y="94"/>
                  </a:lnTo>
                  <a:lnTo>
                    <a:pt x="91" y="101"/>
                  </a:lnTo>
                  <a:lnTo>
                    <a:pt x="89" y="108"/>
                  </a:lnTo>
                  <a:lnTo>
                    <a:pt x="86" y="115"/>
                  </a:lnTo>
                  <a:lnTo>
                    <a:pt x="84" y="121"/>
                  </a:lnTo>
                  <a:lnTo>
                    <a:pt x="82" y="128"/>
                  </a:lnTo>
                  <a:lnTo>
                    <a:pt x="80" y="134"/>
                  </a:lnTo>
                  <a:lnTo>
                    <a:pt x="79" y="141"/>
                  </a:lnTo>
                  <a:lnTo>
                    <a:pt x="77" y="147"/>
                  </a:lnTo>
                  <a:lnTo>
                    <a:pt x="75" y="153"/>
                  </a:lnTo>
                  <a:lnTo>
                    <a:pt x="73" y="159"/>
                  </a:lnTo>
                  <a:lnTo>
                    <a:pt x="71" y="165"/>
                  </a:lnTo>
                  <a:lnTo>
                    <a:pt x="70" y="171"/>
                  </a:lnTo>
                  <a:lnTo>
                    <a:pt x="68" y="177"/>
                  </a:lnTo>
                  <a:lnTo>
                    <a:pt x="66" y="183"/>
                  </a:lnTo>
                  <a:lnTo>
                    <a:pt x="65" y="188"/>
                  </a:lnTo>
                  <a:lnTo>
                    <a:pt x="63" y="194"/>
                  </a:lnTo>
                  <a:lnTo>
                    <a:pt x="61" y="199"/>
                  </a:lnTo>
                  <a:lnTo>
                    <a:pt x="60" y="204"/>
                  </a:lnTo>
                  <a:lnTo>
                    <a:pt x="58" y="210"/>
                  </a:lnTo>
                  <a:lnTo>
                    <a:pt x="57" y="214"/>
                  </a:lnTo>
                  <a:lnTo>
                    <a:pt x="55" y="219"/>
                  </a:lnTo>
                  <a:lnTo>
                    <a:pt x="54" y="224"/>
                  </a:lnTo>
                  <a:lnTo>
                    <a:pt x="52" y="229"/>
                  </a:lnTo>
                  <a:lnTo>
                    <a:pt x="51" y="234"/>
                  </a:lnTo>
                  <a:lnTo>
                    <a:pt x="50" y="238"/>
                  </a:lnTo>
                  <a:lnTo>
                    <a:pt x="48" y="243"/>
                  </a:lnTo>
                  <a:lnTo>
                    <a:pt x="47" y="247"/>
                  </a:lnTo>
                  <a:lnTo>
                    <a:pt x="44" y="256"/>
                  </a:lnTo>
                  <a:lnTo>
                    <a:pt x="42" y="264"/>
                  </a:lnTo>
                  <a:lnTo>
                    <a:pt x="40" y="272"/>
                  </a:lnTo>
                  <a:lnTo>
                    <a:pt x="38" y="279"/>
                  </a:lnTo>
                  <a:lnTo>
                    <a:pt x="35" y="286"/>
                  </a:lnTo>
                  <a:lnTo>
                    <a:pt x="33" y="293"/>
                  </a:lnTo>
                  <a:lnTo>
                    <a:pt x="31" y="300"/>
                  </a:lnTo>
                  <a:lnTo>
                    <a:pt x="30" y="306"/>
                  </a:lnTo>
                  <a:lnTo>
                    <a:pt x="28" y="312"/>
                  </a:lnTo>
                  <a:lnTo>
                    <a:pt x="26" y="317"/>
                  </a:lnTo>
                  <a:lnTo>
                    <a:pt x="25" y="323"/>
                  </a:lnTo>
                  <a:lnTo>
                    <a:pt x="23" y="328"/>
                  </a:lnTo>
                  <a:lnTo>
                    <a:pt x="22" y="333"/>
                  </a:lnTo>
                  <a:lnTo>
                    <a:pt x="21" y="337"/>
                  </a:lnTo>
                  <a:lnTo>
                    <a:pt x="19" y="341"/>
                  </a:lnTo>
                  <a:lnTo>
                    <a:pt x="18" y="345"/>
                  </a:lnTo>
                  <a:lnTo>
                    <a:pt x="17" y="349"/>
                  </a:lnTo>
                  <a:lnTo>
                    <a:pt x="16" y="353"/>
                  </a:lnTo>
                  <a:lnTo>
                    <a:pt x="15" y="356"/>
                  </a:lnTo>
                  <a:lnTo>
                    <a:pt x="14" y="359"/>
                  </a:lnTo>
                  <a:lnTo>
                    <a:pt x="13" y="362"/>
                  </a:lnTo>
                  <a:lnTo>
                    <a:pt x="12" y="364"/>
                  </a:lnTo>
                  <a:lnTo>
                    <a:pt x="12" y="367"/>
                  </a:lnTo>
                  <a:lnTo>
                    <a:pt x="11" y="369"/>
                  </a:lnTo>
                  <a:lnTo>
                    <a:pt x="10" y="371"/>
                  </a:lnTo>
                  <a:lnTo>
                    <a:pt x="10" y="373"/>
                  </a:lnTo>
                  <a:lnTo>
                    <a:pt x="9" y="375"/>
                  </a:lnTo>
                  <a:lnTo>
                    <a:pt x="9" y="376"/>
                  </a:lnTo>
                  <a:lnTo>
                    <a:pt x="8" y="378"/>
                  </a:lnTo>
                  <a:lnTo>
                    <a:pt x="8" y="379"/>
                  </a:lnTo>
                  <a:lnTo>
                    <a:pt x="7" y="380"/>
                  </a:lnTo>
                  <a:lnTo>
                    <a:pt x="7" y="381"/>
                  </a:lnTo>
                  <a:lnTo>
                    <a:pt x="7" y="382"/>
                  </a:lnTo>
                  <a:lnTo>
                    <a:pt x="7" y="383"/>
                  </a:lnTo>
                  <a:lnTo>
                    <a:pt x="6" y="384"/>
                  </a:lnTo>
                  <a:lnTo>
                    <a:pt x="6" y="384"/>
                  </a:lnTo>
                  <a:lnTo>
                    <a:pt x="6" y="385"/>
                  </a:lnTo>
                  <a:lnTo>
                    <a:pt x="6" y="386"/>
                  </a:lnTo>
                  <a:lnTo>
                    <a:pt x="6" y="386"/>
                  </a:lnTo>
                  <a:lnTo>
                    <a:pt x="6" y="386"/>
                  </a:lnTo>
                  <a:lnTo>
                    <a:pt x="6" y="386"/>
                  </a:lnTo>
                  <a:lnTo>
                    <a:pt x="6" y="386"/>
                  </a:lnTo>
                  <a:lnTo>
                    <a:pt x="4" y="391"/>
                  </a:lnTo>
                  <a:lnTo>
                    <a:pt x="3" y="395"/>
                  </a:lnTo>
                  <a:lnTo>
                    <a:pt x="2" y="399"/>
                  </a:lnTo>
                  <a:lnTo>
                    <a:pt x="1" y="403"/>
                  </a:lnTo>
                  <a:lnTo>
                    <a:pt x="1" y="408"/>
                  </a:lnTo>
                  <a:lnTo>
                    <a:pt x="0" y="412"/>
                  </a:lnTo>
                  <a:lnTo>
                    <a:pt x="0" y="416"/>
                  </a:lnTo>
                  <a:lnTo>
                    <a:pt x="0" y="420"/>
                  </a:lnTo>
                  <a:lnTo>
                    <a:pt x="0" y="424"/>
                  </a:lnTo>
                  <a:lnTo>
                    <a:pt x="0" y="428"/>
                  </a:lnTo>
                  <a:lnTo>
                    <a:pt x="1" y="432"/>
                  </a:lnTo>
                  <a:lnTo>
                    <a:pt x="1" y="437"/>
                  </a:lnTo>
                  <a:lnTo>
                    <a:pt x="2" y="440"/>
                  </a:lnTo>
                  <a:lnTo>
                    <a:pt x="3" y="444"/>
                  </a:lnTo>
                  <a:lnTo>
                    <a:pt x="3" y="448"/>
                  </a:lnTo>
                  <a:lnTo>
                    <a:pt x="4" y="452"/>
                  </a:lnTo>
                  <a:lnTo>
                    <a:pt x="6" y="456"/>
                  </a:lnTo>
                  <a:lnTo>
                    <a:pt x="7" y="459"/>
                  </a:lnTo>
                  <a:lnTo>
                    <a:pt x="8" y="463"/>
                  </a:lnTo>
                  <a:lnTo>
                    <a:pt x="10" y="467"/>
                  </a:lnTo>
                  <a:lnTo>
                    <a:pt x="11" y="470"/>
                  </a:lnTo>
                  <a:lnTo>
                    <a:pt x="13" y="473"/>
                  </a:lnTo>
                  <a:lnTo>
                    <a:pt x="15" y="477"/>
                  </a:lnTo>
                  <a:lnTo>
                    <a:pt x="17" y="480"/>
                  </a:lnTo>
                  <a:lnTo>
                    <a:pt x="19" y="483"/>
                  </a:lnTo>
                  <a:lnTo>
                    <a:pt x="21" y="487"/>
                  </a:lnTo>
                  <a:lnTo>
                    <a:pt x="24" y="490"/>
                  </a:lnTo>
                  <a:lnTo>
                    <a:pt x="26" y="493"/>
                  </a:lnTo>
                  <a:lnTo>
                    <a:pt x="28" y="496"/>
                  </a:lnTo>
                  <a:lnTo>
                    <a:pt x="31" y="499"/>
                  </a:lnTo>
                  <a:lnTo>
                    <a:pt x="37" y="504"/>
                  </a:lnTo>
                  <a:lnTo>
                    <a:pt x="39" y="507"/>
                  </a:lnTo>
                  <a:lnTo>
                    <a:pt x="42" y="509"/>
                  </a:lnTo>
                  <a:lnTo>
                    <a:pt x="45" y="511"/>
                  </a:lnTo>
                  <a:lnTo>
                    <a:pt x="49" y="514"/>
                  </a:lnTo>
                  <a:lnTo>
                    <a:pt x="52" y="516"/>
                  </a:lnTo>
                  <a:lnTo>
                    <a:pt x="55" y="518"/>
                  </a:lnTo>
                  <a:lnTo>
                    <a:pt x="58" y="520"/>
                  </a:lnTo>
                  <a:lnTo>
                    <a:pt x="62" y="522"/>
                  </a:lnTo>
                  <a:lnTo>
                    <a:pt x="65" y="524"/>
                  </a:lnTo>
                  <a:lnTo>
                    <a:pt x="69" y="526"/>
                  </a:lnTo>
                  <a:lnTo>
                    <a:pt x="72" y="527"/>
                  </a:lnTo>
                  <a:lnTo>
                    <a:pt x="76" y="529"/>
                  </a:lnTo>
                  <a:lnTo>
                    <a:pt x="79" y="530"/>
                  </a:lnTo>
                  <a:lnTo>
                    <a:pt x="83" y="531"/>
                  </a:lnTo>
                  <a:lnTo>
                    <a:pt x="86" y="533"/>
                  </a:lnTo>
                  <a:lnTo>
                    <a:pt x="90" y="533"/>
                  </a:lnTo>
                  <a:lnTo>
                    <a:pt x="94" y="534"/>
                  </a:lnTo>
                  <a:lnTo>
                    <a:pt x="98" y="535"/>
                  </a:lnTo>
                  <a:lnTo>
                    <a:pt x="102" y="536"/>
                  </a:lnTo>
                  <a:lnTo>
                    <a:pt x="106" y="536"/>
                  </a:lnTo>
                  <a:lnTo>
                    <a:pt x="110" y="536"/>
                  </a:lnTo>
                  <a:lnTo>
                    <a:pt x="114" y="537"/>
                  </a:lnTo>
                  <a:lnTo>
                    <a:pt x="118" y="537"/>
                  </a:lnTo>
                  <a:lnTo>
                    <a:pt x="122" y="537"/>
                  </a:lnTo>
                  <a:lnTo>
                    <a:pt x="125" y="536"/>
                  </a:lnTo>
                  <a:lnTo>
                    <a:pt x="130" y="536"/>
                  </a:lnTo>
                  <a:lnTo>
                    <a:pt x="134" y="536"/>
                  </a:lnTo>
                  <a:lnTo>
                    <a:pt x="138" y="535"/>
                  </a:lnTo>
                  <a:lnTo>
                    <a:pt x="142" y="534"/>
                  </a:lnTo>
                  <a:lnTo>
                    <a:pt x="146" y="533"/>
                  </a:lnTo>
                  <a:lnTo>
                    <a:pt x="150" y="532"/>
                  </a:lnTo>
                  <a:lnTo>
                    <a:pt x="154" y="531"/>
                  </a:lnTo>
                  <a:lnTo>
                    <a:pt x="158" y="528"/>
                  </a:lnTo>
                  <a:lnTo>
                    <a:pt x="163" y="526"/>
                  </a:lnTo>
                  <a:lnTo>
                    <a:pt x="167" y="523"/>
                  </a:lnTo>
                  <a:lnTo>
                    <a:pt x="172" y="521"/>
                  </a:lnTo>
                  <a:lnTo>
                    <a:pt x="176" y="518"/>
                  </a:lnTo>
                  <a:lnTo>
                    <a:pt x="180" y="514"/>
                  </a:lnTo>
                  <a:lnTo>
                    <a:pt x="183" y="511"/>
                  </a:lnTo>
                  <a:lnTo>
                    <a:pt x="187" y="508"/>
                  </a:lnTo>
                  <a:lnTo>
                    <a:pt x="191" y="504"/>
                  </a:lnTo>
                  <a:lnTo>
                    <a:pt x="194" y="500"/>
                  </a:lnTo>
                  <a:lnTo>
                    <a:pt x="198" y="496"/>
                  </a:lnTo>
                  <a:lnTo>
                    <a:pt x="201" y="492"/>
                  </a:lnTo>
                  <a:lnTo>
                    <a:pt x="204" y="488"/>
                  </a:lnTo>
                  <a:lnTo>
                    <a:pt x="206" y="484"/>
                  </a:lnTo>
                  <a:lnTo>
                    <a:pt x="209" y="479"/>
                  </a:lnTo>
                  <a:lnTo>
                    <a:pt x="211" y="475"/>
                  </a:lnTo>
                  <a:lnTo>
                    <a:pt x="213" y="470"/>
                  </a:lnTo>
                  <a:lnTo>
                    <a:pt x="215" y="466"/>
                  </a:lnTo>
                  <a:lnTo>
                    <a:pt x="217" y="461"/>
                  </a:lnTo>
                  <a:lnTo>
                    <a:pt x="218" y="456"/>
                  </a:lnTo>
                  <a:lnTo>
                    <a:pt x="220" y="451"/>
                  </a:lnTo>
                  <a:lnTo>
                    <a:pt x="221" y="446"/>
                  </a:lnTo>
                  <a:lnTo>
                    <a:pt x="222" y="441"/>
                  </a:lnTo>
                  <a:lnTo>
                    <a:pt x="222" y="436"/>
                  </a:lnTo>
                  <a:lnTo>
                    <a:pt x="223" y="431"/>
                  </a:lnTo>
                  <a:lnTo>
                    <a:pt x="223" y="425"/>
                  </a:lnTo>
                  <a:lnTo>
                    <a:pt x="223" y="420"/>
                  </a:lnTo>
                  <a:lnTo>
                    <a:pt x="222" y="414"/>
                  </a:lnTo>
                  <a:lnTo>
                    <a:pt x="222" y="409"/>
                  </a:lnTo>
                  <a:lnTo>
                    <a:pt x="221" y="403"/>
                  </a:lnTo>
                  <a:lnTo>
                    <a:pt x="220" y="398"/>
                  </a:lnTo>
                  <a:lnTo>
                    <a:pt x="218" y="393"/>
                  </a:lnTo>
                  <a:close/>
                </a:path>
              </a:pathLst>
            </a:custGeom>
            <a:solidFill>
              <a:srgbClr val="A1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180783720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a 2">
    <a:dk1>
      <a:sysClr val="windowText" lastClr="000000"/>
    </a:dk1>
    <a:lt1>
      <a:sysClr val="window" lastClr="FFFFFF"/>
    </a:lt1>
    <a:dk2>
      <a:srgbClr val="39302A"/>
    </a:dk2>
    <a:lt2>
      <a:srgbClr val="FFFFFF"/>
    </a:lt2>
    <a:accent1>
      <a:srgbClr val="FFE99C"/>
    </a:accent1>
    <a:accent2>
      <a:srgbClr val="FFC000"/>
    </a:accent2>
    <a:accent3>
      <a:srgbClr val="FFC000"/>
    </a:accent3>
    <a:accent4>
      <a:srgbClr val="FFC000"/>
    </a:accent4>
    <a:accent5>
      <a:srgbClr val="FFC000"/>
    </a:accent5>
    <a:accent6>
      <a:srgbClr val="FFDF6A"/>
    </a:accent6>
    <a:hlink>
      <a:srgbClr val="C59A00"/>
    </a:hlink>
    <a:folHlink>
      <a:srgbClr val="FEF4CD"/>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DF22FEB6FA655468F84BC18620D5FF5" ma:contentTypeVersion="6" ma:contentTypeDescription="Crie um novo documento." ma:contentTypeScope="" ma:versionID="02edb6cd5dad208022517987bf973898">
  <xsd:schema xmlns:xsd="http://www.w3.org/2001/XMLSchema" xmlns:xs="http://www.w3.org/2001/XMLSchema" xmlns:p="http://schemas.microsoft.com/office/2006/metadata/properties" xmlns:ns2="e62a5e22-e5d9-47b2-9598-a48cab66cde5" xmlns:ns3="2915fd0e-131e-4435-8a2e-e31b8928d9da" targetNamespace="http://schemas.microsoft.com/office/2006/metadata/properties" ma:root="true" ma:fieldsID="64925e01c0a80a0e12af58def51c320a" ns2:_="" ns3:_="">
    <xsd:import namespace="e62a5e22-e5d9-47b2-9598-a48cab66cde5"/>
    <xsd:import namespace="2915fd0e-131e-4435-8a2e-e31b8928d9d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a5e22-e5d9-47b2-9598-a48cab66cd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15fd0e-131e-4435-8a2e-e31b8928d9da" elementFormDefault="qualified">
    <xsd:import namespace="http://schemas.microsoft.com/office/2006/documentManagement/types"/>
    <xsd:import namespace="http://schemas.microsoft.com/office/infopath/2007/PartnerControls"/>
    <xsd:element name="SharedWithUsers" ma:index="11"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AFB21E-5B5C-4819-93EF-DB2AD1B499F0}">
  <ds:schemaRefs>
    <ds:schemaRef ds:uri="http://schemas.microsoft.com/sharepoint/v3/contenttype/forms"/>
  </ds:schemaRefs>
</ds:datastoreItem>
</file>

<file path=customXml/itemProps2.xml><?xml version="1.0" encoding="utf-8"?>
<ds:datastoreItem xmlns:ds="http://schemas.openxmlformats.org/officeDocument/2006/customXml" ds:itemID="{D2B84AB1-8007-4D2A-9A0D-7B7813B53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a5e22-e5d9-47b2-9598-a48cab66cde5"/>
    <ds:schemaRef ds:uri="2915fd0e-131e-4435-8a2e-e31b8928d9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D6D87F-0E52-4215-B514-91C2B42F61F7}">
  <ds:schemaRefs>
    <ds:schemaRef ds:uri="http://schemas.microsoft.com/office/2006/metadata/properties"/>
    <ds:schemaRef ds:uri="http://purl.org/dc/elements/1.1/"/>
    <ds:schemaRef ds:uri="http://www.w3.org/XML/1998/namespace"/>
    <ds:schemaRef ds:uri="e62a5e22-e5d9-47b2-9598-a48cab66cde5"/>
    <ds:schemaRef ds:uri="2915fd0e-131e-4435-8a2e-e31b8928d9da"/>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57140</TotalTime>
  <Words>3007</Words>
  <Application>Microsoft Office PowerPoint</Application>
  <PresentationFormat>Widescreen</PresentationFormat>
  <Paragraphs>589</Paragraphs>
  <Slides>33</Slides>
  <Notes>17</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33</vt:i4>
      </vt:variant>
    </vt:vector>
  </HeadingPairs>
  <TitlesOfParts>
    <vt:vector size="43" baseType="lpstr">
      <vt:lpstr>Arial</vt:lpstr>
      <vt:lpstr>Calibri</vt:lpstr>
      <vt:lpstr>Calibri Light</vt:lpstr>
      <vt:lpstr>Georgia</vt:lpstr>
      <vt:lpstr>Montserrat</vt:lpstr>
      <vt:lpstr>Montserrat ExtraBold</vt:lpstr>
      <vt:lpstr>Symbol</vt:lpstr>
      <vt:lpstr>Times New Roman</vt:lpstr>
      <vt:lpstr>Wingdings</vt:lpstr>
      <vt:lpstr>Tema do Office</vt:lpstr>
      <vt:lpstr>Apresentação do PowerPoint</vt:lpstr>
      <vt:lpstr>O que é?</vt:lpstr>
      <vt:lpstr>Exclusões de receitas e despesas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Tais Vieira Bonatto</dc:creator>
  <cp:lastModifiedBy>Kelin Alida Rasch Stroher</cp:lastModifiedBy>
  <cp:revision>2652</cp:revision>
  <cp:lastPrinted>2021-06-01T13:47:03Z</cp:lastPrinted>
  <dcterms:created xsi:type="dcterms:W3CDTF">2019-01-25T17:07:40Z</dcterms:created>
  <dcterms:modified xsi:type="dcterms:W3CDTF">2025-01-30T00:16:11Z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ad1aa98-b4b6-4f6d-a238-eb87b534c92d_Enabled">
    <vt:lpwstr>true</vt:lpwstr>
  </property>
  <property fmtid="{D5CDD505-2E9C-101B-9397-08002B2CF9AE}" pid="3" name="MSIP_Label_aad1aa98-b4b6-4f6d-a238-eb87b534c92d_SetDate">
    <vt:lpwstr>2023-02-08T20:13:12Z</vt:lpwstr>
  </property>
  <property fmtid="{D5CDD505-2E9C-101B-9397-08002B2CF9AE}" pid="4" name="MSIP_Label_aad1aa98-b4b6-4f6d-a238-eb87b534c92d_Method">
    <vt:lpwstr>Standard</vt:lpwstr>
  </property>
  <property fmtid="{D5CDD505-2E9C-101B-9397-08002B2CF9AE}" pid="5" name="MSIP_Label_aad1aa98-b4b6-4f6d-a238-eb87b534c92d_Name">
    <vt:lpwstr>defa4170-0d19-0005-0004-bc88714345d2</vt:lpwstr>
  </property>
  <property fmtid="{D5CDD505-2E9C-101B-9397-08002B2CF9AE}" pid="6" name="MSIP_Label_aad1aa98-b4b6-4f6d-a238-eb87b534c92d_SiteId">
    <vt:lpwstr>83bd090b-756e-4a02-a512-e5ea02c03041</vt:lpwstr>
  </property>
  <property fmtid="{D5CDD505-2E9C-101B-9397-08002B2CF9AE}" pid="7" name="MSIP_Label_aad1aa98-b4b6-4f6d-a238-eb87b534c92d_ActionId">
    <vt:lpwstr>5e12b162-7941-4c20-84a9-0aecc0b36fef</vt:lpwstr>
  </property>
  <property fmtid="{D5CDD505-2E9C-101B-9397-08002B2CF9AE}" pid="8" name="MSIP_Label_aad1aa98-b4b6-4f6d-a238-eb87b534c92d_ContentBits">
    <vt:lpwstr>0</vt:lpwstr>
  </property>
  <property fmtid="{D5CDD505-2E9C-101B-9397-08002B2CF9AE}" pid="9" name="ContentTypeId">
    <vt:lpwstr>0x0101004DF22FEB6FA655468F84BC18620D5FF5</vt:lpwstr>
  </property>
</Properties>
</file>