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1" roundtripDataSignature="AMtx7mjbESvrB2c/2bPjiE7+skDJLiRTc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4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ca1df7900a_1_2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gca1df7900a_1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4" name="Google Shape;114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722113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9"/>
          <p:cNvSpPr txBox="1">
            <a:spLocks noGrp="1"/>
          </p:cNvSpPr>
          <p:nvPr>
            <p:ph type="dt" idx="10"/>
          </p:nvPr>
        </p:nvSpPr>
        <p:spPr>
          <a:xfrm>
            <a:off x="628650" y="476726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9"/>
          <p:cNvSpPr txBox="1">
            <a:spLocks noGrp="1"/>
          </p:cNvSpPr>
          <p:nvPr>
            <p:ph type="ftr" idx="11"/>
          </p:nvPr>
        </p:nvSpPr>
        <p:spPr>
          <a:xfrm>
            <a:off x="3028950" y="4767262"/>
            <a:ext cx="30861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9"/>
          <p:cNvSpPr txBox="1">
            <a:spLocks noGrp="1"/>
          </p:cNvSpPr>
          <p:nvPr>
            <p:ph type="sldNum" idx="12"/>
          </p:nvPr>
        </p:nvSpPr>
        <p:spPr>
          <a:xfrm>
            <a:off x="6457950" y="476726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0"/>
          <p:cNvSpPr txBox="1"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30"/>
          <p:cNvSpPr txBox="1"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5" name="Google Shape;75;p30"/>
          <p:cNvSpPr txBox="1">
            <a:spLocks noGrp="1"/>
          </p:cNvSpPr>
          <p:nvPr>
            <p:ph type="dt" idx="10"/>
          </p:nvPr>
        </p:nvSpPr>
        <p:spPr>
          <a:xfrm>
            <a:off x="628650" y="476726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0"/>
          <p:cNvSpPr txBox="1">
            <a:spLocks noGrp="1"/>
          </p:cNvSpPr>
          <p:nvPr>
            <p:ph type="ftr" idx="11"/>
          </p:nvPr>
        </p:nvSpPr>
        <p:spPr>
          <a:xfrm>
            <a:off x="3028950" y="4767262"/>
            <a:ext cx="30861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30"/>
          <p:cNvSpPr txBox="1">
            <a:spLocks noGrp="1"/>
          </p:cNvSpPr>
          <p:nvPr>
            <p:ph type="sldNum" idx="12"/>
          </p:nvPr>
        </p:nvSpPr>
        <p:spPr>
          <a:xfrm>
            <a:off x="6457950" y="476726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0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0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20"/>
          <p:cNvSpPr txBox="1">
            <a:spLocks noGrp="1"/>
          </p:cNvSpPr>
          <p:nvPr>
            <p:ph type="dt" idx="10"/>
          </p:nvPr>
        </p:nvSpPr>
        <p:spPr>
          <a:xfrm>
            <a:off x="628650" y="476726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0"/>
          <p:cNvSpPr txBox="1">
            <a:spLocks noGrp="1"/>
          </p:cNvSpPr>
          <p:nvPr>
            <p:ph type="ftr" idx="11"/>
          </p:nvPr>
        </p:nvSpPr>
        <p:spPr>
          <a:xfrm>
            <a:off x="3028950" y="4767262"/>
            <a:ext cx="30861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20"/>
          <p:cNvSpPr txBox="1">
            <a:spLocks noGrp="1"/>
          </p:cNvSpPr>
          <p:nvPr>
            <p:ph type="sldNum" idx="12"/>
          </p:nvPr>
        </p:nvSpPr>
        <p:spPr>
          <a:xfrm>
            <a:off x="6457950" y="476726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3"/>
          <p:cNvSpPr txBox="1">
            <a:spLocks noGrp="1"/>
          </p:cNvSpPr>
          <p:nvPr>
            <p:ph type="title"/>
          </p:nvPr>
        </p:nvSpPr>
        <p:spPr>
          <a:xfrm rot="5400000">
            <a:off x="5350073" y="1467446"/>
            <a:ext cx="4358879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3"/>
          <p:cNvSpPr txBox="1">
            <a:spLocks noGrp="1"/>
          </p:cNvSpPr>
          <p:nvPr>
            <p:ph type="body" idx="1"/>
          </p:nvPr>
        </p:nvSpPr>
        <p:spPr>
          <a:xfrm rot="5400000">
            <a:off x="1349573" y="-447079"/>
            <a:ext cx="4358879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23"/>
          <p:cNvSpPr txBox="1">
            <a:spLocks noGrp="1"/>
          </p:cNvSpPr>
          <p:nvPr>
            <p:ph type="dt" idx="10"/>
          </p:nvPr>
        </p:nvSpPr>
        <p:spPr>
          <a:xfrm>
            <a:off x="628650" y="476726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3"/>
          <p:cNvSpPr txBox="1">
            <a:spLocks noGrp="1"/>
          </p:cNvSpPr>
          <p:nvPr>
            <p:ph type="ftr" idx="11"/>
          </p:nvPr>
        </p:nvSpPr>
        <p:spPr>
          <a:xfrm>
            <a:off x="3028950" y="4767262"/>
            <a:ext cx="30861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3"/>
          <p:cNvSpPr txBox="1">
            <a:spLocks noGrp="1"/>
          </p:cNvSpPr>
          <p:nvPr>
            <p:ph type="sldNum" idx="12"/>
          </p:nvPr>
        </p:nvSpPr>
        <p:spPr>
          <a:xfrm>
            <a:off x="6457950" y="476726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4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4"/>
          <p:cNvSpPr txBox="1">
            <a:spLocks noGrp="1"/>
          </p:cNvSpPr>
          <p:nvPr>
            <p:ph type="body" idx="1"/>
          </p:nvPr>
        </p:nvSpPr>
        <p:spPr>
          <a:xfrm rot="5400000">
            <a:off x="2940248" y="-942379"/>
            <a:ext cx="3263504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24"/>
          <p:cNvSpPr txBox="1">
            <a:spLocks noGrp="1"/>
          </p:cNvSpPr>
          <p:nvPr>
            <p:ph type="dt" idx="10"/>
          </p:nvPr>
        </p:nvSpPr>
        <p:spPr>
          <a:xfrm>
            <a:off x="628650" y="476726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4"/>
          <p:cNvSpPr txBox="1">
            <a:spLocks noGrp="1"/>
          </p:cNvSpPr>
          <p:nvPr>
            <p:ph type="ftr" idx="11"/>
          </p:nvPr>
        </p:nvSpPr>
        <p:spPr>
          <a:xfrm>
            <a:off x="3028950" y="4767262"/>
            <a:ext cx="30861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24"/>
          <p:cNvSpPr txBox="1">
            <a:spLocks noGrp="1"/>
          </p:cNvSpPr>
          <p:nvPr>
            <p:ph type="sldNum" idx="12"/>
          </p:nvPr>
        </p:nvSpPr>
        <p:spPr>
          <a:xfrm>
            <a:off x="6457950" y="476726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25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5"/>
          <p:cNvSpPr>
            <a:spLocks noGrp="1"/>
          </p:cNvSpPr>
          <p:nvPr>
            <p:ph type="pic" idx="2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25"/>
          <p:cNvSpPr txBox="1">
            <a:spLocks noGrp="1"/>
          </p:cNvSpPr>
          <p:nvPr>
            <p:ph type="body" idx="1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41" name="Google Shape;41;p25"/>
          <p:cNvSpPr txBox="1">
            <a:spLocks noGrp="1"/>
          </p:cNvSpPr>
          <p:nvPr>
            <p:ph type="dt" idx="10"/>
          </p:nvPr>
        </p:nvSpPr>
        <p:spPr>
          <a:xfrm>
            <a:off x="628650" y="476726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5"/>
          <p:cNvSpPr txBox="1">
            <a:spLocks noGrp="1"/>
          </p:cNvSpPr>
          <p:nvPr>
            <p:ph type="ftr" idx="11"/>
          </p:nvPr>
        </p:nvSpPr>
        <p:spPr>
          <a:xfrm>
            <a:off x="3028950" y="4767262"/>
            <a:ext cx="30861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5"/>
          <p:cNvSpPr txBox="1">
            <a:spLocks noGrp="1"/>
          </p:cNvSpPr>
          <p:nvPr>
            <p:ph type="sldNum" idx="12"/>
          </p:nvPr>
        </p:nvSpPr>
        <p:spPr>
          <a:xfrm>
            <a:off x="6457950" y="476726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6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26"/>
          <p:cNvSpPr txBox="1">
            <a:spLocks noGrp="1"/>
          </p:cNvSpPr>
          <p:nvPr>
            <p:ph type="body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47" name="Google Shape;47;p26"/>
          <p:cNvSpPr txBox="1">
            <a:spLocks noGrp="1"/>
          </p:cNvSpPr>
          <p:nvPr>
            <p:ph type="body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48" name="Google Shape;48;p26"/>
          <p:cNvSpPr txBox="1">
            <a:spLocks noGrp="1"/>
          </p:cNvSpPr>
          <p:nvPr>
            <p:ph type="dt" idx="10"/>
          </p:nvPr>
        </p:nvSpPr>
        <p:spPr>
          <a:xfrm>
            <a:off x="628650" y="476726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6"/>
          <p:cNvSpPr txBox="1">
            <a:spLocks noGrp="1"/>
          </p:cNvSpPr>
          <p:nvPr>
            <p:ph type="ftr" idx="11"/>
          </p:nvPr>
        </p:nvSpPr>
        <p:spPr>
          <a:xfrm>
            <a:off x="3028950" y="4767262"/>
            <a:ext cx="30861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26"/>
          <p:cNvSpPr txBox="1">
            <a:spLocks noGrp="1"/>
          </p:cNvSpPr>
          <p:nvPr>
            <p:ph type="sldNum" idx="12"/>
          </p:nvPr>
        </p:nvSpPr>
        <p:spPr>
          <a:xfrm>
            <a:off x="6457950" y="476726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7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7"/>
          <p:cNvSpPr txBox="1">
            <a:spLocks noGrp="1"/>
          </p:cNvSpPr>
          <p:nvPr>
            <p:ph type="dt" idx="10"/>
          </p:nvPr>
        </p:nvSpPr>
        <p:spPr>
          <a:xfrm>
            <a:off x="628650" y="476726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27"/>
          <p:cNvSpPr txBox="1">
            <a:spLocks noGrp="1"/>
          </p:cNvSpPr>
          <p:nvPr>
            <p:ph type="ftr" idx="11"/>
          </p:nvPr>
        </p:nvSpPr>
        <p:spPr>
          <a:xfrm>
            <a:off x="3028950" y="4767262"/>
            <a:ext cx="30861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27"/>
          <p:cNvSpPr txBox="1">
            <a:spLocks noGrp="1"/>
          </p:cNvSpPr>
          <p:nvPr>
            <p:ph type="sldNum" idx="12"/>
          </p:nvPr>
        </p:nvSpPr>
        <p:spPr>
          <a:xfrm>
            <a:off x="6457950" y="476726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8"/>
          <p:cNvSpPr txBox="1"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28"/>
          <p:cNvSpPr txBox="1"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59" name="Google Shape;59;p28"/>
          <p:cNvSpPr txBox="1">
            <a:spLocks noGrp="1"/>
          </p:cNvSpPr>
          <p:nvPr>
            <p:ph type="body" idx="2"/>
          </p:nvPr>
        </p:nvSpPr>
        <p:spPr>
          <a:xfrm>
            <a:off x="629842" y="1878806"/>
            <a:ext cx="3868340" cy="2763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0" name="Google Shape;60;p28"/>
          <p:cNvSpPr txBox="1">
            <a:spLocks noGrp="1"/>
          </p:cNvSpPr>
          <p:nvPr>
            <p:ph type="body" idx="3"/>
          </p:nvPr>
        </p:nvSpPr>
        <p:spPr>
          <a:xfrm>
            <a:off x="4629150" y="1260872"/>
            <a:ext cx="3887391" cy="617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61" name="Google Shape;61;p28"/>
          <p:cNvSpPr txBox="1">
            <a:spLocks noGrp="1"/>
          </p:cNvSpPr>
          <p:nvPr>
            <p:ph type="body" idx="4"/>
          </p:nvPr>
        </p:nvSpPr>
        <p:spPr>
          <a:xfrm>
            <a:off x="4629150" y="1878806"/>
            <a:ext cx="3887391" cy="2763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2" name="Google Shape;62;p28"/>
          <p:cNvSpPr txBox="1">
            <a:spLocks noGrp="1"/>
          </p:cNvSpPr>
          <p:nvPr>
            <p:ph type="dt" idx="10"/>
          </p:nvPr>
        </p:nvSpPr>
        <p:spPr>
          <a:xfrm>
            <a:off x="628650" y="476726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8"/>
          <p:cNvSpPr txBox="1">
            <a:spLocks noGrp="1"/>
          </p:cNvSpPr>
          <p:nvPr>
            <p:ph type="ftr" idx="11"/>
          </p:nvPr>
        </p:nvSpPr>
        <p:spPr>
          <a:xfrm>
            <a:off x="3028950" y="4767262"/>
            <a:ext cx="30861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8"/>
          <p:cNvSpPr txBox="1">
            <a:spLocks noGrp="1"/>
          </p:cNvSpPr>
          <p:nvPr>
            <p:ph type="sldNum" idx="12"/>
          </p:nvPr>
        </p:nvSpPr>
        <p:spPr>
          <a:xfrm>
            <a:off x="6457950" y="476726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9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9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8" name="Google Shape;68;p29"/>
          <p:cNvSpPr txBox="1">
            <a:spLocks noGrp="1"/>
          </p:cNvSpPr>
          <p:nvPr>
            <p:ph type="body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9" name="Google Shape;69;p29"/>
          <p:cNvSpPr txBox="1">
            <a:spLocks noGrp="1"/>
          </p:cNvSpPr>
          <p:nvPr>
            <p:ph type="dt" idx="10"/>
          </p:nvPr>
        </p:nvSpPr>
        <p:spPr>
          <a:xfrm>
            <a:off x="628650" y="476726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9"/>
          <p:cNvSpPr txBox="1">
            <a:spLocks noGrp="1"/>
          </p:cNvSpPr>
          <p:nvPr>
            <p:ph type="ftr" idx="11"/>
          </p:nvPr>
        </p:nvSpPr>
        <p:spPr>
          <a:xfrm>
            <a:off x="3028950" y="4767262"/>
            <a:ext cx="30861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9"/>
          <p:cNvSpPr txBox="1">
            <a:spLocks noGrp="1"/>
          </p:cNvSpPr>
          <p:nvPr>
            <p:ph type="sldNum" idx="12"/>
          </p:nvPr>
        </p:nvSpPr>
        <p:spPr>
          <a:xfrm>
            <a:off x="6457950" y="476726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8"/>
          <p:cNvSpPr txBox="1">
            <a:spLocks noGrp="1"/>
          </p:cNvSpPr>
          <p:nvPr>
            <p:ph type="title"/>
          </p:nvPr>
        </p:nvSpPr>
        <p:spPr>
          <a:xfrm>
            <a:off x="628650" y="274637"/>
            <a:ext cx="7886700" cy="993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8"/>
          <p:cNvSpPr txBox="1">
            <a:spLocks noGrp="1"/>
          </p:cNvSpPr>
          <p:nvPr>
            <p:ph type="body" idx="1"/>
          </p:nvPr>
        </p:nvSpPr>
        <p:spPr>
          <a:xfrm>
            <a:off x="628650" y="1370012"/>
            <a:ext cx="7886700" cy="3262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8"/>
          <p:cNvSpPr txBox="1">
            <a:spLocks noGrp="1"/>
          </p:cNvSpPr>
          <p:nvPr>
            <p:ph type="dt" idx="10"/>
          </p:nvPr>
        </p:nvSpPr>
        <p:spPr>
          <a:xfrm>
            <a:off x="628650" y="476726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8"/>
          <p:cNvSpPr txBox="1">
            <a:spLocks noGrp="1"/>
          </p:cNvSpPr>
          <p:nvPr>
            <p:ph type="ftr" idx="11"/>
          </p:nvPr>
        </p:nvSpPr>
        <p:spPr>
          <a:xfrm>
            <a:off x="3028950" y="4767262"/>
            <a:ext cx="30861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8"/>
          <p:cNvSpPr txBox="1">
            <a:spLocks noGrp="1"/>
          </p:cNvSpPr>
          <p:nvPr>
            <p:ph type="sldNum" idx="12"/>
          </p:nvPr>
        </p:nvSpPr>
        <p:spPr>
          <a:xfrm>
            <a:off x="6457950" y="4767262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Google Shape;82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35850" y="10633"/>
            <a:ext cx="170815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"/>
          <p:cNvSpPr txBox="1"/>
          <p:nvPr/>
        </p:nvSpPr>
        <p:spPr>
          <a:xfrm>
            <a:off x="142875" y="142875"/>
            <a:ext cx="8143800" cy="48579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1"/>
          <p:cNvSpPr txBox="1"/>
          <p:nvPr/>
        </p:nvSpPr>
        <p:spPr>
          <a:xfrm>
            <a:off x="1139750" y="1116013"/>
            <a:ext cx="5438775" cy="2554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200"/>
              <a:buFont typeface="Arial"/>
              <a:buNone/>
            </a:pPr>
            <a:r>
              <a:rPr lang="en-US" sz="3200" b="1" i="0" u="none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POLÍTICA ESTADUAL DE ATENDIMENTO 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200"/>
              <a:buFont typeface="Arial"/>
              <a:buNone/>
            </a:pPr>
            <a:r>
              <a:rPr lang="en-US" sz="3200" b="1" i="0" u="none" dirty="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INTEGRADO À PESSOA COM TRANSTORNO DO ESPECTRO DO AUTISMO</a:t>
            </a:r>
            <a:endParaRPr dirty="0"/>
          </a:p>
        </p:txBody>
      </p:sp>
      <p:pic>
        <p:nvPicPr>
          <p:cNvPr id="85" name="Google Shape;85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74650" y="4643437"/>
            <a:ext cx="938212" cy="203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" descr="Significado dos símbolos do autismo - Dicionário de Símbolos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68902" y="3732028"/>
            <a:ext cx="1917773" cy="12685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gca1df7900a_1_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86750" y="4927600"/>
            <a:ext cx="857250" cy="21590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gca1df7900a_1_26"/>
          <p:cNvSpPr txBox="1"/>
          <p:nvPr/>
        </p:nvSpPr>
        <p:spPr>
          <a:xfrm>
            <a:off x="156250" y="289214"/>
            <a:ext cx="8681400" cy="1015632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latin typeface="Calibri"/>
                <a:ea typeface="Calibri"/>
                <a:cs typeface="Calibri"/>
                <a:sym typeface="Calibri"/>
              </a:rPr>
              <a:t>Lei </a:t>
            </a:r>
            <a:r>
              <a:rPr lang="en-US" sz="1800" b="1" dirty="0" err="1">
                <a:latin typeface="Calibri"/>
                <a:ea typeface="Calibri"/>
                <a:cs typeface="Calibri"/>
                <a:sym typeface="Calibri"/>
              </a:rPr>
              <a:t>Estadual</a:t>
            </a:r>
            <a:r>
              <a:rPr lang="en-US" sz="1800" b="1" dirty="0">
                <a:latin typeface="Calibri"/>
                <a:ea typeface="Calibri"/>
                <a:cs typeface="Calibri"/>
                <a:sym typeface="Calibri"/>
              </a:rPr>
              <a:t> nº 15.322/2019</a:t>
            </a:r>
            <a:endParaRPr sz="1800" b="1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Política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Atendimento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Integrado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à Pessoa com </a:t>
            </a:r>
            <a:r>
              <a:rPr lang="en-US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Transtornos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do </a:t>
            </a:r>
            <a:r>
              <a:rPr lang="en-US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Espectro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Autista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no Estado do RS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gca1df7900a_1_26"/>
          <p:cNvSpPr txBox="1"/>
          <p:nvPr/>
        </p:nvSpPr>
        <p:spPr>
          <a:xfrm>
            <a:off x="156250" y="3295377"/>
            <a:ext cx="8681400" cy="1516851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Font typeface="Calibri"/>
              <a:buNone/>
            </a:pPr>
            <a:r>
              <a:rPr lang="en-US" sz="1800" b="1" dirty="0">
                <a:latin typeface="Calibri"/>
                <a:ea typeface="Calibri"/>
                <a:cs typeface="Calibri"/>
                <a:sym typeface="Calibri"/>
              </a:rPr>
              <a:t>4 </a:t>
            </a:r>
            <a:r>
              <a:rPr lang="en-US" sz="1800" b="1" dirty="0" err="1">
                <a:latin typeface="Calibri"/>
                <a:ea typeface="Calibri"/>
                <a:cs typeface="Calibri"/>
                <a:sym typeface="Calibri"/>
              </a:rPr>
              <a:t>demandas</a:t>
            </a:r>
            <a:r>
              <a:rPr lang="en-US" sz="1800" b="1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1" dirty="0" err="1">
                <a:latin typeface="Calibri"/>
                <a:ea typeface="Calibri"/>
                <a:cs typeface="Calibri"/>
                <a:sym typeface="Calibri"/>
              </a:rPr>
              <a:t>prioritárias</a:t>
            </a:r>
            <a:endParaRPr sz="1800" b="1" dirty="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●"/>
            </a:pPr>
            <a:r>
              <a:rPr lang="en-US" sz="1800" dirty="0" err="1">
                <a:latin typeface="Calibri"/>
                <a:ea typeface="Calibri"/>
                <a:cs typeface="Calibri"/>
                <a:sym typeface="Calibri"/>
              </a:rPr>
              <a:t>Qualificação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 no </a:t>
            </a:r>
            <a:r>
              <a:rPr lang="en-US" sz="1800" dirty="0" err="1">
                <a:latin typeface="Calibri"/>
                <a:ea typeface="Calibri"/>
                <a:cs typeface="Calibri"/>
                <a:sym typeface="Calibri"/>
              </a:rPr>
              <a:t>atendimento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dirty="0" err="1">
                <a:latin typeface="Calibri"/>
                <a:ea typeface="Calibri"/>
                <a:cs typeface="Calibri"/>
                <a:sym typeface="Calibri"/>
              </a:rPr>
              <a:t>às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dirty="0" err="1">
                <a:latin typeface="Calibri"/>
                <a:ea typeface="Calibri"/>
                <a:cs typeface="Calibri"/>
                <a:sym typeface="Calibri"/>
              </a:rPr>
              <a:t>pessoas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 com </a:t>
            </a:r>
            <a:r>
              <a:rPr lang="en-US" sz="1800" dirty="0" err="1">
                <a:latin typeface="Calibri"/>
                <a:ea typeface="Calibri"/>
                <a:cs typeface="Calibri"/>
                <a:sym typeface="Calibri"/>
              </a:rPr>
              <a:t>autismo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lang="en-US" sz="1800" dirty="0" err="1">
                <a:latin typeface="Calibri"/>
                <a:ea typeface="Calibri"/>
                <a:cs typeface="Calibri"/>
                <a:sym typeface="Calibri"/>
              </a:rPr>
              <a:t>suas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dirty="0" err="1">
                <a:latin typeface="Calibri"/>
                <a:ea typeface="Calibri"/>
                <a:cs typeface="Calibri"/>
                <a:sym typeface="Calibri"/>
              </a:rPr>
              <a:t>famílias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●"/>
            </a:pPr>
            <a:r>
              <a:rPr lang="en-US" sz="1800" dirty="0" err="1">
                <a:latin typeface="Calibri"/>
                <a:ea typeface="Calibri"/>
                <a:cs typeface="Calibri"/>
                <a:sym typeface="Calibri"/>
              </a:rPr>
              <a:t>Sensibilização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 da </a:t>
            </a:r>
            <a:r>
              <a:rPr lang="en-US" sz="1800" dirty="0" err="1">
                <a:latin typeface="Calibri"/>
                <a:ea typeface="Calibri"/>
                <a:cs typeface="Calibri"/>
                <a:sym typeface="Calibri"/>
              </a:rPr>
              <a:t>sociedade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lang="en-US" sz="1800" dirty="0" err="1">
                <a:latin typeface="Calibri"/>
                <a:ea typeface="Calibri"/>
                <a:cs typeface="Calibri"/>
                <a:sym typeface="Calibri"/>
              </a:rPr>
              <a:t>disseminação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 do </a:t>
            </a:r>
            <a:r>
              <a:rPr lang="en-US" sz="1800" dirty="0" err="1">
                <a:latin typeface="Calibri"/>
                <a:ea typeface="Calibri"/>
                <a:cs typeface="Calibri"/>
                <a:sym typeface="Calibri"/>
              </a:rPr>
              <a:t>conhecimento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●"/>
            </a:pP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Ensino e </a:t>
            </a:r>
            <a:r>
              <a:rPr lang="en-US" sz="1800" dirty="0" err="1">
                <a:latin typeface="Calibri"/>
                <a:ea typeface="Calibri"/>
                <a:cs typeface="Calibri"/>
                <a:sym typeface="Calibri"/>
              </a:rPr>
              <a:t>pesquisa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dirty="0" err="1">
                <a:latin typeface="Calibri"/>
                <a:ea typeface="Calibri"/>
                <a:cs typeface="Calibri"/>
                <a:sym typeface="Calibri"/>
              </a:rPr>
              <a:t>em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dirty="0" err="1">
                <a:latin typeface="Calibri"/>
                <a:ea typeface="Calibri"/>
                <a:cs typeface="Calibri"/>
                <a:sym typeface="Calibri"/>
              </a:rPr>
              <a:t>Autismo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●"/>
            </a:pPr>
            <a:r>
              <a:rPr lang="en-US" sz="1800" dirty="0" err="1">
                <a:latin typeface="Calibri"/>
                <a:ea typeface="Calibri"/>
                <a:cs typeface="Calibri"/>
                <a:sym typeface="Calibri"/>
              </a:rPr>
              <a:t>Cuidado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dirty="0" err="1">
                <a:latin typeface="Calibri"/>
                <a:ea typeface="Calibri"/>
                <a:cs typeface="Calibri"/>
                <a:sym typeface="Calibri"/>
              </a:rPr>
              <a:t>integrado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gca1df7900a_1_26"/>
          <p:cNvSpPr txBox="1"/>
          <p:nvPr/>
        </p:nvSpPr>
        <p:spPr>
          <a:xfrm>
            <a:off x="156250" y="1653796"/>
            <a:ext cx="8681400" cy="1292631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Grupo de </a:t>
            </a:r>
            <a:r>
              <a:rPr lang="en-US" sz="1800" dirty="0" err="1">
                <a:latin typeface="Calibri"/>
                <a:ea typeface="Calibri"/>
                <a:cs typeface="Calibri"/>
                <a:sym typeface="Calibri"/>
              </a:rPr>
              <a:t>Trabalho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dirty="0" err="1">
                <a:latin typeface="Calibri"/>
                <a:ea typeface="Calibri"/>
                <a:cs typeface="Calibri"/>
                <a:sym typeface="Calibri"/>
              </a:rPr>
              <a:t>Intersetorial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 para </a:t>
            </a:r>
            <a:r>
              <a:rPr lang="en-US" sz="1800" dirty="0" err="1">
                <a:latin typeface="Calibri"/>
                <a:ea typeface="Calibri"/>
                <a:cs typeface="Calibri"/>
                <a:sym typeface="Calibri"/>
              </a:rPr>
              <a:t>propor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 as </a:t>
            </a:r>
            <a:r>
              <a:rPr lang="en-US" sz="1800" dirty="0" err="1">
                <a:latin typeface="Calibri"/>
                <a:ea typeface="Calibri"/>
                <a:cs typeface="Calibri"/>
                <a:sym typeface="Calibri"/>
              </a:rPr>
              <a:t>diretrizes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800" dirty="0" err="1">
                <a:latin typeface="Calibri"/>
                <a:ea typeface="Calibri"/>
                <a:cs typeface="Calibri"/>
                <a:sym typeface="Calibri"/>
              </a:rPr>
              <a:t>implementação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 da lei, </a:t>
            </a:r>
            <a:r>
              <a:rPr lang="en-US" sz="1800" dirty="0" err="1">
                <a:latin typeface="Calibri"/>
                <a:ea typeface="Calibri"/>
                <a:cs typeface="Calibri"/>
                <a:sym typeface="Calibri"/>
              </a:rPr>
              <a:t>composto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 por </a:t>
            </a:r>
            <a:r>
              <a:rPr lang="en-US" sz="1800" dirty="0" err="1">
                <a:latin typeface="Calibri"/>
                <a:ea typeface="Calibri"/>
                <a:cs typeface="Calibri"/>
                <a:sym typeface="Calibri"/>
              </a:rPr>
              <a:t>familiares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800" dirty="0" err="1">
                <a:latin typeface="Calibri"/>
                <a:ea typeface="Calibri"/>
                <a:cs typeface="Calibri"/>
                <a:sym typeface="Calibri"/>
              </a:rPr>
              <a:t>pessoas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 com </a:t>
            </a:r>
            <a:r>
              <a:rPr lang="en-US" sz="1800" dirty="0" err="1">
                <a:latin typeface="Calibri"/>
                <a:ea typeface="Calibri"/>
                <a:cs typeface="Calibri"/>
                <a:sym typeface="Calibri"/>
              </a:rPr>
              <a:t>autismo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800" dirty="0" err="1">
                <a:latin typeface="Calibri"/>
                <a:ea typeface="Calibri"/>
                <a:cs typeface="Calibri"/>
                <a:sym typeface="Calibri"/>
              </a:rPr>
              <a:t>profissionais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800" dirty="0" err="1">
                <a:latin typeface="Calibri"/>
                <a:ea typeface="Calibri"/>
                <a:cs typeface="Calibri"/>
                <a:sym typeface="Calibri"/>
              </a:rPr>
              <a:t>saúde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800" dirty="0" err="1">
                <a:latin typeface="Calibri"/>
                <a:ea typeface="Calibri"/>
                <a:cs typeface="Calibri"/>
                <a:sym typeface="Calibri"/>
              </a:rPr>
              <a:t>técnicos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 das </a:t>
            </a:r>
            <a:r>
              <a:rPr lang="en-US" sz="1800" dirty="0" err="1">
                <a:latin typeface="Calibri"/>
                <a:ea typeface="Calibri"/>
                <a:cs typeface="Calibri"/>
                <a:sym typeface="Calibri"/>
              </a:rPr>
              <a:t>Secretarias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 de Estado </a:t>
            </a:r>
            <a:r>
              <a:rPr lang="en-US" sz="1800" dirty="0" err="1">
                <a:latin typeface="Calibri"/>
                <a:ea typeface="Calibri"/>
                <a:cs typeface="Calibri"/>
                <a:sym typeface="Calibri"/>
              </a:rPr>
              <a:t>envolvidas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lang="en-US" sz="1800" dirty="0" err="1">
                <a:latin typeface="Calibri"/>
                <a:ea typeface="Calibri"/>
                <a:cs typeface="Calibri"/>
                <a:sym typeface="Calibri"/>
              </a:rPr>
              <a:t>Saúde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/ </a:t>
            </a:r>
            <a:r>
              <a:rPr lang="en-US" sz="1800" dirty="0" err="1">
                <a:latin typeface="Calibri"/>
                <a:ea typeface="Calibri"/>
                <a:cs typeface="Calibri"/>
                <a:sym typeface="Calibri"/>
              </a:rPr>
              <a:t>Educação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/ </a:t>
            </a:r>
            <a:r>
              <a:rPr lang="en-US" sz="1800" dirty="0" err="1">
                <a:latin typeface="Calibri"/>
                <a:ea typeface="Calibri"/>
                <a:cs typeface="Calibri"/>
                <a:sym typeface="Calibri"/>
              </a:rPr>
              <a:t>Trabalho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lang="en-US" sz="1800" dirty="0" err="1">
                <a:latin typeface="Calibri"/>
                <a:ea typeface="Calibri"/>
                <a:cs typeface="Calibri"/>
                <a:sym typeface="Calibri"/>
              </a:rPr>
              <a:t>Assistência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 Social/ </a:t>
            </a:r>
            <a:r>
              <a:rPr lang="en-US" sz="1800" dirty="0" err="1">
                <a:latin typeface="Calibri"/>
                <a:ea typeface="Calibri"/>
                <a:cs typeface="Calibri"/>
                <a:sym typeface="Calibri"/>
              </a:rPr>
              <a:t>Justiça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800" dirty="0" err="1">
                <a:latin typeface="Calibri"/>
                <a:ea typeface="Calibri"/>
                <a:cs typeface="Calibri"/>
                <a:sym typeface="Calibri"/>
              </a:rPr>
              <a:t>Cidadania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lang="en-US" sz="1800" dirty="0" err="1">
                <a:latin typeface="Calibri"/>
                <a:ea typeface="Calibri"/>
                <a:cs typeface="Calibri"/>
                <a:sym typeface="Calibri"/>
              </a:rPr>
              <a:t>Direitos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 Humanos)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3"/>
          <p:cNvSpPr txBox="1"/>
          <p:nvPr/>
        </p:nvSpPr>
        <p:spPr>
          <a:xfrm>
            <a:off x="2898800" y="71505"/>
            <a:ext cx="3000000" cy="461700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 ações estratégicas</a:t>
            </a:r>
            <a:endParaRPr sz="1800" b="1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6" name="Google Shape;106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86750" y="4927600"/>
            <a:ext cx="857250" cy="215900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3"/>
          <p:cNvSpPr txBox="1"/>
          <p:nvPr/>
        </p:nvSpPr>
        <p:spPr>
          <a:xfrm>
            <a:off x="155850" y="641742"/>
            <a:ext cx="8802600" cy="792300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Font typeface="Calibri"/>
              <a:buNone/>
            </a:pPr>
            <a:r>
              <a:rPr lang="en-US" sz="1600">
                <a:latin typeface="Calibri"/>
                <a:ea typeface="Calibri"/>
                <a:cs typeface="Calibri"/>
                <a:sym typeface="Calibri"/>
              </a:rPr>
              <a:t>Instalação do </a:t>
            </a:r>
            <a:r>
              <a:rPr lang="en-US" sz="1600" b="0" i="0" u="none">
                <a:latin typeface="Calibri"/>
                <a:ea typeface="Calibri"/>
                <a:cs typeface="Calibri"/>
                <a:sym typeface="Calibri"/>
              </a:rPr>
              <a:t>Comitê de Gestão da Política Estadual de Atendimento Integrado à Pessoa com TEA</a:t>
            </a:r>
            <a:r>
              <a:rPr lang="en-US" sz="1600">
                <a:latin typeface="Calibri"/>
                <a:ea typeface="Calibri"/>
                <a:cs typeface="Calibri"/>
                <a:sym typeface="Calibri"/>
              </a:rPr>
              <a:t>, com Ensino e Pesquisa em seu escopo</a:t>
            </a:r>
            <a:r>
              <a:rPr lang="en-US" sz="1600" b="0" i="0" u="none">
                <a:latin typeface="Calibri"/>
                <a:ea typeface="Calibri"/>
                <a:cs typeface="Calibri"/>
                <a:sym typeface="Calibri"/>
              </a:rPr>
              <a:t> </a:t>
            </a:r>
            <a:endParaRPr sz="1600"/>
          </a:p>
        </p:txBody>
      </p:sp>
      <p:sp>
        <p:nvSpPr>
          <p:cNvPr id="109" name="Google Shape;109;p13"/>
          <p:cNvSpPr txBox="1"/>
          <p:nvPr/>
        </p:nvSpPr>
        <p:spPr>
          <a:xfrm>
            <a:off x="185550" y="1598205"/>
            <a:ext cx="8772900" cy="792300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Font typeface="Calibri"/>
              <a:buNone/>
            </a:pPr>
            <a:r>
              <a:rPr lang="en-US" sz="1600" dirty="0" err="1">
                <a:latin typeface="Calibri"/>
                <a:ea typeface="Calibri"/>
                <a:cs typeface="Calibri"/>
                <a:sym typeface="Calibri"/>
              </a:rPr>
              <a:t>Instalação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 do </a:t>
            </a:r>
            <a:r>
              <a:rPr lang="en-US" sz="1600" i="0" u="none" dirty="0">
                <a:latin typeface="Calibri"/>
                <a:ea typeface="Calibri"/>
                <a:cs typeface="Calibri"/>
                <a:sym typeface="Calibri"/>
              </a:rPr>
              <a:t>Grupo Técnico da </a:t>
            </a:r>
            <a:r>
              <a:rPr lang="en-US" sz="1600" i="0" u="none" dirty="0" err="1">
                <a:latin typeface="Calibri"/>
                <a:ea typeface="Calibri"/>
                <a:cs typeface="Calibri"/>
                <a:sym typeface="Calibri"/>
              </a:rPr>
              <a:t>Política</a:t>
            </a:r>
            <a:r>
              <a:rPr lang="en-US" sz="1600" i="0" u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i="0" u="none" dirty="0" err="1">
                <a:latin typeface="Calibri"/>
                <a:ea typeface="Calibri"/>
                <a:cs typeface="Calibri"/>
                <a:sym typeface="Calibri"/>
              </a:rPr>
              <a:t>Estadual</a:t>
            </a:r>
            <a:r>
              <a:rPr lang="en-US" sz="1600" i="0" u="none" dirty="0"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600" i="0" u="none" dirty="0" err="1">
                <a:latin typeface="Calibri"/>
                <a:ea typeface="Calibri"/>
                <a:cs typeface="Calibri"/>
                <a:sym typeface="Calibri"/>
              </a:rPr>
              <a:t>Atendimento</a:t>
            </a:r>
            <a:r>
              <a:rPr lang="en-US" sz="1600" i="0" u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i="0" u="none" dirty="0" err="1">
                <a:latin typeface="Calibri"/>
                <a:ea typeface="Calibri"/>
                <a:cs typeface="Calibri"/>
                <a:sym typeface="Calibri"/>
              </a:rPr>
              <a:t>Integrado</a:t>
            </a:r>
            <a:r>
              <a:rPr lang="en-US" sz="1600" i="0" u="none" dirty="0">
                <a:latin typeface="Calibri"/>
                <a:ea typeface="Calibri"/>
                <a:cs typeface="Calibri"/>
                <a:sym typeface="Calibri"/>
              </a:rPr>
              <a:t> à Pessoa com TEA, com a </a:t>
            </a:r>
            <a:r>
              <a:rPr lang="en-US" sz="1600" i="0" u="none" dirty="0" err="1">
                <a:latin typeface="Calibri"/>
                <a:ea typeface="Calibri"/>
                <a:cs typeface="Calibri"/>
                <a:sym typeface="Calibri"/>
              </a:rPr>
              <a:t>finalidade</a:t>
            </a:r>
            <a:r>
              <a:rPr lang="en-US" sz="1600" i="0" u="none" dirty="0">
                <a:latin typeface="Calibri"/>
                <a:ea typeface="Calibri"/>
                <a:cs typeface="Calibri"/>
                <a:sym typeface="Calibri"/>
              </a:rPr>
              <a:t> de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dirty="0" err="1">
                <a:latin typeface="Calibri"/>
                <a:ea typeface="Calibri"/>
                <a:cs typeface="Calibri"/>
                <a:sym typeface="Calibri"/>
              </a:rPr>
              <a:t>acompanhar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en-US" sz="1600" dirty="0" err="1">
                <a:latin typeface="Calibri"/>
                <a:ea typeface="Calibri"/>
                <a:cs typeface="Calibri"/>
                <a:sym typeface="Calibri"/>
              </a:rPr>
              <a:t>implantação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 dos </a:t>
            </a:r>
            <a:r>
              <a:rPr lang="en-US" sz="1600" dirty="0" err="1">
                <a:latin typeface="Calibri"/>
                <a:ea typeface="Calibri"/>
                <a:cs typeface="Calibri"/>
                <a:sym typeface="Calibri"/>
              </a:rPr>
              <a:t>Centros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600" dirty="0" err="1">
                <a:latin typeface="Calibri"/>
                <a:ea typeface="Calibri"/>
                <a:cs typeface="Calibri"/>
                <a:sym typeface="Calibri"/>
              </a:rPr>
              <a:t>Referência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dirty="0" err="1">
                <a:latin typeface="Calibri"/>
                <a:ea typeface="Calibri"/>
                <a:cs typeface="Calibri"/>
                <a:sym typeface="Calibri"/>
              </a:rPr>
              <a:t>em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 TEA </a:t>
            </a:r>
            <a:r>
              <a:rPr lang="en-US" sz="1600" dirty="0" err="1">
                <a:latin typeface="Calibri"/>
                <a:ea typeface="Calibri"/>
                <a:cs typeface="Calibri"/>
                <a:sym typeface="Calibri"/>
              </a:rPr>
              <a:t>dentre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dirty="0" err="1">
                <a:latin typeface="Calibri"/>
                <a:ea typeface="Calibri"/>
                <a:cs typeface="Calibri"/>
                <a:sym typeface="Calibri"/>
              </a:rPr>
              <a:t>outras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dirty="0" err="1">
                <a:latin typeface="Calibri"/>
                <a:ea typeface="Calibri"/>
                <a:cs typeface="Calibri"/>
                <a:sym typeface="Calibri"/>
              </a:rPr>
              <a:t>demandas</a:t>
            </a:r>
            <a:r>
              <a:rPr lang="en-US" sz="1600" i="0" u="none" dirty="0">
                <a:latin typeface="Calibri"/>
                <a:ea typeface="Calibri"/>
                <a:cs typeface="Calibri"/>
                <a:sym typeface="Calibri"/>
              </a:rPr>
              <a:t> </a:t>
            </a:r>
            <a:endParaRPr sz="16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3"/>
          <p:cNvSpPr txBox="1"/>
          <p:nvPr/>
        </p:nvSpPr>
        <p:spPr>
          <a:xfrm>
            <a:off x="185550" y="2548539"/>
            <a:ext cx="8772900" cy="1125077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Font typeface="Calibri"/>
              <a:buNone/>
            </a:pPr>
            <a:r>
              <a:rPr lang="en-US" sz="1600" dirty="0" err="1">
                <a:latin typeface="Calibri"/>
                <a:ea typeface="Calibri"/>
                <a:cs typeface="Calibri"/>
                <a:sym typeface="Calibri"/>
              </a:rPr>
              <a:t>Criação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 do </a:t>
            </a:r>
            <a:r>
              <a:rPr lang="en-US" sz="1600" b="1" dirty="0">
                <a:latin typeface="Calibri"/>
                <a:ea typeface="Calibri"/>
                <a:cs typeface="Calibri"/>
                <a:sym typeface="Calibri"/>
              </a:rPr>
              <a:t>Centro </a:t>
            </a:r>
            <a:r>
              <a:rPr lang="en-US" sz="1600" b="1" dirty="0" err="1">
                <a:latin typeface="Calibri"/>
                <a:ea typeface="Calibri"/>
                <a:cs typeface="Calibri"/>
                <a:sym typeface="Calibri"/>
              </a:rPr>
              <a:t>Macrorregional</a:t>
            </a:r>
            <a:r>
              <a:rPr lang="en-US" sz="1600" b="1" dirty="0"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600" b="1" dirty="0" err="1">
                <a:latin typeface="Calibri"/>
                <a:ea typeface="Calibri"/>
                <a:cs typeface="Calibri"/>
                <a:sym typeface="Calibri"/>
              </a:rPr>
              <a:t>Referência</a:t>
            </a:r>
            <a:r>
              <a:rPr lang="en-US" sz="1600" b="1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1" dirty="0" err="1">
                <a:latin typeface="Calibri"/>
                <a:ea typeface="Calibri"/>
                <a:cs typeface="Calibri"/>
                <a:sym typeface="Calibri"/>
              </a:rPr>
              <a:t>em</a:t>
            </a:r>
            <a:r>
              <a:rPr lang="en-US" sz="1600" b="1" dirty="0">
                <a:latin typeface="Calibri"/>
                <a:ea typeface="Calibri"/>
                <a:cs typeface="Calibri"/>
                <a:sym typeface="Calibri"/>
              </a:rPr>
              <a:t> TEA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600" dirty="0" err="1">
                <a:latin typeface="Calibri"/>
                <a:ea typeface="Calibri"/>
                <a:cs typeface="Calibri"/>
                <a:sym typeface="Calibri"/>
              </a:rPr>
              <a:t>trabalhando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en-US" sz="1600" dirty="0" err="1">
                <a:latin typeface="Calibri"/>
                <a:ea typeface="Calibri"/>
                <a:cs typeface="Calibri"/>
                <a:sym typeface="Calibri"/>
              </a:rPr>
              <a:t>partir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 da </a:t>
            </a:r>
            <a:r>
              <a:rPr lang="en-US" sz="1600" dirty="0" err="1">
                <a:latin typeface="Calibri"/>
                <a:ea typeface="Calibri"/>
                <a:cs typeface="Calibri"/>
                <a:sym typeface="Calibri"/>
              </a:rPr>
              <a:t>estratégia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 de Matriciamento (</a:t>
            </a:r>
            <a:r>
              <a:rPr lang="en-US" sz="1600" dirty="0" err="1">
                <a:latin typeface="Calibri"/>
                <a:ea typeface="Calibri"/>
                <a:cs typeface="Calibri"/>
                <a:sym typeface="Calibri"/>
              </a:rPr>
              <a:t>cuidado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dirty="0" err="1">
                <a:latin typeface="Calibri"/>
                <a:ea typeface="Calibri"/>
                <a:cs typeface="Calibri"/>
                <a:sym typeface="Calibri"/>
              </a:rPr>
              <a:t>compartilhado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), </a:t>
            </a:r>
            <a:r>
              <a:rPr lang="en-US" sz="1600" dirty="0" err="1">
                <a:latin typeface="Calibri"/>
                <a:ea typeface="Calibri"/>
                <a:cs typeface="Calibri"/>
                <a:sym typeface="Calibri"/>
              </a:rPr>
              <a:t>promovendo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en-US" sz="1600" dirty="0" err="1">
                <a:latin typeface="Calibri"/>
                <a:ea typeface="Calibri"/>
                <a:cs typeface="Calibri"/>
                <a:sym typeface="Calibri"/>
              </a:rPr>
              <a:t>organização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 e o </a:t>
            </a:r>
            <a:r>
              <a:rPr lang="en-US" sz="1600" dirty="0" err="1">
                <a:latin typeface="Calibri"/>
                <a:ea typeface="Calibri"/>
                <a:cs typeface="Calibri"/>
                <a:sym typeface="Calibri"/>
              </a:rPr>
              <a:t>fortalecimento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 das redes </a:t>
            </a:r>
            <a:r>
              <a:rPr lang="en-US" sz="1600" dirty="0" err="1">
                <a:latin typeface="Calibri"/>
                <a:ea typeface="Calibri"/>
                <a:cs typeface="Calibri"/>
                <a:sym typeface="Calibri"/>
              </a:rPr>
              <a:t>municipais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600" dirty="0" err="1">
                <a:latin typeface="Calibri"/>
                <a:ea typeface="Calibri"/>
                <a:cs typeface="Calibri"/>
                <a:sym typeface="Calibri"/>
              </a:rPr>
              <a:t>saúde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600" dirty="0" err="1">
                <a:latin typeface="Calibri"/>
                <a:ea typeface="Calibri"/>
                <a:cs typeface="Calibri"/>
                <a:sym typeface="Calibri"/>
              </a:rPr>
              <a:t>educação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lang="en-US" sz="1600" dirty="0" err="1">
                <a:latin typeface="Calibri"/>
                <a:ea typeface="Calibri"/>
                <a:cs typeface="Calibri"/>
                <a:sym typeface="Calibri"/>
              </a:rPr>
              <a:t>assistência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 social, </a:t>
            </a:r>
            <a:r>
              <a:rPr lang="en-US" sz="1600" dirty="0" err="1">
                <a:latin typeface="Calibri"/>
                <a:ea typeface="Calibri"/>
                <a:cs typeface="Calibri"/>
                <a:sym typeface="Calibri"/>
              </a:rPr>
              <a:t>além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 do </a:t>
            </a:r>
            <a:r>
              <a:rPr lang="en-US" sz="1600" dirty="0" err="1">
                <a:latin typeface="Calibri"/>
                <a:ea typeface="Calibri"/>
                <a:cs typeface="Calibri"/>
                <a:sym typeface="Calibri"/>
              </a:rPr>
              <a:t>atendimento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 das </a:t>
            </a:r>
            <a:r>
              <a:rPr lang="en-US" sz="1600" dirty="0" err="1">
                <a:latin typeface="Calibri"/>
                <a:ea typeface="Calibri"/>
                <a:cs typeface="Calibri"/>
                <a:sym typeface="Calibri"/>
              </a:rPr>
              <a:t>pessoas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 com TEA e </a:t>
            </a:r>
            <a:r>
              <a:rPr lang="en-US" sz="1600" dirty="0" err="1">
                <a:latin typeface="Calibri"/>
                <a:ea typeface="Calibri"/>
                <a:cs typeface="Calibri"/>
                <a:sym typeface="Calibri"/>
              </a:rPr>
              <a:t>suas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dirty="0" err="1">
                <a:latin typeface="Calibri"/>
                <a:ea typeface="Calibri"/>
                <a:cs typeface="Calibri"/>
                <a:sym typeface="Calibri"/>
              </a:rPr>
              <a:t>famílias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 do </a:t>
            </a:r>
            <a:r>
              <a:rPr lang="en-US" sz="1600" dirty="0" err="1">
                <a:latin typeface="Calibri"/>
                <a:ea typeface="Calibri"/>
                <a:cs typeface="Calibri"/>
                <a:sym typeface="Calibri"/>
              </a:rPr>
              <a:t>seu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dirty="0" err="1">
                <a:latin typeface="Calibri"/>
                <a:ea typeface="Calibri"/>
                <a:cs typeface="Calibri"/>
                <a:sym typeface="Calibri"/>
              </a:rPr>
              <a:t>município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.</a:t>
            </a:r>
            <a:endParaRPr sz="16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3"/>
          <p:cNvSpPr txBox="1"/>
          <p:nvPr/>
        </p:nvSpPr>
        <p:spPr>
          <a:xfrm>
            <a:off x="185550" y="3831650"/>
            <a:ext cx="8772900" cy="1095950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800"/>
              <a:buFont typeface="Calibri"/>
              <a:buNone/>
            </a:pPr>
            <a:r>
              <a:rPr lang="en-US" sz="1600" dirty="0" err="1">
                <a:latin typeface="Calibri"/>
                <a:ea typeface="Calibri"/>
                <a:cs typeface="Calibri"/>
                <a:sym typeface="Calibri"/>
              </a:rPr>
              <a:t>Criação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 do </a:t>
            </a:r>
            <a:r>
              <a:rPr lang="en-US" sz="1600" b="1" dirty="0">
                <a:latin typeface="Calibri"/>
                <a:ea typeface="Calibri"/>
                <a:cs typeface="Calibri"/>
                <a:sym typeface="Calibri"/>
              </a:rPr>
              <a:t>Centro Regional de </a:t>
            </a:r>
            <a:r>
              <a:rPr lang="en-US" sz="1600" b="1" dirty="0" err="1">
                <a:latin typeface="Calibri"/>
                <a:ea typeface="Calibri"/>
                <a:cs typeface="Calibri"/>
                <a:sym typeface="Calibri"/>
              </a:rPr>
              <a:t>Referência</a:t>
            </a:r>
            <a:r>
              <a:rPr lang="en-US" sz="1600" b="1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b="1" dirty="0" err="1">
                <a:latin typeface="Calibri"/>
                <a:ea typeface="Calibri"/>
                <a:cs typeface="Calibri"/>
                <a:sym typeface="Calibri"/>
              </a:rPr>
              <a:t>em</a:t>
            </a:r>
            <a:r>
              <a:rPr lang="en-US" sz="1600" b="1" dirty="0">
                <a:latin typeface="Calibri"/>
                <a:ea typeface="Calibri"/>
                <a:cs typeface="Calibri"/>
                <a:sym typeface="Calibri"/>
              </a:rPr>
              <a:t> TEA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, com </a:t>
            </a:r>
            <a:r>
              <a:rPr lang="en-US" sz="1600" dirty="0" err="1">
                <a:latin typeface="Calibri"/>
                <a:ea typeface="Calibri"/>
                <a:cs typeface="Calibri"/>
                <a:sym typeface="Calibri"/>
              </a:rPr>
              <a:t>foco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 no </a:t>
            </a:r>
            <a:r>
              <a:rPr lang="en-US" sz="1600" dirty="0" err="1">
                <a:latin typeface="Calibri"/>
                <a:ea typeface="Calibri"/>
                <a:cs typeface="Calibri"/>
                <a:sym typeface="Calibri"/>
              </a:rPr>
              <a:t>atendimento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 dos </a:t>
            </a:r>
            <a:r>
              <a:rPr lang="en-US" sz="1600" dirty="0" err="1">
                <a:latin typeface="Calibri"/>
                <a:ea typeface="Calibri"/>
                <a:cs typeface="Calibri"/>
                <a:sym typeface="Calibri"/>
              </a:rPr>
              <a:t>casos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dirty="0" err="1">
                <a:latin typeface="Calibri"/>
                <a:ea typeface="Calibri"/>
                <a:cs typeface="Calibri"/>
                <a:sym typeface="Calibri"/>
              </a:rPr>
              <a:t>severos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lang="en-US" sz="1600" dirty="0" err="1">
                <a:latin typeface="Calibri"/>
                <a:ea typeface="Calibri"/>
                <a:cs typeface="Calibri"/>
                <a:sym typeface="Calibri"/>
              </a:rPr>
              <a:t>refratários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 da </a:t>
            </a:r>
            <a:r>
              <a:rPr lang="en-US" sz="1600" dirty="0" err="1">
                <a:latin typeface="Calibri"/>
                <a:ea typeface="Calibri"/>
                <a:cs typeface="Calibri"/>
                <a:sym typeface="Calibri"/>
              </a:rPr>
              <a:t>região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600" dirty="0" err="1">
                <a:latin typeface="Calibri"/>
                <a:ea typeface="Calibri"/>
                <a:cs typeface="Calibri"/>
                <a:sym typeface="Calibri"/>
              </a:rPr>
              <a:t>saúde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 e dos </a:t>
            </a:r>
            <a:r>
              <a:rPr lang="en-US" sz="1600" dirty="0" err="1">
                <a:latin typeface="Calibri"/>
                <a:ea typeface="Calibri"/>
                <a:cs typeface="Calibri"/>
                <a:sym typeface="Calibri"/>
              </a:rPr>
              <a:t>casos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 do </a:t>
            </a:r>
            <a:r>
              <a:rPr lang="en-US" sz="1600" dirty="0" err="1">
                <a:latin typeface="Calibri"/>
                <a:ea typeface="Calibri"/>
                <a:cs typeface="Calibri"/>
                <a:sym typeface="Calibri"/>
              </a:rPr>
              <a:t>município-sede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dirty="0" err="1">
                <a:latin typeface="Calibri"/>
                <a:ea typeface="Calibri"/>
                <a:cs typeface="Calibri"/>
                <a:sym typeface="Calibri"/>
              </a:rPr>
              <a:t>além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 do </a:t>
            </a:r>
            <a:r>
              <a:rPr lang="en-US" sz="1600" dirty="0" err="1">
                <a:latin typeface="Calibri"/>
                <a:ea typeface="Calibri"/>
                <a:cs typeface="Calibri"/>
                <a:sym typeface="Calibri"/>
              </a:rPr>
              <a:t>fortalecimento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 das redes </a:t>
            </a:r>
            <a:r>
              <a:rPr lang="en-US" sz="1600" dirty="0" err="1">
                <a:latin typeface="Calibri"/>
                <a:ea typeface="Calibri"/>
                <a:cs typeface="Calibri"/>
                <a:sym typeface="Calibri"/>
              </a:rPr>
              <a:t>municipais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600" dirty="0" err="1">
                <a:latin typeface="Calibri"/>
                <a:ea typeface="Calibri"/>
                <a:cs typeface="Calibri"/>
                <a:sym typeface="Calibri"/>
              </a:rPr>
              <a:t>saúde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600" dirty="0" err="1">
                <a:latin typeface="Calibri"/>
                <a:ea typeface="Calibri"/>
                <a:cs typeface="Calibri"/>
                <a:sym typeface="Calibri"/>
              </a:rPr>
              <a:t>educação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lang="en-US" sz="1600" dirty="0" err="1">
                <a:latin typeface="Calibri"/>
                <a:ea typeface="Calibri"/>
                <a:cs typeface="Calibri"/>
                <a:sym typeface="Calibri"/>
              </a:rPr>
              <a:t>assistência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 social </a:t>
            </a:r>
            <a:r>
              <a:rPr lang="en-US" sz="1600" dirty="0" err="1">
                <a:latin typeface="Calibri"/>
                <a:ea typeface="Calibri"/>
                <a:cs typeface="Calibri"/>
                <a:sym typeface="Calibri"/>
              </a:rPr>
              <a:t>em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 conjunto com o Centro </a:t>
            </a:r>
            <a:r>
              <a:rPr lang="en-US" sz="1600" dirty="0" err="1">
                <a:latin typeface="Calibri"/>
                <a:ea typeface="Calibri"/>
                <a:cs typeface="Calibri"/>
                <a:sym typeface="Calibri"/>
              </a:rPr>
              <a:t>Macrorregional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.</a:t>
            </a:r>
            <a:endParaRPr sz="1600" dirty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Mapa&#10;&#10;Descrição gerada automaticamente">
            <a:extLst>
              <a:ext uri="{FF2B5EF4-FFF2-40B4-BE49-F238E27FC236}">
                <a16:creationId xmlns:a16="http://schemas.microsoft.com/office/drawing/2014/main" id="{00216C69-6674-4BE9-803A-A3DD176CD2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6650" y="539631"/>
            <a:ext cx="5560162" cy="4297189"/>
          </a:xfrm>
          <a:prstGeom prst="rect">
            <a:avLst/>
          </a:prstGeom>
        </p:spPr>
      </p:pic>
      <p:sp>
        <p:nvSpPr>
          <p:cNvPr id="116" name="Google Shape;116;p15"/>
          <p:cNvSpPr txBox="1"/>
          <p:nvPr/>
        </p:nvSpPr>
        <p:spPr>
          <a:xfrm>
            <a:off x="3648456" y="161974"/>
            <a:ext cx="54165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None/>
            </a:pPr>
            <a:r>
              <a:rPr lang="en-US" sz="160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Mapa</a:t>
            </a:r>
            <a:r>
              <a:rPr lang="en-US" sz="160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das </a:t>
            </a:r>
            <a:r>
              <a:rPr lang="en-US" sz="160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Macrorregiões</a:t>
            </a:r>
            <a:r>
              <a:rPr lang="en-US" sz="160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e </a:t>
            </a:r>
            <a:r>
              <a:rPr lang="en-US" sz="1600" dirty="0" err="1">
                <a:solidFill>
                  <a:schemeClr val="tx1"/>
                </a:solidFill>
              </a:rPr>
              <a:t>Regiões</a:t>
            </a:r>
            <a:r>
              <a:rPr lang="en-US" sz="1600" dirty="0">
                <a:solidFill>
                  <a:schemeClr val="tx1"/>
                </a:solidFill>
              </a:rPr>
              <a:t> de </a:t>
            </a:r>
            <a:r>
              <a:rPr lang="en-US" sz="1600" dirty="0" err="1">
                <a:solidFill>
                  <a:schemeClr val="tx1"/>
                </a:solidFill>
              </a:rPr>
              <a:t>Saúde</a:t>
            </a:r>
            <a:r>
              <a:rPr lang="en-US" sz="1600" dirty="0">
                <a:solidFill>
                  <a:schemeClr val="tx1"/>
                </a:solidFill>
              </a:rPr>
              <a:t> do RS</a:t>
            </a:r>
            <a:endParaRPr sz="1600" dirty="0">
              <a:solidFill>
                <a:schemeClr val="tx1"/>
              </a:solidFill>
            </a:endParaRPr>
          </a:p>
        </p:txBody>
      </p:sp>
      <p:pic>
        <p:nvPicPr>
          <p:cNvPr id="117" name="Google Shape;117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286750" y="4927600"/>
            <a:ext cx="857250" cy="215900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15"/>
          <p:cNvSpPr txBox="1"/>
          <p:nvPr/>
        </p:nvSpPr>
        <p:spPr>
          <a:xfrm>
            <a:off x="150800" y="1680973"/>
            <a:ext cx="3230100" cy="7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US" sz="1800" b="1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07 </a:t>
            </a:r>
            <a:r>
              <a:rPr lang="en-US" sz="1800" b="1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Centros</a:t>
            </a:r>
            <a:r>
              <a:rPr lang="en-US" sz="1800" b="1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1" i="0" u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Macrorregionais</a:t>
            </a:r>
            <a:r>
              <a:rPr lang="en-US" sz="1800" b="1" dirty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dirty="0" err="1">
                <a:latin typeface="Calibri"/>
                <a:ea typeface="Calibri"/>
                <a:cs typeface="Calibri"/>
                <a:sym typeface="Calibri"/>
              </a:rPr>
              <a:t>sendo</a:t>
            </a: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 1 por </a:t>
            </a:r>
            <a:r>
              <a:rPr lang="en-US" dirty="0" err="1">
                <a:latin typeface="Calibri"/>
                <a:ea typeface="Calibri"/>
                <a:cs typeface="Calibri"/>
                <a:sym typeface="Calibri"/>
              </a:rPr>
              <a:t>Macrorregião</a:t>
            </a: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dirty="0" err="1">
                <a:latin typeface="Calibri"/>
                <a:ea typeface="Calibri"/>
                <a:cs typeface="Calibri"/>
                <a:sym typeface="Calibri"/>
              </a:rPr>
              <a:t>Saúde</a:t>
            </a: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15"/>
          <p:cNvSpPr txBox="1"/>
          <p:nvPr/>
        </p:nvSpPr>
        <p:spPr>
          <a:xfrm>
            <a:off x="150800" y="2873371"/>
            <a:ext cx="2951100" cy="7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US" sz="1800" b="1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30 Centros Regionais, </a:t>
            </a:r>
            <a:endParaRPr sz="1800" b="1" i="0" u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US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sendo 1 por Região de Saúde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15"/>
          <p:cNvSpPr txBox="1"/>
          <p:nvPr/>
        </p:nvSpPr>
        <p:spPr>
          <a:xfrm>
            <a:off x="150800" y="472975"/>
            <a:ext cx="3230100" cy="738900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Proposta de Criação dos Centros de Referência em TEA</a:t>
            </a:r>
            <a:endParaRPr sz="18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15"/>
          <p:cNvSpPr txBox="1"/>
          <p:nvPr/>
        </p:nvSpPr>
        <p:spPr>
          <a:xfrm>
            <a:off x="1388754" y="4182093"/>
            <a:ext cx="3901031" cy="461700"/>
          </a:xfrm>
          <a:prstGeom prst="rect">
            <a:avLst/>
          </a:prstGeom>
          <a:solidFill>
            <a:srgbClr val="00FFFF"/>
          </a:solidFill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Abrangência</a:t>
            </a:r>
            <a:r>
              <a:rPr lang="en-US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Estadual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6"/>
          <p:cNvSpPr txBox="1"/>
          <p:nvPr/>
        </p:nvSpPr>
        <p:spPr>
          <a:xfrm>
            <a:off x="207962" y="96837"/>
            <a:ext cx="3311525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None/>
            </a:pPr>
            <a:r>
              <a:rPr lang="en-US" sz="20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Normativas e Protocolos</a:t>
            </a:r>
            <a:endParaRPr/>
          </a:p>
        </p:txBody>
      </p:sp>
      <p:pic>
        <p:nvPicPr>
          <p:cNvPr id="133" name="Google Shape;133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86750" y="4927600"/>
            <a:ext cx="857250" cy="215900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16"/>
          <p:cNvSpPr txBox="1"/>
          <p:nvPr/>
        </p:nvSpPr>
        <p:spPr>
          <a:xfrm>
            <a:off x="188912" y="122237"/>
            <a:ext cx="3313112" cy="455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None/>
            </a:pPr>
            <a:r>
              <a:rPr lang="en-US" sz="20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Encaminhamentos</a:t>
            </a:r>
            <a:endParaRPr/>
          </a:p>
        </p:txBody>
      </p:sp>
      <p:sp>
        <p:nvSpPr>
          <p:cNvPr id="135" name="Google Shape;135;p16"/>
          <p:cNvSpPr txBox="1"/>
          <p:nvPr/>
        </p:nvSpPr>
        <p:spPr>
          <a:xfrm>
            <a:off x="314325" y="211125"/>
            <a:ext cx="8382300" cy="792300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Centros de Referência em TEA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Incentivo Estadual</a:t>
            </a:r>
            <a:endParaRPr/>
          </a:p>
        </p:txBody>
      </p:sp>
      <p:sp>
        <p:nvSpPr>
          <p:cNvPr id="136" name="Google Shape;136;p16"/>
          <p:cNvSpPr/>
          <p:nvPr/>
        </p:nvSpPr>
        <p:spPr>
          <a:xfrm>
            <a:off x="1106350" y="1680685"/>
            <a:ext cx="3089700" cy="2900100"/>
          </a:xfrm>
          <a:prstGeom prst="roundRect">
            <a:avLst>
              <a:gd name="adj" fmla="val 16667"/>
            </a:avLst>
          </a:prstGeom>
          <a:solidFill>
            <a:srgbClr val="C9DAF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500"/>
              <a:buFont typeface="Arial"/>
              <a:buNone/>
            </a:pPr>
            <a:r>
              <a:rPr lang="en-US" sz="1500" b="1" i="0" u="none" dirty="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07 </a:t>
            </a:r>
            <a:r>
              <a:rPr lang="en-US" sz="1500" b="1" i="0" u="none" dirty="0" err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Centros</a:t>
            </a:r>
            <a:r>
              <a:rPr lang="en-US" sz="1500" b="1" i="0" u="none" dirty="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500" b="1" i="0" u="none" dirty="0" err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Macrorregionais</a:t>
            </a:r>
            <a:endParaRPr dirty="0"/>
          </a:p>
          <a:p>
            <a:pPr marL="0" marR="0" lvl="0" indent="0" algn="ctr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404040"/>
              </a:buClr>
              <a:buSzPts val="1500"/>
              <a:buFont typeface="Arial"/>
              <a:buNone/>
            </a:pPr>
            <a:r>
              <a:rPr lang="en-US" sz="1500" b="0" i="0" u="none" dirty="0" err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Implantação</a:t>
            </a:r>
            <a:r>
              <a:rPr lang="en-US" sz="1500" b="0" i="0" u="none" dirty="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dirty="0"/>
          </a:p>
          <a:p>
            <a:pPr marL="0" marR="0" lvl="0" indent="0" algn="ctr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404040"/>
              </a:buClr>
              <a:buSzPts val="1500"/>
              <a:buFont typeface="Arial"/>
              <a:buNone/>
            </a:pPr>
            <a:r>
              <a:rPr lang="en-US" sz="1500" b="0" i="0" u="none" dirty="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R$200.000,00/</a:t>
            </a:r>
            <a:r>
              <a:rPr lang="en-US" sz="1500" b="0" i="0" u="none" dirty="0" err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única</a:t>
            </a:r>
            <a:r>
              <a:rPr lang="en-US" sz="1500" b="0" i="0" u="none" dirty="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/</a:t>
            </a:r>
            <a:r>
              <a:rPr lang="en-US" sz="1500" b="0" i="0" u="none" dirty="0" err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serviço</a:t>
            </a:r>
            <a:endParaRPr dirty="0"/>
          </a:p>
          <a:p>
            <a:pPr marL="0" marR="0" lvl="0" indent="0" algn="ctr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404040"/>
              </a:buClr>
              <a:buSzPts val="1500"/>
              <a:buFont typeface="Arial"/>
              <a:buNone/>
            </a:pPr>
            <a:r>
              <a:rPr lang="en-US" sz="1500" b="1" i="0" u="none" dirty="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R$1.400.000,00/</a:t>
            </a:r>
            <a:r>
              <a:rPr lang="en-US" sz="1500" b="1" i="0" u="none" dirty="0" err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única</a:t>
            </a:r>
            <a:endParaRPr dirty="0"/>
          </a:p>
          <a:p>
            <a:pPr marL="0" marR="0" lvl="0" indent="0" algn="ctr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500" b="1" i="0" u="none" dirty="0">
              <a:solidFill>
                <a:srgbClr val="40404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404040"/>
              </a:buClr>
              <a:buSzPts val="1500"/>
              <a:buFont typeface="Arial"/>
              <a:buNone/>
            </a:pPr>
            <a:r>
              <a:rPr lang="en-US" sz="1500" b="0" i="0" u="none" dirty="0" err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Custeio</a:t>
            </a:r>
            <a:endParaRPr dirty="0"/>
          </a:p>
          <a:p>
            <a:pPr marL="0" marR="0" lvl="0" indent="0" algn="ctr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404040"/>
              </a:buClr>
              <a:buSzPts val="1500"/>
              <a:buFont typeface="Arial"/>
              <a:buNone/>
            </a:pPr>
            <a:r>
              <a:rPr lang="en-US" sz="1500" b="0" i="0" u="none" dirty="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R$50.000,00/</a:t>
            </a:r>
            <a:r>
              <a:rPr lang="en-US" sz="1500" b="0" i="0" u="none" dirty="0" err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mês</a:t>
            </a:r>
            <a:r>
              <a:rPr lang="en-US" sz="1500" b="0" i="0" u="none" dirty="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/</a:t>
            </a:r>
            <a:r>
              <a:rPr lang="en-US" sz="1500" b="0" i="0" u="none" dirty="0" err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serviço</a:t>
            </a:r>
            <a:endParaRPr dirty="0"/>
          </a:p>
          <a:p>
            <a:pPr marL="0" marR="0" lvl="0" indent="0" algn="ctr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404040"/>
              </a:buClr>
              <a:buSzPts val="1500"/>
              <a:buFont typeface="Arial"/>
              <a:buNone/>
            </a:pPr>
            <a:r>
              <a:rPr lang="en-US" sz="1500" b="1" i="0" u="none" dirty="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R$350.000,00/</a:t>
            </a:r>
            <a:r>
              <a:rPr lang="en-US" sz="1500" b="1" i="0" u="none" dirty="0" err="1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mês</a:t>
            </a:r>
            <a:endParaRPr dirty="0"/>
          </a:p>
        </p:txBody>
      </p:sp>
      <p:sp>
        <p:nvSpPr>
          <p:cNvPr id="137" name="Google Shape;137;p16"/>
          <p:cNvSpPr/>
          <p:nvPr/>
        </p:nvSpPr>
        <p:spPr>
          <a:xfrm>
            <a:off x="5275250" y="1733255"/>
            <a:ext cx="2762400" cy="1454100"/>
          </a:xfrm>
          <a:prstGeom prst="roundRect">
            <a:avLst>
              <a:gd name="adj" fmla="val 16667"/>
            </a:avLst>
          </a:prstGeom>
          <a:solidFill>
            <a:srgbClr val="C9DAF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500"/>
              <a:buFont typeface="Arial"/>
              <a:buNone/>
            </a:pPr>
            <a:r>
              <a:rPr lang="en-US" sz="1500" b="1" i="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30 Centros Regionais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404040"/>
              </a:buClr>
              <a:buSzPts val="1500"/>
              <a:buFont typeface="Arial"/>
              <a:buNone/>
            </a:pPr>
            <a:r>
              <a:rPr lang="en-US" sz="1500" b="0" i="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Custeio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404040"/>
              </a:buClr>
              <a:buSzPts val="1500"/>
              <a:buFont typeface="Arial"/>
              <a:buNone/>
            </a:pPr>
            <a:r>
              <a:rPr lang="en-US" sz="1500" b="0" i="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R$20.000,00/mês/serviço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404040"/>
              </a:buClr>
              <a:buSzPts val="1500"/>
              <a:buFont typeface="Arial"/>
              <a:buNone/>
            </a:pPr>
            <a:r>
              <a:rPr lang="en-US" sz="1500" b="1" i="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R$600.000,00/mês</a:t>
            </a:r>
            <a:endParaRPr/>
          </a:p>
        </p:txBody>
      </p:sp>
      <p:sp>
        <p:nvSpPr>
          <p:cNvPr id="138" name="Google Shape;138;p16"/>
          <p:cNvSpPr txBox="1"/>
          <p:nvPr/>
        </p:nvSpPr>
        <p:spPr>
          <a:xfrm>
            <a:off x="5077219" y="3917185"/>
            <a:ext cx="3209531" cy="663600"/>
          </a:xfrm>
          <a:prstGeom prst="rect">
            <a:avLst/>
          </a:prstGeom>
          <a:solidFill>
            <a:srgbClr val="A4C2F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800" b="1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Total: R$950.000,00/</a:t>
            </a:r>
            <a:r>
              <a:rPr lang="en-US" sz="1800" b="1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mês</a:t>
            </a:r>
            <a:r>
              <a:rPr lang="en-US" sz="1800" b="1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6"/>
          <p:cNvSpPr txBox="1"/>
          <p:nvPr/>
        </p:nvSpPr>
        <p:spPr>
          <a:xfrm>
            <a:off x="207962" y="96837"/>
            <a:ext cx="3311525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None/>
            </a:pPr>
            <a:r>
              <a:rPr lang="en-US" sz="2000" b="1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Normativas e Protocolos</a:t>
            </a:r>
            <a:endParaRPr/>
          </a:p>
        </p:txBody>
      </p:sp>
      <p:pic>
        <p:nvPicPr>
          <p:cNvPr id="133" name="Google Shape;133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86750" y="4927600"/>
            <a:ext cx="857250" cy="21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m 3" descr="Logotipo, nome da empresa&#10;&#10;Descrição gerada automaticamente">
            <a:extLst>
              <a:ext uri="{FF2B5EF4-FFF2-40B4-BE49-F238E27FC236}">
                <a16:creationId xmlns:a16="http://schemas.microsoft.com/office/drawing/2014/main" id="{BEC54DD4-5F40-489B-8A59-137F8C98B4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59" y="903767"/>
            <a:ext cx="9039154" cy="3306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2190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368</Words>
  <Application>Microsoft Office PowerPoint</Application>
  <PresentationFormat>Apresentação na tela (16:9)</PresentationFormat>
  <Paragraphs>39</Paragraphs>
  <Slides>6</Slides>
  <Notes>6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9" baseType="lpstr">
      <vt:lpstr>Arial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Daiane Menezes</dc:creator>
  <cp:lastModifiedBy>Fernanda Mielke</cp:lastModifiedBy>
  <cp:revision>8</cp:revision>
  <dcterms:created xsi:type="dcterms:W3CDTF">2020-05-20T10:33:40Z</dcterms:created>
  <dcterms:modified xsi:type="dcterms:W3CDTF">2021-03-30T18:39:54Z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0x0101005AB72F029363C6489F49384DD1C71000</vt:lpwstr>
  </property>
</Properties>
</file>