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jbESvrB2c/2bPjiE7+skDJLiRT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a1df7900a_1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ca1df7900a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22113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3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628650" y="274637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628650" y="1370012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6286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3028950" y="4767262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6457950" y="476726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35850" y="10633"/>
            <a:ext cx="170815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"/>
          <p:cNvSpPr txBox="1"/>
          <p:nvPr/>
        </p:nvSpPr>
        <p:spPr>
          <a:xfrm>
            <a:off x="142875" y="142875"/>
            <a:ext cx="8143800" cy="48579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1139750" y="1116013"/>
            <a:ext cx="5438775" cy="255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</a:pPr>
            <a:r>
              <a:rPr lang="en-US" sz="3200" b="1" i="0" u="none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POLÍTICA ESTADUAL DE ATENDIMENTO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</a:pPr>
            <a:r>
              <a:rPr lang="en-US" sz="3200" b="1" i="0" u="none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INTEGRADO À PESSOA COM TRANSTORNO DO ESPECTRO DO AUTISMO</a:t>
            </a:r>
            <a:endParaRPr dirty="0"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4650" y="4643437"/>
            <a:ext cx="938212" cy="20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 descr="Significado dos símbolos do autismo - Dicionário de Símbolos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68902" y="3732028"/>
            <a:ext cx="1917773" cy="1268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gca1df7900a_1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6750" y="4927600"/>
            <a:ext cx="857250" cy="2159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gca1df7900a_1_26"/>
          <p:cNvSpPr txBox="1"/>
          <p:nvPr/>
        </p:nvSpPr>
        <p:spPr>
          <a:xfrm>
            <a:off x="156250" y="289214"/>
            <a:ext cx="8681400" cy="101563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Lei </a:t>
            </a:r>
            <a:r>
              <a:rPr lang="en-US" sz="1800" b="1" dirty="0" err="1">
                <a:latin typeface="Calibri"/>
                <a:ea typeface="Calibri"/>
                <a:cs typeface="Calibri"/>
                <a:sym typeface="Calibri"/>
              </a:rPr>
              <a:t>Estadual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 nº 15.322/2019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Política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Atendimento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Integrado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Pessoa com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Transtornos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Espectro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Autista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Estado do RS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ca1df7900a_1_26"/>
          <p:cNvSpPr txBox="1"/>
          <p:nvPr/>
        </p:nvSpPr>
        <p:spPr>
          <a:xfrm>
            <a:off x="156250" y="3295377"/>
            <a:ext cx="8681400" cy="15168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Calibri"/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4 </a:t>
            </a:r>
            <a:r>
              <a:rPr lang="en-US" sz="1800" b="1" dirty="0" err="1">
                <a:latin typeface="Calibri"/>
                <a:ea typeface="Calibri"/>
                <a:cs typeface="Calibri"/>
                <a:sym typeface="Calibri"/>
              </a:rPr>
              <a:t>demandas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dirty="0" err="1">
                <a:latin typeface="Calibri"/>
                <a:ea typeface="Calibri"/>
                <a:cs typeface="Calibri"/>
                <a:sym typeface="Calibri"/>
              </a:rPr>
              <a:t>prioritárias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Qualificação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atendimento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às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autismo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suas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famílias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Sensibilização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sociedade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disseminação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conhecimento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Ensino 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pesquisa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Autismo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Cuidado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integrado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ca1df7900a_1_26"/>
          <p:cNvSpPr txBox="1"/>
          <p:nvPr/>
        </p:nvSpPr>
        <p:spPr>
          <a:xfrm>
            <a:off x="156250" y="1653796"/>
            <a:ext cx="8681400" cy="129263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Grupo de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Intersetorial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propor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diretrizes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implementação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da lei,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composto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por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familiares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autismo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profissionais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técnicos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Secretarias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de Estado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envolvidas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/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/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Assistência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Social/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Justiça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Cidadania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Humanos)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/>
          <p:nvPr/>
        </p:nvSpPr>
        <p:spPr>
          <a:xfrm>
            <a:off x="2898800" y="71505"/>
            <a:ext cx="3000000" cy="4617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ações estratégicas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6750" y="4927600"/>
            <a:ext cx="857250" cy="21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3"/>
          <p:cNvSpPr txBox="1"/>
          <p:nvPr/>
        </p:nvSpPr>
        <p:spPr>
          <a:xfrm>
            <a:off x="155850" y="641742"/>
            <a:ext cx="8802600" cy="792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Calibri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Instalação do </a:t>
            </a:r>
            <a:r>
              <a:rPr lang="en-US" sz="1600" b="0" i="0" u="none">
                <a:latin typeface="Calibri"/>
                <a:ea typeface="Calibri"/>
                <a:cs typeface="Calibri"/>
                <a:sym typeface="Calibri"/>
              </a:rPr>
              <a:t>Comitê de Gestão da Política Estadual de Atendimento Integrado à Pessoa com TEA</a:t>
            </a: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, com Ensino e Pesquisa em seu escopo</a:t>
            </a:r>
            <a:r>
              <a:rPr lang="en-US" sz="1600" b="0" i="0" u="none"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/>
          </a:p>
        </p:txBody>
      </p:sp>
      <p:sp>
        <p:nvSpPr>
          <p:cNvPr id="109" name="Google Shape;109;p13"/>
          <p:cNvSpPr txBox="1"/>
          <p:nvPr/>
        </p:nvSpPr>
        <p:spPr>
          <a:xfrm>
            <a:off x="185550" y="1598205"/>
            <a:ext cx="8772900" cy="792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Calibri"/>
              <a:buNone/>
            </a:pP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Instalação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Grupo Técnico da </a:t>
            </a:r>
            <a:r>
              <a:rPr lang="en-US" sz="1600" i="0" u="none" dirty="0" err="1">
                <a:latin typeface="Calibri"/>
                <a:ea typeface="Calibri"/>
                <a:cs typeface="Calibri"/>
                <a:sym typeface="Calibri"/>
              </a:rPr>
              <a:t>Política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dirty="0" err="1">
                <a:latin typeface="Calibri"/>
                <a:ea typeface="Calibri"/>
                <a:cs typeface="Calibri"/>
                <a:sym typeface="Calibri"/>
              </a:rPr>
              <a:t>Estadual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i="0" u="none" dirty="0" err="1">
                <a:latin typeface="Calibri"/>
                <a:ea typeface="Calibri"/>
                <a:cs typeface="Calibri"/>
                <a:sym typeface="Calibri"/>
              </a:rPr>
              <a:t>Atendimento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dirty="0" err="1">
                <a:latin typeface="Calibri"/>
                <a:ea typeface="Calibri"/>
                <a:cs typeface="Calibri"/>
                <a:sym typeface="Calibri"/>
              </a:rPr>
              <a:t>Integrado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à Pessoa com TEA, com a </a:t>
            </a:r>
            <a:r>
              <a:rPr lang="en-US" sz="1600" i="0" u="none" dirty="0" err="1">
                <a:latin typeface="Calibri"/>
                <a:ea typeface="Calibri"/>
                <a:cs typeface="Calibri"/>
                <a:sym typeface="Calibri"/>
              </a:rPr>
              <a:t>finalidade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de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acompanhar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implantação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Centros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Referência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TEA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dentre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outras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demandas</a:t>
            </a:r>
            <a:r>
              <a:rPr lang="en-US" sz="1600" i="0" u="none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85550" y="2548539"/>
            <a:ext cx="8772900" cy="1125077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Calibri"/>
              <a:buNone/>
            </a:pP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Criação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Centro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Macrorregional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Referência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TEA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trabalhando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estratégia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de Matriciamento (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cuidado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compartilhado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),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promovendo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organização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e 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fortalecimento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das redes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municipais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assistência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social,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além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atendimento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com TEA 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suas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famílias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seu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município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85550" y="3831650"/>
            <a:ext cx="8772900" cy="109595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Calibri"/>
              <a:buNone/>
            </a:pP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Criação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Centro Regional de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Referência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TEA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com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foco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atendimento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casos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severos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refratários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região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e dos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casos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município-sede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além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fortalecimento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das redes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municipais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assistência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social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conjunto com o Centro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Macrorregional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Mapa&#10;&#10;Descrição gerada automaticamente">
            <a:extLst>
              <a:ext uri="{FF2B5EF4-FFF2-40B4-BE49-F238E27FC236}">
                <a16:creationId xmlns:a16="http://schemas.microsoft.com/office/drawing/2014/main" id="{00216C69-6674-4BE9-803A-A3DD176CD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650" y="539631"/>
            <a:ext cx="5560162" cy="4297189"/>
          </a:xfrm>
          <a:prstGeom prst="rect">
            <a:avLst/>
          </a:prstGeom>
        </p:spPr>
      </p:pic>
      <p:sp>
        <p:nvSpPr>
          <p:cNvPr id="116" name="Google Shape;116;p15"/>
          <p:cNvSpPr txBox="1"/>
          <p:nvPr/>
        </p:nvSpPr>
        <p:spPr>
          <a:xfrm>
            <a:off x="3648456" y="161974"/>
            <a:ext cx="541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lang="en-US" sz="160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Mapa</a:t>
            </a:r>
            <a:r>
              <a:rPr lang="en-US" sz="160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das </a:t>
            </a:r>
            <a:r>
              <a:rPr lang="en-US" sz="160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Macrorregiões</a:t>
            </a:r>
            <a:r>
              <a:rPr lang="en-US" sz="160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1600" dirty="0" err="1">
                <a:solidFill>
                  <a:schemeClr val="tx1"/>
                </a:solidFill>
              </a:rPr>
              <a:t>Regiões</a:t>
            </a:r>
            <a:r>
              <a:rPr lang="en-US" sz="1600" dirty="0">
                <a:solidFill>
                  <a:schemeClr val="tx1"/>
                </a:solidFill>
              </a:rPr>
              <a:t> de </a:t>
            </a:r>
            <a:r>
              <a:rPr lang="en-US" sz="1600" dirty="0" err="1">
                <a:solidFill>
                  <a:schemeClr val="tx1"/>
                </a:solidFill>
              </a:rPr>
              <a:t>Saúde</a:t>
            </a:r>
            <a:r>
              <a:rPr lang="en-US" sz="1600" dirty="0">
                <a:solidFill>
                  <a:schemeClr val="tx1"/>
                </a:solidFill>
              </a:rPr>
              <a:t> do RS</a:t>
            </a:r>
            <a:endParaRPr sz="1600" dirty="0">
              <a:solidFill>
                <a:schemeClr val="tx1"/>
              </a:solidFill>
            </a:endParaRPr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6750" y="4927600"/>
            <a:ext cx="857250" cy="21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5"/>
          <p:cNvSpPr txBox="1"/>
          <p:nvPr/>
        </p:nvSpPr>
        <p:spPr>
          <a:xfrm>
            <a:off x="150800" y="1680973"/>
            <a:ext cx="3230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07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Centros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Macrorregionais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sendo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1 por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Macrorregião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150800" y="2873371"/>
            <a:ext cx="2951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 Centros Regionais, </a:t>
            </a:r>
            <a:endParaRPr sz="1800" b="1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sendo 1 por Região de Saúde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150800" y="472975"/>
            <a:ext cx="3230100" cy="7389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Proposta de Criação dos Centros de Referência em TEA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1388754" y="4182093"/>
            <a:ext cx="3901031" cy="4617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Abrangência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Estadual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/>
          <p:nvPr/>
        </p:nvSpPr>
        <p:spPr>
          <a:xfrm>
            <a:off x="207962" y="96837"/>
            <a:ext cx="33115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Normativas e Protocolos</a:t>
            </a:r>
            <a:endParaRPr/>
          </a:p>
        </p:txBody>
      </p:sp>
      <p:pic>
        <p:nvPicPr>
          <p:cNvPr id="133" name="Google Shape;13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6750" y="4927600"/>
            <a:ext cx="857250" cy="21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6"/>
          <p:cNvSpPr txBox="1"/>
          <p:nvPr/>
        </p:nvSpPr>
        <p:spPr>
          <a:xfrm>
            <a:off x="188912" y="122237"/>
            <a:ext cx="33131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Encaminhamentos</a:t>
            </a:r>
            <a:endParaRPr/>
          </a:p>
        </p:txBody>
      </p:sp>
      <p:sp>
        <p:nvSpPr>
          <p:cNvPr id="135" name="Google Shape;135;p16"/>
          <p:cNvSpPr txBox="1"/>
          <p:nvPr/>
        </p:nvSpPr>
        <p:spPr>
          <a:xfrm>
            <a:off x="314325" y="211125"/>
            <a:ext cx="8382300" cy="792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Centros de Referência em TEA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Incentivo Estadual</a:t>
            </a:r>
            <a:endParaRPr/>
          </a:p>
        </p:txBody>
      </p:sp>
      <p:sp>
        <p:nvSpPr>
          <p:cNvPr id="136" name="Google Shape;136;p16"/>
          <p:cNvSpPr/>
          <p:nvPr/>
        </p:nvSpPr>
        <p:spPr>
          <a:xfrm>
            <a:off x="1106350" y="1680685"/>
            <a:ext cx="3089700" cy="29001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1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07 </a:t>
            </a:r>
            <a:r>
              <a:rPr lang="en-US" sz="1500" b="1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Centros</a:t>
            </a:r>
            <a:r>
              <a:rPr lang="en-US" sz="1500" b="1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Macrorregionais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Implantação</a:t>
            </a:r>
            <a:r>
              <a:rPr lang="en-US" sz="15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R$200.000,00/</a:t>
            </a: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única</a:t>
            </a:r>
            <a:r>
              <a:rPr lang="en-US" sz="15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serviço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1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R$1.400.000,00/</a:t>
            </a:r>
            <a:r>
              <a:rPr lang="en-US" sz="1500" b="1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única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Custeio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R$50.000,00/</a:t>
            </a: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mês</a:t>
            </a:r>
            <a:r>
              <a:rPr lang="en-US" sz="15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5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serviço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1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R$350.000,00/</a:t>
            </a:r>
            <a:r>
              <a:rPr lang="en-US" sz="1500" b="1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mês</a:t>
            </a:r>
            <a:endParaRPr dirty="0"/>
          </a:p>
        </p:txBody>
      </p:sp>
      <p:sp>
        <p:nvSpPr>
          <p:cNvPr id="137" name="Google Shape;137;p16"/>
          <p:cNvSpPr/>
          <p:nvPr/>
        </p:nvSpPr>
        <p:spPr>
          <a:xfrm>
            <a:off x="5275250" y="1733255"/>
            <a:ext cx="2762400" cy="14541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30 Centros Regionais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Custeio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R$20.000,00/mês/serviço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R$600.000,00/mês</a:t>
            </a:r>
            <a:endParaRPr/>
          </a:p>
        </p:txBody>
      </p:sp>
      <p:sp>
        <p:nvSpPr>
          <p:cNvPr id="138" name="Google Shape;138;p16"/>
          <p:cNvSpPr txBox="1"/>
          <p:nvPr/>
        </p:nvSpPr>
        <p:spPr>
          <a:xfrm>
            <a:off x="5077219" y="3917185"/>
            <a:ext cx="3209531" cy="663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Total: R$950.000,00/</a:t>
            </a:r>
            <a:r>
              <a:rPr lang="en-US" sz="1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mês</a:t>
            </a:r>
            <a:r>
              <a:rPr lang="en-US" sz="1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/>
          <p:nvPr/>
        </p:nvSpPr>
        <p:spPr>
          <a:xfrm>
            <a:off x="207962" y="96837"/>
            <a:ext cx="33115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Normativas e Protocolos</a:t>
            </a:r>
            <a:endParaRPr/>
          </a:p>
        </p:txBody>
      </p:sp>
      <p:pic>
        <p:nvPicPr>
          <p:cNvPr id="133" name="Google Shape;13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6750" y="4927600"/>
            <a:ext cx="85725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 descr="Logotipo, nome da empresa&#10;&#10;Descrição gerada automaticamente">
            <a:extLst>
              <a:ext uri="{FF2B5EF4-FFF2-40B4-BE49-F238E27FC236}">
                <a16:creationId xmlns:a16="http://schemas.microsoft.com/office/drawing/2014/main" id="{BEC54DD4-5F40-489B-8A59-137F8C98B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59" y="903767"/>
            <a:ext cx="9039154" cy="330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19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368</Words>
  <Application>Microsoft Office PowerPoint</Application>
  <PresentationFormat>Apresentação na tela (16:9)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Daiane Menezes</dc:creator>
  <cp:lastModifiedBy>Fernanda Mielke</cp:lastModifiedBy>
  <cp:revision>8</cp:revision>
  <dcterms:created xsi:type="dcterms:W3CDTF">2020-05-20T10:33:40Z</dcterms:created>
  <dcterms:modified xsi:type="dcterms:W3CDTF">2021-03-30T18:39:54Z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0x0101005AB72F029363C6489F49384DD1C71000</vt:lpwstr>
  </property>
</Properties>
</file>