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57.png" ContentType="image/png"/>
  <Override PartName="/ppt/media/image3.png" ContentType="image/png"/>
  <Override PartName="/ppt/media/image21.png" ContentType="image/png"/>
  <Override PartName="/ppt/media/image28.png" ContentType="image/png"/>
  <Override PartName="/ppt/media/image38.jpeg" ContentType="image/jpeg"/>
  <Override PartName="/ppt/media/image65.png" ContentType="image/png"/>
  <Override PartName="/ppt/media/image36.png" ContentType="image/png"/>
  <Override PartName="/ppt/media/image73.png" ContentType="image/png"/>
  <Override PartName="/ppt/media/image44.jpeg" ContentType="image/jpeg"/>
  <Override PartName="/ppt/media/image15.png" ContentType="image/png"/>
  <Override PartName="/ppt/media/image52.png" ContentType="image/png"/>
  <Override PartName="/ppt/media/image59.png" ContentType="image/png"/>
  <Override PartName="/ppt/media/image5.png" ContentType="image/png"/>
  <Override PartName="/ppt/media/image23.png" ContentType="image/png"/>
  <Override PartName="/ppt/media/image12.jpeg" ContentType="image/jpeg"/>
  <Override PartName="/ppt/media/image74.gif" ContentType="image/gif"/>
  <Override PartName="/ppt/media/image60.png" ContentType="image/png"/>
  <Override PartName="/ppt/media/image67.png" ContentType="image/png"/>
  <Override PartName="/ppt/media/image31.png" ContentType="image/png"/>
  <Override PartName="/ppt/media/image50.jpeg" ContentType="image/jpeg"/>
  <Override PartName="/ppt/media/image41.wmf" ContentType="image/x-wmf"/>
  <Override PartName="/ppt/media/image46.png" ContentType="image/png"/>
  <Override PartName="/ppt/media/image10.png" ContentType="image/png"/>
  <Override PartName="/ppt/media/image17.png" ContentType="image/png"/>
  <Override PartName="/ppt/media/image45.jpeg" ContentType="image/jpeg"/>
  <Override PartName="/ppt/media/image7.png" ContentType="image/png"/>
  <Override PartName="/ppt/media/image25.png" ContentType="image/png"/>
  <Override PartName="/ppt/media/image62.png" ContentType="image/png"/>
  <Override PartName="/ppt/media/image69.png" ContentType="image/png"/>
  <Override PartName="/ppt/media/image56.jpeg" ContentType="image/jpeg"/>
  <Override PartName="/ppt/media/image33.png" ContentType="image/png"/>
  <Override PartName="/ppt/media/image70.png" ContentType="image/png"/>
  <Override PartName="/ppt/media/image77.png" ContentType="image/png"/>
  <Override PartName="/ppt/media/image8.gif" ContentType="image/gif"/>
  <Override PartName="/ppt/media/image48.png" ContentType="image/png"/>
  <Override PartName="/ppt/media/image19.png" ContentType="image/png"/>
  <Override PartName="/ppt/media/image2.png" ContentType="image/png"/>
  <Override PartName="/ppt/media/image9.png" ContentType="image/png"/>
  <Override PartName="/ppt/media/image20.png" ContentType="image/png"/>
  <Override PartName="/ppt/media/image27.png" ContentType="image/png"/>
  <Override PartName="/ppt/media/image64.png" ContentType="image/png"/>
  <Override PartName="/ppt/media/image68.jpeg" ContentType="image/jpeg"/>
  <Override PartName="/ppt/media/image42.tiff" ContentType="image/tiff"/>
  <Override PartName="/ppt/media/image35.png" ContentType="image/png"/>
  <Override PartName="/ppt/media/image72.png" ContentType="image/png"/>
  <Override PartName="/ppt/media/image79.png" ContentType="image/png"/>
  <Override PartName="/ppt/media/image43.png" ContentType="image/png"/>
  <Override PartName="/ppt/media/image14.png" ContentType="image/png"/>
  <Override PartName="/ppt/media/image51.png" ContentType="image/png"/>
  <Override PartName="/ppt/media/image63.jpeg" ContentType="image/jpeg"/>
  <Override PartName="/ppt/media/image4.png" ContentType="image/png"/>
  <Override PartName="/ppt/media/image22.png" ContentType="image/png"/>
  <Override PartName="/ppt/media/image29.png" ContentType="image/png"/>
  <Override PartName="/ppt/media/image66.png" ContentType="image/png"/>
  <Override PartName="/ppt/media/image30.png" ContentType="image/png"/>
  <Override PartName="/ppt/media/image80.jpeg" ContentType="image/jpeg"/>
  <Override PartName="/ppt/media/image16.png" ContentType="image/png"/>
  <Override PartName="/ppt/media/image58.jpeg" ContentType="image/jpeg"/>
  <Override PartName="/ppt/media/image53.png" ContentType="image/png"/>
  <Override PartName="/ppt/media/image6.png" ContentType="image/png"/>
  <Override PartName="/ppt/media/image24.png" ContentType="image/png"/>
  <Override PartName="/ppt/media/image61.png" ContentType="image/png"/>
  <Override PartName="/ppt/media/image37.jpeg" ContentType="image/jpeg"/>
  <Override PartName="/ppt/media/image39.png" ContentType="image/png"/>
  <Override PartName="/ppt/media/image76.png" ContentType="image/png"/>
  <Override PartName="/ppt/media/image40.png" ContentType="image/png"/>
  <Override PartName="/ppt/media/image47.png" ContentType="image/png"/>
  <Override PartName="/ppt/media/image75.jpeg" ContentType="image/jpeg"/>
  <Override PartName="/ppt/media/image11.png" ContentType="image/png"/>
  <Override PartName="/ppt/media/image32.jpeg" ContentType="image/jpeg"/>
  <Override PartName="/ppt/media/image18.png" ContentType="image/png"/>
  <Override PartName="/ppt/media/image55.png" ContentType="image/png"/>
  <Override PartName="/ppt/media/image1.png" ContentType="image/png"/>
  <Override PartName="/ppt/media/image26.png" ContentType="image/png"/>
  <Override PartName="/ppt/media/image34.png" ContentType="image/png"/>
  <Override PartName="/ppt/media/image71.png" ContentType="image/png"/>
  <Override PartName="/ppt/media/image78.png" ContentType="image/png"/>
  <Override PartName="/ppt/media/image49.png" ContentType="image/png"/>
  <Override PartName="/ppt/media/image54.jpeg" ContentType="image/jpeg"/>
  <Override PartName="/ppt/media/image13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3073320"/>
            <a:ext cx="788652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9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18520" y="3072960"/>
            <a:ext cx="1950480" cy="1556280"/>
          </a:xfrm>
          <a:prstGeom prst="rect">
            <a:avLst/>
          </a:prstGeom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7520" y="3072960"/>
            <a:ext cx="1950480" cy="155628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358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8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69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8560" y="3073320"/>
            <a:ext cx="788616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8560" y="3073320"/>
            <a:ext cx="788652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69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8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18520" y="3072960"/>
            <a:ext cx="1950480" cy="155628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7520" y="3072960"/>
            <a:ext cx="1950480" cy="1556280"/>
          </a:xfrm>
          <a:prstGeom prst="rect">
            <a:avLst/>
          </a:prstGeom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358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8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69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8560" y="3073320"/>
            <a:ext cx="788616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8560" y="3073320"/>
            <a:ext cx="788652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69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8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18520" y="3072960"/>
            <a:ext cx="1950480" cy="1556280"/>
          </a:xfrm>
          <a:prstGeom prst="rect">
            <a:avLst/>
          </a:prstGeom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7520" y="3072960"/>
            <a:ext cx="1950480" cy="1556280"/>
          </a:xfrm>
          <a:prstGeom prst="rect">
            <a:avLst/>
          </a:prstGeom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358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560" y="307332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4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560" y="1369080"/>
            <a:ext cx="384840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3073320"/>
            <a:ext cx="7886160" cy="155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45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900">
                <a:solidFill>
                  <a:srgbClr val="8b8b8b"/>
                </a:solidFill>
                <a:latin typeface="Calibri"/>
              </a:rPr>
              <a:t>29/04/21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27583C-6303-441D-BD32-CFED939C7EA0}" type="slidenum">
              <a:rPr lang="pt-BR" sz="9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33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85840" cy="32630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15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1350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1350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29240" y="1369080"/>
            <a:ext cx="3885840" cy="326304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15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1350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1350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900">
                <a:solidFill>
                  <a:srgbClr val="8b8b8b"/>
                </a:solidFill>
                <a:latin typeface="Calibri"/>
              </a:rPr>
              <a:t>29/04/21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BD187F4-983B-48EE-BCFF-DE28E9CC58DC}" type="slidenum">
              <a:rPr lang="pt-BR" sz="9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33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15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1350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1350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900">
                <a:solidFill>
                  <a:srgbClr val="8b8b8b"/>
                </a:solidFill>
                <a:latin typeface="Calibri"/>
              </a:rPr>
              <a:t>29/04/21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6641F9-4AF3-4AEB-B4DC-724FE241536F}" type="slidenum">
              <a:rPr lang="pt-BR" sz="9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gif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jpe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gif"/><Relationship Id="rId4" Type="http://schemas.openxmlformats.org/officeDocument/2006/relationships/image" Target="../media/image75.jpe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jpeg"/><Relationship Id="rId10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jpe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wmf"/><Relationship Id="rId3" Type="http://schemas.openxmlformats.org/officeDocument/2006/relationships/image" Target="../media/image42.tiff"/><Relationship Id="rId4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8" name="Imagem 16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4137840" y="162720"/>
            <a:ext cx="851040" cy="9161280"/>
          </a:xfrm>
          <a:prstGeom prst="rect">
            <a:avLst/>
          </a:prstGeom>
        </p:spPr>
      </p:pic>
      <p:pic>
        <p:nvPicPr>
          <p:cNvPr descr="" id="11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95440" y="1378800"/>
            <a:ext cx="864720" cy="864720"/>
          </a:xfrm>
          <a:prstGeom prst="rect">
            <a:avLst/>
          </a:prstGeom>
        </p:spPr>
      </p:pic>
      <p:pic>
        <p:nvPicPr>
          <p:cNvPr descr="" id="120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67480" y="432000"/>
            <a:ext cx="5820840" cy="2601360"/>
          </a:xfrm>
          <a:prstGeom prst="rect">
            <a:avLst/>
          </a:prstGeom>
        </p:spPr>
      </p:pic>
      <p:sp>
        <p:nvSpPr>
          <p:cNvPr id="121" name="CustomShape 1"/>
          <p:cNvSpPr/>
          <p:nvPr/>
        </p:nvSpPr>
        <p:spPr>
          <a:xfrm>
            <a:off x="2252160" y="2102400"/>
            <a:ext cx="4739400" cy="7909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0c7619"/>
                </a:solidFill>
                <a:latin typeface="Arial"/>
              </a:rPr>
              <a:t>EPIDEMIOLOGIA DA COVID-19 NO RIO GRANDE DO SUL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2252160" y="2873880"/>
            <a:ext cx="4502160" cy="42120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170">
                <a:solidFill>
                  <a:srgbClr val="595959"/>
                </a:solidFill>
                <a:latin typeface="Arial"/>
              </a:rPr>
              <a:t>Estudo de base populacional</a:t>
            </a:r>
            <a:endParaRPr/>
          </a:p>
        </p:txBody>
      </p:sp>
      <p:pic>
        <p:nvPicPr>
          <p:cNvPr descr="" id="123" name="Imagem 18"/>
          <p:cNvPicPr/>
          <p:nvPr/>
        </p:nvPicPr>
        <p:blipFill>
          <a:blip r:embed="rId4"/>
          <a:stretch>
            <a:fillRect/>
          </a:stretch>
        </p:blipFill>
        <p:spPr>
          <a:xfrm>
            <a:off x="7600680" y="2567160"/>
            <a:ext cx="1210320" cy="541440"/>
          </a:xfrm>
          <a:prstGeom prst="rect">
            <a:avLst/>
          </a:prstGeom>
        </p:spPr>
      </p:pic>
      <p:pic>
        <p:nvPicPr>
          <p:cNvPr descr="" id="124" name="Imagem 19"/>
          <p:cNvPicPr/>
          <p:nvPr/>
        </p:nvPicPr>
        <p:blipFill>
          <a:blip r:embed="rId5"/>
          <a:stretch>
            <a:fillRect/>
          </a:stretch>
        </p:blipFill>
        <p:spPr>
          <a:xfrm>
            <a:off x="7750440" y="116280"/>
            <a:ext cx="997920" cy="938880"/>
          </a:xfrm>
          <a:prstGeom prst="rect">
            <a:avLst/>
          </a:prstGeom>
        </p:spPr>
      </p:pic>
      <p:pic>
        <p:nvPicPr>
          <p:cNvPr descr="" id="125" name="Imagem 20"/>
          <p:cNvPicPr/>
          <p:nvPr/>
        </p:nvPicPr>
        <p:blipFill>
          <a:blip r:embed="rId6"/>
          <a:stretch>
            <a:fillRect/>
          </a:stretch>
        </p:blipFill>
        <p:spPr>
          <a:xfrm>
            <a:off x="7740360" y="3223080"/>
            <a:ext cx="1090440" cy="109044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082960" y="921240"/>
            <a:ext cx="6983280" cy="37191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404040"/>
                </a:solidFill>
                <a:latin typeface="Arial"/>
              </a:rPr>
              <a:t>Prevalência chegou a 18% (1 de cada 5,5 pessoas)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b="1" lang="pt-BR" sz="2000">
                <a:solidFill>
                  <a:srgbClr val="c00000"/>
                </a:solidFill>
                <a:latin typeface="Arial"/>
              </a:rPr>
              <a:t>Longe da imunidade coletiva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b="1" lang="pt-BR" sz="2000">
                <a:solidFill>
                  <a:srgbClr val="c00000"/>
                </a:solidFill>
                <a:latin typeface="Arial"/>
              </a:rPr>
              <a:t>Vacinar o mais rápido possível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b="1" lang="pt-BR" sz="2000">
                <a:solidFill>
                  <a:srgbClr val="c00000"/>
                </a:solidFill>
                <a:latin typeface="Arial"/>
              </a:rPr>
              <a:t>Duas doses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b="1" lang="pt-BR" sz="2000">
                <a:solidFill>
                  <a:srgbClr val="c00000"/>
                </a:solidFill>
                <a:latin typeface="Arial"/>
              </a:rPr>
              <a:t>Prioridade aos grupos de maior risco de casos severos e morte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b="1" lang="pt-BR" sz="2000">
                <a:solidFill>
                  <a:srgbClr val="c00000"/>
                </a:solidFill>
                <a:latin typeface="Arial"/>
              </a:rPr>
              <a:t>Manter o distanciamento até a transmissão diminuir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b="1" lang="pt-BR" sz="2000">
                <a:solidFill>
                  <a:srgbClr val="c00000"/>
                </a:solidFill>
                <a:latin typeface="Arial"/>
              </a:rPr>
              <a:t>Evitar o aparecimentos de novas mutações com o controle da disseminação do vírus</a:t>
            </a:r>
            <a:endParaRPr/>
          </a:p>
        </p:txBody>
      </p:sp>
      <p:pic>
        <p:nvPicPr>
          <p:cNvPr descr="" id="2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15880" y="1136520"/>
            <a:ext cx="1366560" cy="958320"/>
          </a:xfrm>
          <a:prstGeom prst="rect">
            <a:avLst/>
          </a:prstGeom>
        </p:spPr>
      </p:pic>
      <p:sp>
        <p:nvSpPr>
          <p:cNvPr id="242" name="CustomShape 2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43" name="CustomShape 3"/>
          <p:cNvSpPr/>
          <p:nvPr/>
        </p:nvSpPr>
        <p:spPr>
          <a:xfrm>
            <a:off x="515880" y="158040"/>
            <a:ext cx="5476320" cy="442080"/>
          </a:xfrm>
          <a:prstGeom prst="rect">
            <a:avLst/>
          </a:prstGeom>
          <a:noFill/>
        </p:spPr>
        <p:txBody>
          <a:bodyPr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Conclusões</a:t>
            </a:r>
            <a:endParaRPr/>
          </a:p>
        </p:txBody>
      </p:sp>
      <p:pic>
        <p:nvPicPr>
          <p:cNvPr descr="" id="244" name="Imagem 16"/>
          <p:cNvPicPr/>
          <p:nvPr/>
        </p:nvPicPr>
        <p:blipFill>
          <a:blip r:embed="rId2"/>
          <a:stretch>
            <a:fillRect/>
          </a:stretch>
        </p:blipFill>
        <p:spPr>
          <a:xfrm>
            <a:off x="7663320" y="91800"/>
            <a:ext cx="1402920" cy="626400"/>
          </a:xfrm>
          <a:prstGeom prst="rect">
            <a:avLst/>
          </a:prstGeom>
        </p:spPr>
      </p:pic>
      <p:pic>
        <p:nvPicPr>
          <p:cNvPr descr="" id="245" name="Image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pic>
        <p:nvPicPr>
          <p:cNvPr descr="" id="246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pic>
        <p:nvPicPr>
          <p:cNvPr descr="" id="247" name="Imagem 20"/>
          <p:cNvPicPr/>
          <p:nvPr/>
        </p:nvPicPr>
        <p:blipFill>
          <a:blip r:embed="rId5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8" name="Imagem 3"/>
          <p:cNvPicPr/>
          <p:nvPr/>
        </p:nvPicPr>
        <p:blipFill>
          <a:blip r:embed="rId1"/>
          <a:stretch>
            <a:fillRect/>
          </a:stretch>
        </p:blipFill>
        <p:spPr>
          <a:xfrm>
            <a:off x="7429680" y="0"/>
            <a:ext cx="1713960" cy="5143320"/>
          </a:xfrm>
          <a:prstGeom prst="rect">
            <a:avLst/>
          </a:prstGeom>
        </p:spPr>
      </p:pic>
      <p:pic>
        <p:nvPicPr>
          <p:cNvPr descr="" id="24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15200" y="142920"/>
            <a:ext cx="713880" cy="137880"/>
          </a:xfrm>
          <a:prstGeom prst="rect">
            <a:avLst/>
          </a:prstGeom>
        </p:spPr>
      </p:pic>
      <p:pic>
        <p:nvPicPr>
          <p:cNvPr descr="" id="25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44920" y="3771360"/>
            <a:ext cx="687600" cy="687600"/>
          </a:xfrm>
          <a:prstGeom prst="rect">
            <a:avLst/>
          </a:prstGeom>
        </p:spPr>
      </p:pic>
      <p:pic>
        <p:nvPicPr>
          <p:cNvPr descr="" id="251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98440" y="255600"/>
            <a:ext cx="1968840" cy="879120"/>
          </a:xfrm>
          <a:prstGeom prst="rect">
            <a:avLst/>
          </a:prstGeom>
        </p:spPr>
      </p:pic>
      <p:pic>
        <p:nvPicPr>
          <p:cNvPr descr="" id="252" name="Imagem 24"/>
          <p:cNvPicPr/>
          <p:nvPr/>
        </p:nvPicPr>
        <p:blipFill>
          <a:blip r:embed="rId5"/>
          <a:stretch>
            <a:fillRect/>
          </a:stretch>
        </p:blipFill>
        <p:spPr>
          <a:xfrm>
            <a:off x="2797920" y="3917520"/>
            <a:ext cx="1211040" cy="541800"/>
          </a:xfrm>
          <a:prstGeom prst="rect">
            <a:avLst/>
          </a:prstGeom>
        </p:spPr>
      </p:pic>
      <p:sp>
        <p:nvSpPr>
          <p:cNvPr id="253" name="CustomShape 1"/>
          <p:cNvSpPr/>
          <p:nvPr/>
        </p:nvSpPr>
        <p:spPr>
          <a:xfrm>
            <a:off x="5180040" y="4270680"/>
            <a:ext cx="2084400" cy="25776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1100">
                <a:solidFill>
                  <a:srgbClr val="5a5b5e"/>
                </a:solidFill>
                <a:latin typeface="Arial"/>
              </a:rPr>
              <a:t>www.planejamento.rs.gov.br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5902560" y="3992040"/>
            <a:ext cx="1380600" cy="25776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 algn="r">
              <a:lnSpc>
                <a:spcPct val="100000"/>
              </a:lnSpc>
            </a:pPr>
            <a:r>
              <a:rPr lang="pt-BR" sz="1100">
                <a:solidFill>
                  <a:srgbClr val="5a5b5e"/>
                </a:solidFill>
                <a:latin typeface="Arial"/>
              </a:rPr>
              <a:t>28 de abril de 2021</a:t>
            </a:r>
            <a:endParaRPr/>
          </a:p>
        </p:txBody>
      </p:sp>
      <p:pic>
        <p:nvPicPr>
          <p:cNvPr descr="" id="255" name="Imagem 27"/>
          <p:cNvPicPr/>
          <p:nvPr/>
        </p:nvPicPr>
        <p:blipFill>
          <a:blip r:embed="rId6"/>
          <a:stretch>
            <a:fillRect/>
          </a:stretch>
        </p:blipFill>
        <p:spPr>
          <a:xfrm>
            <a:off x="6933240" y="4633200"/>
            <a:ext cx="247320" cy="247320"/>
          </a:xfrm>
          <a:prstGeom prst="rect">
            <a:avLst/>
          </a:prstGeom>
        </p:spPr>
      </p:pic>
      <p:pic>
        <p:nvPicPr>
          <p:cNvPr descr="" id="256" name="Imagem 28"/>
          <p:cNvPicPr/>
          <p:nvPr/>
        </p:nvPicPr>
        <p:blipFill>
          <a:blip r:embed="rId7"/>
          <a:stretch>
            <a:fillRect/>
          </a:stretch>
        </p:blipFill>
        <p:spPr>
          <a:xfrm>
            <a:off x="6503040" y="4632480"/>
            <a:ext cx="247320" cy="247320"/>
          </a:xfrm>
          <a:prstGeom prst="rect">
            <a:avLst/>
          </a:prstGeom>
        </p:spPr>
      </p:pic>
      <p:sp>
        <p:nvSpPr>
          <p:cNvPr id="257" name="CustomShape 3"/>
          <p:cNvSpPr/>
          <p:nvPr/>
        </p:nvSpPr>
        <p:spPr>
          <a:xfrm>
            <a:off x="408960" y="1410840"/>
            <a:ext cx="4993200" cy="20091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GOVERNO DO ESTADO DO RIO GRANDE DO SUL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Governador: </a:t>
            </a:r>
            <a:r>
              <a:rPr b="1" lang="pt-BR" sz="1000">
                <a:solidFill>
                  <a:srgbClr val="404040"/>
                </a:solidFill>
                <a:latin typeface="Arial"/>
              </a:rPr>
              <a:t>Eduardo Leite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Vice-Governador: </a:t>
            </a:r>
            <a:r>
              <a:rPr b="1" lang="pt-BR" sz="1000">
                <a:solidFill>
                  <a:srgbClr val="404040"/>
                </a:solidFill>
                <a:latin typeface="Arial"/>
              </a:rPr>
              <a:t>Ranolfo Vieira Júnior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GABINETE DE CRISE PARA O ENFRENTAMENTO DA EPIDEMIA COVID-19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COMITÊ DE DADOS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Coordenadora: </a:t>
            </a:r>
            <a:r>
              <a:rPr b="1" lang="pt-BR" sz="1000">
                <a:solidFill>
                  <a:srgbClr val="404040"/>
                </a:solidFill>
                <a:latin typeface="Arial"/>
              </a:rPr>
              <a:t>Luís Lamb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Coordenação GT Saúde, do Comitê de Dados: </a:t>
            </a:r>
            <a:r>
              <a:rPr b="1" lang="pt-BR" sz="1000">
                <a:solidFill>
                  <a:srgbClr val="404040"/>
                </a:solidFill>
                <a:latin typeface="Arial"/>
              </a:rPr>
              <a:t>Pedro Zuanazzi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SECRETARIA DE PLANEJAMENTO, GOVERNANÇA E GESTÃO - </a:t>
            </a:r>
            <a:r>
              <a:rPr b="1" lang="pt-BR" sz="1000">
                <a:solidFill>
                  <a:srgbClr val="404040"/>
                </a:solidFill>
                <a:latin typeface="Arial"/>
              </a:rPr>
              <a:t>SPGG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404040"/>
                </a:solidFill>
                <a:latin typeface="Arial"/>
              </a:rPr>
              <a:t>Secretário: </a:t>
            </a:r>
            <a:r>
              <a:rPr b="1" lang="pt-BR" sz="1000">
                <a:solidFill>
                  <a:srgbClr val="404040"/>
                </a:solidFill>
                <a:latin typeface="Arial"/>
              </a:rPr>
              <a:t>Claudio Leite Gastal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58" name="Imagem 29"/>
          <p:cNvPicPr/>
          <p:nvPr/>
        </p:nvPicPr>
        <p:blipFill>
          <a:blip r:embed="rId8"/>
          <a:stretch>
            <a:fillRect/>
          </a:stretch>
        </p:blipFill>
        <p:spPr>
          <a:xfrm>
            <a:off x="516600" y="3717720"/>
            <a:ext cx="888120" cy="835920"/>
          </a:xfrm>
          <a:prstGeom prst="rect">
            <a:avLst/>
          </a:prstGeom>
        </p:spPr>
      </p:pic>
      <p:pic>
        <p:nvPicPr>
          <p:cNvPr descr="" id="259" name="Imagem 30"/>
          <p:cNvPicPr/>
          <p:nvPr/>
        </p:nvPicPr>
        <p:blipFill>
          <a:blip r:embed="rId9"/>
          <a:stretch>
            <a:fillRect/>
          </a:stretch>
        </p:blipFill>
        <p:spPr>
          <a:xfrm>
            <a:off x="6322680" y="1428840"/>
            <a:ext cx="2300040" cy="23000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92000" y="3264480"/>
            <a:ext cx="863640" cy="3027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ts val="459"/>
              </a:lnSpc>
            </a:pPr>
            <a:r>
              <a:rPr b="1" lang="pt-BR" sz="1400">
                <a:solidFill>
                  <a:srgbClr val="0d752b"/>
                </a:solidFill>
                <a:latin typeface="Arial"/>
              </a:rPr>
              <a:t>Apoio:</a:t>
            </a:r>
            <a:endParaRPr/>
          </a:p>
        </p:txBody>
      </p:sp>
      <p:pic>
        <p:nvPicPr>
          <p:cNvPr descr="" id="127" name="Imagem 47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360" y="1103760"/>
            <a:ext cx="846360" cy="846360"/>
          </a:xfrm>
          <a:prstGeom prst="rect">
            <a:avLst/>
          </a:prstGeom>
        </p:spPr>
      </p:pic>
      <p:pic>
        <p:nvPicPr>
          <p:cNvPr descr="" id="128" name="Imagem 48"/>
          <p:cNvPicPr/>
          <p:nvPr/>
        </p:nvPicPr>
        <p:blipFill>
          <a:blip r:embed="rId2"/>
          <a:stretch>
            <a:fillRect/>
          </a:stretch>
        </p:blipFill>
        <p:spPr>
          <a:xfrm>
            <a:off x="1837440" y="1171800"/>
            <a:ext cx="756720" cy="756720"/>
          </a:xfrm>
          <a:prstGeom prst="rect">
            <a:avLst/>
          </a:prstGeom>
        </p:spPr>
      </p:pic>
      <p:pic>
        <p:nvPicPr>
          <p:cNvPr descr="" id="129" name="Imagem 49"/>
          <p:cNvPicPr/>
          <p:nvPr/>
        </p:nvPicPr>
        <p:blipFill>
          <a:blip r:embed="rId3"/>
          <a:stretch>
            <a:fillRect/>
          </a:stretch>
        </p:blipFill>
        <p:spPr>
          <a:xfrm>
            <a:off x="4032360" y="1218960"/>
            <a:ext cx="1043280" cy="633240"/>
          </a:xfrm>
          <a:prstGeom prst="rect">
            <a:avLst/>
          </a:prstGeom>
        </p:spPr>
      </p:pic>
      <p:pic>
        <p:nvPicPr>
          <p:cNvPr descr="" id="130" name="Imagem 50"/>
          <p:cNvPicPr/>
          <p:nvPr/>
        </p:nvPicPr>
        <p:blipFill>
          <a:blip r:embed="rId4"/>
          <a:stretch>
            <a:fillRect/>
          </a:stretch>
        </p:blipFill>
        <p:spPr>
          <a:xfrm>
            <a:off x="6970680" y="3591360"/>
            <a:ext cx="610200" cy="240480"/>
          </a:xfrm>
          <a:prstGeom prst="rect">
            <a:avLst/>
          </a:prstGeom>
        </p:spPr>
      </p:pic>
      <p:pic>
        <p:nvPicPr>
          <p:cNvPr descr="" id="131" name="Imagem 51"/>
          <p:cNvPicPr/>
          <p:nvPr/>
        </p:nvPicPr>
        <p:blipFill>
          <a:blip r:embed="rId5"/>
          <a:stretch>
            <a:fillRect/>
          </a:stretch>
        </p:blipFill>
        <p:spPr>
          <a:xfrm>
            <a:off x="4274280" y="3519000"/>
            <a:ext cx="279720" cy="385200"/>
          </a:xfrm>
          <a:prstGeom prst="rect">
            <a:avLst/>
          </a:prstGeom>
        </p:spPr>
      </p:pic>
      <p:pic>
        <p:nvPicPr>
          <p:cNvPr descr="" id="132" name="Imagem 52"/>
          <p:cNvPicPr/>
          <p:nvPr/>
        </p:nvPicPr>
        <p:blipFill>
          <a:blip r:embed="rId6"/>
          <a:stretch>
            <a:fillRect/>
          </a:stretch>
        </p:blipFill>
        <p:spPr>
          <a:xfrm>
            <a:off x="5038200" y="3527280"/>
            <a:ext cx="365040" cy="368280"/>
          </a:xfrm>
          <a:prstGeom prst="rect">
            <a:avLst/>
          </a:prstGeom>
        </p:spPr>
      </p:pic>
      <p:sp>
        <p:nvSpPr>
          <p:cNvPr id="133" name="CustomShape 2"/>
          <p:cNvSpPr/>
          <p:nvPr/>
        </p:nvSpPr>
        <p:spPr>
          <a:xfrm>
            <a:off x="0" y="1297440"/>
            <a:ext cx="1572840" cy="5158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r">
              <a:lnSpc>
                <a:spcPts val="459"/>
              </a:lnSpc>
            </a:pPr>
            <a:r>
              <a:rPr b="1" lang="pt-BR" sz="1400">
                <a:solidFill>
                  <a:srgbClr val="0d752b"/>
                </a:solidFill>
                <a:latin typeface="Arial"/>
              </a:rPr>
              <a:t>Universidades</a:t>
            </a:r>
            <a:endParaRPr/>
          </a:p>
          <a:p>
            <a:pPr algn="r">
              <a:lnSpc>
                <a:spcPts val="459"/>
              </a:lnSpc>
            </a:pPr>
            <a:r>
              <a:rPr b="1" lang="pt-BR" sz="1400">
                <a:solidFill>
                  <a:srgbClr val="0d752b"/>
                </a:solidFill>
                <a:latin typeface="Arial"/>
              </a:rPr>
              <a:t>parceiras:</a:t>
            </a:r>
            <a:endParaRPr/>
          </a:p>
        </p:txBody>
      </p:sp>
      <p:pic>
        <p:nvPicPr>
          <p:cNvPr descr="" id="134" name="Imagem 54"/>
          <p:cNvPicPr/>
          <p:nvPr/>
        </p:nvPicPr>
        <p:blipFill>
          <a:blip r:embed="rId7"/>
          <a:stretch>
            <a:fillRect/>
          </a:stretch>
        </p:blipFill>
        <p:spPr>
          <a:xfrm>
            <a:off x="7720560" y="1074960"/>
            <a:ext cx="914760" cy="914760"/>
          </a:xfrm>
          <a:prstGeom prst="rect">
            <a:avLst/>
          </a:prstGeom>
        </p:spPr>
      </p:pic>
      <p:pic>
        <p:nvPicPr>
          <p:cNvPr descr="" id="135" name="Imagem 55"/>
          <p:cNvPicPr/>
          <p:nvPr/>
        </p:nvPicPr>
        <p:blipFill>
          <a:blip r:embed="rId8"/>
          <a:stretch>
            <a:fillRect/>
          </a:stretch>
        </p:blipFill>
        <p:spPr>
          <a:xfrm>
            <a:off x="6764400" y="1144440"/>
            <a:ext cx="718920" cy="711000"/>
          </a:xfrm>
          <a:prstGeom prst="rect">
            <a:avLst/>
          </a:prstGeom>
        </p:spPr>
      </p:pic>
      <p:pic>
        <p:nvPicPr>
          <p:cNvPr descr="" id="136" name="Imagem 56"/>
          <p:cNvPicPr/>
          <p:nvPr/>
        </p:nvPicPr>
        <p:blipFill>
          <a:blip r:embed="rId9"/>
          <a:stretch>
            <a:fillRect/>
          </a:stretch>
        </p:blipFill>
        <p:spPr>
          <a:xfrm>
            <a:off x="6672600" y="2117160"/>
            <a:ext cx="743760" cy="681480"/>
          </a:xfrm>
          <a:prstGeom prst="rect">
            <a:avLst/>
          </a:prstGeom>
        </p:spPr>
      </p:pic>
      <p:pic>
        <p:nvPicPr>
          <p:cNvPr descr="" id="137" name="Imagem 57"/>
          <p:cNvPicPr/>
          <p:nvPr/>
        </p:nvPicPr>
        <p:blipFill>
          <a:blip r:embed="rId10"/>
          <a:stretch>
            <a:fillRect/>
          </a:stretch>
        </p:blipFill>
        <p:spPr>
          <a:xfrm>
            <a:off x="1800360" y="2363400"/>
            <a:ext cx="863640" cy="274320"/>
          </a:xfrm>
          <a:prstGeom prst="rect">
            <a:avLst/>
          </a:prstGeom>
        </p:spPr>
      </p:pic>
      <p:pic>
        <p:nvPicPr>
          <p:cNvPr descr="" id="138" name="Imagem 58"/>
          <p:cNvPicPr/>
          <p:nvPr/>
        </p:nvPicPr>
        <p:blipFill>
          <a:blip r:embed="rId11"/>
          <a:stretch>
            <a:fillRect/>
          </a:stretch>
        </p:blipFill>
        <p:spPr>
          <a:xfrm>
            <a:off x="2952360" y="2155320"/>
            <a:ext cx="1367640" cy="695880"/>
          </a:xfrm>
          <a:prstGeom prst="rect">
            <a:avLst/>
          </a:prstGeom>
        </p:spPr>
      </p:pic>
      <p:pic>
        <p:nvPicPr>
          <p:cNvPr descr="" id="139" name="Imagem 59"/>
          <p:cNvPicPr/>
          <p:nvPr/>
        </p:nvPicPr>
        <p:blipFill>
          <a:blip r:embed="rId12"/>
          <a:stretch>
            <a:fillRect/>
          </a:stretch>
        </p:blipFill>
        <p:spPr>
          <a:xfrm>
            <a:off x="4392360" y="2075400"/>
            <a:ext cx="1151640" cy="816480"/>
          </a:xfrm>
          <a:prstGeom prst="rect">
            <a:avLst/>
          </a:prstGeom>
        </p:spPr>
      </p:pic>
      <p:pic>
        <p:nvPicPr>
          <p:cNvPr descr="" id="140" name="Imagem 60"/>
          <p:cNvPicPr/>
          <p:nvPr/>
        </p:nvPicPr>
        <p:blipFill>
          <a:blip r:embed="rId13"/>
          <a:stretch>
            <a:fillRect/>
          </a:stretch>
        </p:blipFill>
        <p:spPr>
          <a:xfrm>
            <a:off x="5597640" y="2101320"/>
            <a:ext cx="738720" cy="738720"/>
          </a:xfrm>
          <a:prstGeom prst="rect">
            <a:avLst/>
          </a:prstGeom>
        </p:spPr>
      </p:pic>
      <p:sp>
        <p:nvSpPr>
          <p:cNvPr id="141" name="Line 3"/>
          <p:cNvSpPr/>
          <p:nvPr/>
        </p:nvSpPr>
        <p:spPr>
          <a:xfrm>
            <a:off x="1656000" y="3000240"/>
            <a:ext cx="7132320" cy="9360"/>
          </a:xfrm>
          <a:prstGeom prst="line">
            <a:avLst/>
          </a:prstGeom>
          <a:ln w="6480">
            <a:solidFill>
              <a:srgbClr val="bfbfbf"/>
            </a:solidFill>
            <a:miter/>
          </a:ln>
        </p:spPr>
      </p:sp>
      <p:pic>
        <p:nvPicPr>
          <p:cNvPr descr="" id="142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5474520" y="1126080"/>
            <a:ext cx="956160" cy="763920"/>
          </a:xfrm>
          <a:prstGeom prst="rect">
            <a:avLst/>
          </a:prstGeom>
        </p:spPr>
      </p:pic>
      <p:pic>
        <p:nvPicPr>
          <p:cNvPr descr="" id="143" name="Imagem 17"/>
          <p:cNvPicPr/>
          <p:nvPr/>
        </p:nvPicPr>
        <p:blipFill>
          <a:blip r:embed="rId15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pic>
        <p:nvPicPr>
          <p:cNvPr descr="" id="144" name="Imagem 64"/>
          <p:cNvPicPr/>
          <p:nvPr/>
        </p:nvPicPr>
        <p:blipFill>
          <a:blip r:embed="rId16"/>
          <a:stretch>
            <a:fillRect/>
          </a:stretch>
        </p:blipFill>
        <p:spPr>
          <a:xfrm>
            <a:off x="7639200" y="2283840"/>
            <a:ext cx="1148760" cy="515160"/>
          </a:xfrm>
          <a:prstGeom prst="rect">
            <a:avLst/>
          </a:prstGeom>
        </p:spPr>
      </p:pic>
      <p:pic>
        <p:nvPicPr>
          <p:cNvPr descr="" id="145" name="Imagem 65"/>
          <p:cNvPicPr/>
          <p:nvPr/>
        </p:nvPicPr>
        <p:blipFill>
          <a:blip r:embed="rId17"/>
          <a:stretch>
            <a:fillRect/>
          </a:stretch>
        </p:blipFill>
        <p:spPr>
          <a:xfrm>
            <a:off x="5887800" y="3576600"/>
            <a:ext cx="598320" cy="270360"/>
          </a:xfrm>
          <a:prstGeom prst="rect">
            <a:avLst/>
          </a:prstGeom>
        </p:spPr>
      </p:pic>
      <p:pic>
        <p:nvPicPr>
          <p:cNvPr descr="" id="146" name="Imagem 16"/>
          <p:cNvPicPr/>
          <p:nvPr/>
        </p:nvPicPr>
        <p:blipFill>
          <a:blip r:embed="rId18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pic>
        <p:nvPicPr>
          <p:cNvPr descr="" id="147" name="Imagem 67"/>
          <p:cNvPicPr/>
          <p:nvPr/>
        </p:nvPicPr>
        <p:blipFill>
          <a:blip r:embed="rId19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  <p:pic>
        <p:nvPicPr>
          <p:cNvPr descr="" id="148" name="Imagem 68"/>
          <p:cNvPicPr/>
          <p:nvPr/>
        </p:nvPicPr>
        <p:blipFill>
          <a:blip r:embed="rId20"/>
          <a:stretch>
            <a:fillRect/>
          </a:stretch>
        </p:blipFill>
        <p:spPr>
          <a:xfrm>
            <a:off x="6557760" y="4452480"/>
            <a:ext cx="1387080" cy="619560"/>
          </a:xfrm>
          <a:prstGeom prst="rect">
            <a:avLst/>
          </a:prstGeom>
        </p:spPr>
      </p:pic>
      <p:pic>
        <p:nvPicPr>
          <p:cNvPr descr="" id="149" name="Picture 2"/>
          <p:cNvPicPr/>
          <p:nvPr/>
        </p:nvPicPr>
        <p:blipFill>
          <a:blip r:embed="rId21"/>
          <a:stretch>
            <a:fillRect/>
          </a:stretch>
        </p:blipFill>
        <p:spPr>
          <a:xfrm>
            <a:off x="8065080" y="3551400"/>
            <a:ext cx="477000" cy="320040"/>
          </a:xfrm>
          <a:prstGeom prst="rect">
            <a:avLst/>
          </a:prstGeom>
        </p:spPr>
      </p:pic>
      <p:pic>
        <p:nvPicPr>
          <p:cNvPr descr="" id="150" name="Picture 2"/>
          <p:cNvPicPr/>
          <p:nvPr/>
        </p:nvPicPr>
        <p:blipFill>
          <a:blip r:embed="rId22"/>
          <a:stretch>
            <a:fillRect/>
          </a:stretch>
        </p:blipFill>
        <p:spPr>
          <a:xfrm>
            <a:off x="1888560" y="3091680"/>
            <a:ext cx="1741320" cy="12146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28960" y="1357560"/>
            <a:ext cx="3504600" cy="6994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ts val="670"/>
              </a:lnSpc>
              <a:buFont charset="2" typeface="Wingdings"/>
              <a:buChar char=""/>
            </a:pPr>
            <a:r>
              <a:rPr lang="pt-BR" sz="2000">
                <a:solidFill>
                  <a:srgbClr val="404040"/>
                </a:solidFill>
                <a:latin typeface="Arial"/>
              </a:rPr>
              <a:t>Raio-X do coronavírus no estado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228960" y="2294280"/>
            <a:ext cx="3461040" cy="100440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ts val="670"/>
              </a:lnSpc>
              <a:buFont charset="2" typeface="Wingdings"/>
              <a:buChar char=""/>
            </a:pPr>
            <a:r>
              <a:rPr lang="pt-BR" sz="2000">
                <a:solidFill>
                  <a:srgbClr val="404040"/>
                </a:solidFill>
                <a:latin typeface="Arial"/>
              </a:rPr>
              <a:t>Único estudo populacional no mundo com </a:t>
            </a:r>
            <a:r>
              <a:rPr b="1" lang="pt-BR" sz="2000">
                <a:solidFill>
                  <a:srgbClr val="404040"/>
                </a:solidFill>
                <a:latin typeface="Arial"/>
              </a:rPr>
              <a:t>10</a:t>
            </a:r>
            <a:r>
              <a:rPr lang="pt-BR" sz="2000">
                <a:solidFill>
                  <a:srgbClr val="404040"/>
                </a:solidFill>
                <a:latin typeface="Arial"/>
              </a:rPr>
              <a:t> fases numa mesma população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5799240" y="4874400"/>
            <a:ext cx="3305520" cy="354240"/>
          </a:xfrm>
          <a:prstGeom prst="rect">
            <a:avLst/>
          </a:prstGeom>
          <a:noFill/>
        </p:spPr>
        <p:txBody>
          <a:bodyPr bIns="34200" lIns="68760" rIns="68760" tIns="34200"/>
          <a:p>
            <a:pPr algn="r">
              <a:lnSpc>
                <a:spcPct val="110000"/>
              </a:lnSpc>
            </a:pPr>
            <a:r>
              <a:rPr b="1" lang="pt-BR" sz="1050">
                <a:solidFill>
                  <a:srgbClr val="ffffff"/>
                </a:solidFill>
                <a:latin typeface="Arial"/>
              </a:rPr>
              <a:t>Foto: Thaís Noronha (autorizada pela família)</a:t>
            </a:r>
            <a:endParaRPr/>
          </a:p>
        </p:txBody>
      </p:sp>
      <p:pic>
        <p:nvPicPr>
          <p:cNvPr descr="" id="154" name="Imagem 17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pic>
        <p:nvPicPr>
          <p:cNvPr descr="" id="155" name="Imagem 16"/>
          <p:cNvPicPr/>
          <p:nvPr/>
        </p:nvPicPr>
        <p:blipFill>
          <a:blip r:embed="rId2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pic>
        <p:nvPicPr>
          <p:cNvPr descr="" id="156" name="Imagem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008840" y="99720"/>
            <a:ext cx="1877040" cy="838440"/>
          </a:xfrm>
          <a:prstGeom prst="rect">
            <a:avLst/>
          </a:prstGeom>
        </p:spPr>
      </p:pic>
      <p:pic>
        <p:nvPicPr>
          <p:cNvPr descr="" id="157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4079520" y="1218600"/>
            <a:ext cx="4379760" cy="2919600"/>
          </a:xfrm>
          <a:prstGeom prst="rect">
            <a:avLst/>
          </a:prstGeom>
        </p:spPr>
      </p:pic>
      <p:sp>
        <p:nvSpPr>
          <p:cNvPr id="158" name="CustomShape 4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59" name="CustomShape 5"/>
          <p:cNvSpPr/>
          <p:nvPr/>
        </p:nvSpPr>
        <p:spPr>
          <a:xfrm>
            <a:off x="515880" y="158040"/>
            <a:ext cx="5476320" cy="442080"/>
          </a:xfrm>
          <a:prstGeom prst="rect">
            <a:avLst/>
          </a:prstGeom>
          <a:noFill/>
        </p:spPr>
        <p:txBody>
          <a:bodyPr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Por que o estudo é importante?</a:t>
            </a:r>
            <a:endParaRPr/>
          </a:p>
        </p:txBody>
      </p:sp>
      <p:pic>
        <p:nvPicPr>
          <p:cNvPr descr="" id="160" name="Imagem 11"/>
          <p:cNvPicPr/>
          <p:nvPr/>
        </p:nvPicPr>
        <p:blipFill>
          <a:blip r:embed="rId5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1" name="Picture 16"/>
          <p:cNvPicPr/>
          <p:nvPr/>
        </p:nvPicPr>
        <p:blipFill>
          <a:blip r:embed="rId1"/>
          <a:stretch>
            <a:fillRect/>
          </a:stretch>
        </p:blipFill>
        <p:spPr>
          <a:xfrm>
            <a:off x="5877720" y="3597840"/>
            <a:ext cx="2546280" cy="1528920"/>
          </a:xfrm>
          <a:prstGeom prst="rect">
            <a:avLst/>
          </a:prstGeom>
        </p:spPr>
      </p:pic>
      <p:sp>
        <p:nvSpPr>
          <p:cNvPr id="162" name="TextShape 1"/>
          <p:cNvSpPr txBox="1"/>
          <p:nvPr/>
        </p:nvSpPr>
        <p:spPr>
          <a:xfrm>
            <a:off x="571680" y="-720"/>
            <a:ext cx="7886520" cy="7560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As 10 fases do EPICOVID19/RS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339120" y="2719800"/>
            <a:ext cx="7713000" cy="22744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Por que a pausa?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Rodadas de 1-8 usaram um teste rápido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900">
                <a:solidFill>
                  <a:srgbClr val="8b8b8b"/>
                </a:solidFill>
                <a:latin typeface="Calibri"/>
              </a:rPr>
              <a:t>Novo teste fases 9-10 (mais sensível)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Feito em laboratório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Parceria com a UFRJ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Teste baseado numa técnica chamada Elisa</a:t>
            </a:r>
            <a:endParaRPr/>
          </a:p>
        </p:txBody>
      </p:sp>
      <p:pic>
        <p:nvPicPr>
          <p:cNvPr descr="" id="16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32520" y="979920"/>
            <a:ext cx="3738960" cy="2719440"/>
          </a:xfrm>
          <a:prstGeom prst="rect">
            <a:avLst/>
          </a:prstGeom>
        </p:spPr>
      </p:pic>
      <p:sp>
        <p:nvSpPr>
          <p:cNvPr id="165" name="CustomShape 3"/>
          <p:cNvSpPr/>
          <p:nvPr/>
        </p:nvSpPr>
        <p:spPr>
          <a:xfrm>
            <a:off x="8242920" y="1132920"/>
            <a:ext cx="424800" cy="25776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Calibri"/>
              </a:rPr>
              <a:t>92%</a:t>
            </a: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8242920" y="1986120"/>
            <a:ext cx="424800" cy="25776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Calibri"/>
              </a:rPr>
              <a:t>63%</a:t>
            </a:r>
            <a:endParaRPr/>
          </a:p>
        </p:txBody>
      </p:sp>
      <p:sp>
        <p:nvSpPr>
          <p:cNvPr id="167" name="Line 5"/>
          <p:cNvSpPr/>
          <p:nvPr/>
        </p:nvSpPr>
        <p:spPr>
          <a:xfrm>
            <a:off x="7940160" y="4010400"/>
            <a:ext cx="0" cy="8589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168" name="CustomShape 6"/>
          <p:cNvSpPr/>
          <p:nvPr/>
        </p:nvSpPr>
        <p:spPr>
          <a:xfrm>
            <a:off x="8007120" y="3873600"/>
            <a:ext cx="357840" cy="21204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800">
                <a:solidFill>
                  <a:srgbClr val="000000"/>
                </a:solidFill>
                <a:latin typeface="Calibri"/>
              </a:rPr>
              <a:t>20%</a:t>
            </a:r>
            <a:endParaRPr/>
          </a:p>
        </p:txBody>
      </p:sp>
      <p:sp>
        <p:nvSpPr>
          <p:cNvPr id="169" name="CustomShape 7"/>
          <p:cNvSpPr/>
          <p:nvPr/>
        </p:nvSpPr>
        <p:spPr>
          <a:xfrm>
            <a:off x="7318440" y="4573800"/>
            <a:ext cx="357840" cy="21204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800">
                <a:solidFill>
                  <a:srgbClr val="000000"/>
                </a:solidFill>
                <a:latin typeface="Calibri"/>
              </a:rPr>
              <a:t>80%</a:t>
            </a:r>
            <a:endParaRPr/>
          </a:p>
        </p:txBody>
      </p:sp>
      <p:pic>
        <p:nvPicPr>
          <p:cNvPr descr="" id="170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977760"/>
            <a:ext cx="3599280" cy="1799640"/>
          </a:xfrm>
          <a:prstGeom prst="rect">
            <a:avLst/>
          </a:prstGeom>
        </p:spPr>
      </p:pic>
      <p:sp>
        <p:nvSpPr>
          <p:cNvPr id="171" name="CustomShape 8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77720" y="912600"/>
            <a:ext cx="2808000" cy="24231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Porto Alegre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Canoas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Pelotas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Caxias do Sul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Santa Cruz do Sul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Santa Maria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Passo Fundo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Ijuí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pt-BR" sz="1700">
                <a:solidFill>
                  <a:srgbClr val="404040"/>
                </a:solidFill>
                <a:latin typeface="Arial"/>
              </a:rPr>
              <a:t>Uruguaiana</a:t>
            </a:r>
            <a:endParaRPr/>
          </a:p>
        </p:txBody>
      </p:sp>
      <p:pic>
        <p:nvPicPr>
          <p:cNvPr descr="" id="173" name="Imagem 17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sp>
        <p:nvSpPr>
          <p:cNvPr id="174" name="CustomShape 2"/>
          <p:cNvSpPr/>
          <p:nvPr/>
        </p:nvSpPr>
        <p:spPr>
          <a:xfrm>
            <a:off x="449280" y="3499560"/>
            <a:ext cx="3555360" cy="3337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404040"/>
                </a:solidFill>
                <a:latin typeface="Arial"/>
              </a:rPr>
              <a:t>População gaúcha: </a:t>
            </a:r>
            <a:r>
              <a:rPr b="1" lang="pt-BR" sz="1600">
                <a:solidFill>
                  <a:srgbClr val="c00000"/>
                </a:solidFill>
                <a:latin typeface="Arial"/>
              </a:rPr>
              <a:t>11,3 milhões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4103640" y="527040"/>
            <a:ext cx="4774680" cy="4090680"/>
          </a:xfrm>
          <a:prstGeom prst="rect">
            <a:avLst/>
          </a:prstGeom>
          <a:noFill/>
        </p:spPr>
      </p:sp>
      <p:graphicFrame>
        <p:nvGraphicFramePr>
          <p:cNvPr id="176" name="Table 4"/>
          <p:cNvGraphicFramePr/>
          <p:nvPr/>
        </p:nvGraphicFramePr>
        <p:xfrm>
          <a:off x="499320" y="3971520"/>
          <a:ext cx="3031200" cy="590040"/>
        </p:xfrm>
        <a:graphic>
          <a:graphicData uri="http://schemas.openxmlformats.org/drawingml/2006/table">
            <a:tbl>
              <a:tblPr/>
              <a:tblGrid>
                <a:gridCol w="1136520"/>
                <a:gridCol w="1894680"/>
              </a:tblGrid>
              <a:tr h="590040">
                <a:tc>
                  <a:txBody>
                    <a:bodyPr anchor="ctr"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ffffff"/>
                          </a:solidFill>
                          <a:latin typeface="Arial"/>
                        </a:rPr>
                        <a:t>Cidades da amostra 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700">
                          <a:solidFill>
                            <a:srgbClr val="ffffff"/>
                          </a:solidFill>
                          <a:latin typeface="Arial"/>
                        </a:rPr>
                        <a:t>31%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ffffff"/>
                          </a:solidFill>
                          <a:latin typeface="Arial"/>
                        </a:rPr>
                        <a:t>da população do RS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descr="" id="17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80000" y="295200"/>
            <a:ext cx="5215680" cy="4424760"/>
          </a:xfrm>
          <a:prstGeom prst="rect">
            <a:avLst/>
          </a:prstGeom>
        </p:spPr>
      </p:pic>
      <p:pic>
        <p:nvPicPr>
          <p:cNvPr descr="" id="178" name="Image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149280" y="63720"/>
            <a:ext cx="1562040" cy="697680"/>
          </a:xfrm>
          <a:prstGeom prst="rect">
            <a:avLst/>
          </a:prstGeom>
        </p:spPr>
      </p:pic>
      <p:pic>
        <p:nvPicPr>
          <p:cNvPr descr="" id="179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sp>
        <p:nvSpPr>
          <p:cNvPr id="180" name="CustomShape 5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81" name="CustomShape 6"/>
          <p:cNvSpPr/>
          <p:nvPr/>
        </p:nvSpPr>
        <p:spPr>
          <a:xfrm>
            <a:off x="515880" y="158040"/>
            <a:ext cx="5476320" cy="442080"/>
          </a:xfrm>
          <a:prstGeom prst="rect">
            <a:avLst/>
          </a:prstGeom>
          <a:noFill/>
        </p:spPr>
        <p:txBody>
          <a:bodyPr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Cidades sentinela</a:t>
            </a:r>
            <a:endParaRPr/>
          </a:p>
        </p:txBody>
      </p:sp>
      <p:pic>
        <p:nvPicPr>
          <p:cNvPr descr="" id="182" name="Imagem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3" name="Imagem 17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sp>
        <p:nvSpPr>
          <p:cNvPr id="184" name="CustomShape 1"/>
          <p:cNvSpPr/>
          <p:nvPr/>
        </p:nvSpPr>
        <p:spPr>
          <a:xfrm flipV="1" rot="10800000">
            <a:off x="-3016080" y="4120920"/>
            <a:ext cx="5607000" cy="45360"/>
          </a:xfrm>
          <a:prstGeom prst="rect">
            <a:avLst/>
          </a:prstGeom>
          <a:solidFill>
            <a:srgbClr val="f86f08"/>
          </a:solidFill>
        </p:spPr>
      </p:sp>
      <p:sp>
        <p:nvSpPr>
          <p:cNvPr id="185" name="CustomShape 2"/>
          <p:cNvSpPr/>
          <p:nvPr/>
        </p:nvSpPr>
        <p:spPr>
          <a:xfrm flipV="1" rot="10800000">
            <a:off x="-2795400" y="2721960"/>
            <a:ext cx="5386320" cy="45360"/>
          </a:xfrm>
          <a:prstGeom prst="rect">
            <a:avLst/>
          </a:prstGeom>
          <a:solidFill>
            <a:srgbClr val="2e75b6"/>
          </a:solidFill>
        </p:spPr>
      </p:sp>
      <p:sp>
        <p:nvSpPr>
          <p:cNvPr id="186" name="CustomShape 3"/>
          <p:cNvSpPr/>
          <p:nvPr/>
        </p:nvSpPr>
        <p:spPr>
          <a:xfrm>
            <a:off x="2570040" y="3472560"/>
            <a:ext cx="5552640" cy="45360"/>
          </a:xfrm>
          <a:prstGeom prst="rect">
            <a:avLst/>
          </a:prstGeom>
          <a:solidFill>
            <a:srgbClr val="a21e50"/>
          </a:solidFill>
        </p:spPr>
      </p:sp>
      <p:sp>
        <p:nvSpPr>
          <p:cNvPr id="187" name="CustomShape 4"/>
          <p:cNvSpPr/>
          <p:nvPr/>
        </p:nvSpPr>
        <p:spPr>
          <a:xfrm>
            <a:off x="2590920" y="1425600"/>
            <a:ext cx="3313800" cy="45360"/>
          </a:xfrm>
          <a:prstGeom prst="rect">
            <a:avLst/>
          </a:prstGeom>
          <a:solidFill>
            <a:srgbClr val="3f8f29"/>
          </a:solidFill>
        </p:spPr>
      </p:sp>
      <p:sp>
        <p:nvSpPr>
          <p:cNvPr id="188" name="CustomShape 5"/>
          <p:cNvSpPr/>
          <p:nvPr/>
        </p:nvSpPr>
        <p:spPr>
          <a:xfrm>
            <a:off x="3722040" y="985320"/>
            <a:ext cx="2116440" cy="44064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404040"/>
                </a:solidFill>
                <a:latin typeface="Arial"/>
              </a:rPr>
              <a:t>testes válidos</a:t>
            </a:r>
            <a:endParaRPr/>
          </a:p>
        </p:txBody>
      </p:sp>
      <p:sp>
        <p:nvSpPr>
          <p:cNvPr id="189" name="CustomShape 6"/>
          <p:cNvSpPr/>
          <p:nvPr/>
        </p:nvSpPr>
        <p:spPr>
          <a:xfrm>
            <a:off x="1994040" y="1018440"/>
            <a:ext cx="1688760" cy="452520"/>
          </a:xfrm>
          <a:prstGeom prst="rect">
            <a:avLst/>
          </a:prstGeom>
          <a:solidFill>
            <a:srgbClr val="3f8f29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3500">
                <a:solidFill>
                  <a:srgbClr val="ffffff"/>
                </a:solidFill>
                <a:latin typeface="Arial"/>
              </a:rPr>
              <a:t>4.446</a:t>
            </a:r>
            <a:endParaRPr/>
          </a:p>
        </p:txBody>
      </p:sp>
      <p:sp>
        <p:nvSpPr>
          <p:cNvPr id="190" name="CustomShape 7"/>
          <p:cNvSpPr/>
          <p:nvPr/>
        </p:nvSpPr>
        <p:spPr>
          <a:xfrm>
            <a:off x="2590920" y="2092680"/>
            <a:ext cx="4559040" cy="45360"/>
          </a:xfrm>
          <a:prstGeom prst="rect">
            <a:avLst/>
          </a:prstGeom>
          <a:solidFill>
            <a:srgbClr val="0f9588"/>
          </a:solidFill>
        </p:spPr>
      </p:sp>
      <p:sp>
        <p:nvSpPr>
          <p:cNvPr id="191" name="CustomShape 8"/>
          <p:cNvSpPr/>
          <p:nvPr/>
        </p:nvSpPr>
        <p:spPr>
          <a:xfrm>
            <a:off x="3727080" y="1652040"/>
            <a:ext cx="3529440" cy="44064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404040"/>
                </a:solidFill>
                <a:latin typeface="Arial"/>
              </a:rPr>
              <a:t>testes positivos (ELISA)</a:t>
            </a:r>
            <a:endParaRPr/>
          </a:p>
        </p:txBody>
      </p:sp>
      <p:sp>
        <p:nvSpPr>
          <p:cNvPr id="192" name="CustomShape 9"/>
          <p:cNvSpPr/>
          <p:nvPr/>
        </p:nvSpPr>
        <p:spPr>
          <a:xfrm>
            <a:off x="1994040" y="1685520"/>
            <a:ext cx="1688760" cy="452520"/>
          </a:xfrm>
          <a:prstGeom prst="rect">
            <a:avLst/>
          </a:prstGeom>
          <a:solidFill>
            <a:srgbClr val="0f9588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3500">
                <a:solidFill>
                  <a:srgbClr val="ffffff"/>
                </a:solidFill>
                <a:latin typeface="Arial"/>
              </a:rPr>
              <a:t>807</a:t>
            </a:r>
            <a:endParaRPr/>
          </a:p>
        </p:txBody>
      </p:sp>
      <p:sp>
        <p:nvSpPr>
          <p:cNvPr id="193" name="CustomShape 10"/>
          <p:cNvSpPr/>
          <p:nvPr/>
        </p:nvSpPr>
        <p:spPr>
          <a:xfrm>
            <a:off x="3730320" y="2331000"/>
            <a:ext cx="4323240" cy="44064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404040"/>
                </a:solidFill>
                <a:latin typeface="Arial"/>
              </a:rPr>
              <a:t>da população com anticorpos</a:t>
            </a:r>
            <a:endParaRPr/>
          </a:p>
        </p:txBody>
      </p:sp>
      <p:sp>
        <p:nvSpPr>
          <p:cNvPr id="194" name="CustomShape 11"/>
          <p:cNvSpPr/>
          <p:nvPr/>
        </p:nvSpPr>
        <p:spPr>
          <a:xfrm>
            <a:off x="1994040" y="2364120"/>
            <a:ext cx="1688760" cy="452520"/>
          </a:xfrm>
          <a:prstGeom prst="rect">
            <a:avLst/>
          </a:prstGeom>
          <a:solidFill>
            <a:srgbClr val="2e75b6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3500">
                <a:solidFill>
                  <a:srgbClr val="ffffff"/>
                </a:solidFill>
                <a:latin typeface="Arial"/>
              </a:rPr>
              <a:t>18,1%</a:t>
            </a:r>
            <a:endParaRPr/>
          </a:p>
        </p:txBody>
      </p:sp>
      <p:sp>
        <p:nvSpPr>
          <p:cNvPr id="195" name="CustomShape 12"/>
          <p:cNvSpPr/>
          <p:nvPr/>
        </p:nvSpPr>
        <p:spPr>
          <a:xfrm>
            <a:off x="3707640" y="3032280"/>
            <a:ext cx="4504680" cy="44064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404040"/>
                </a:solidFill>
                <a:latin typeface="Arial"/>
              </a:rPr>
              <a:t>infectado a cada 5,5 habitantes</a:t>
            </a:r>
            <a:endParaRPr/>
          </a:p>
        </p:txBody>
      </p:sp>
      <p:sp>
        <p:nvSpPr>
          <p:cNvPr id="196" name="CustomShape 13"/>
          <p:cNvSpPr/>
          <p:nvPr/>
        </p:nvSpPr>
        <p:spPr>
          <a:xfrm>
            <a:off x="1973160" y="3065400"/>
            <a:ext cx="1688760" cy="452520"/>
          </a:xfrm>
          <a:prstGeom prst="rect">
            <a:avLst/>
          </a:prstGeom>
          <a:solidFill>
            <a:srgbClr val="a21e50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3500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97" name="CustomShape 14"/>
          <p:cNvSpPr/>
          <p:nvPr/>
        </p:nvSpPr>
        <p:spPr>
          <a:xfrm>
            <a:off x="3731400" y="3729600"/>
            <a:ext cx="4650840" cy="44064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404040"/>
                </a:solidFill>
                <a:latin typeface="Arial"/>
              </a:rPr>
              <a:t>pessoas com anticorpos no RS*</a:t>
            </a:r>
            <a:endParaRPr/>
          </a:p>
        </p:txBody>
      </p:sp>
      <p:sp>
        <p:nvSpPr>
          <p:cNvPr id="198" name="CustomShape 15"/>
          <p:cNvSpPr/>
          <p:nvPr/>
        </p:nvSpPr>
        <p:spPr>
          <a:xfrm>
            <a:off x="1994040" y="3763080"/>
            <a:ext cx="1688760" cy="452520"/>
          </a:xfrm>
          <a:prstGeom prst="rect">
            <a:avLst/>
          </a:prstGeom>
          <a:solidFill>
            <a:srgbClr val="f86f08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ff"/>
                </a:solidFill>
                <a:latin typeface="Arial"/>
              </a:rPr>
              <a:t>2</a:t>
            </a:r>
            <a:r>
              <a:rPr b="1" lang="pt-BR" sz="3200">
                <a:solidFill>
                  <a:srgbClr val="ffffff"/>
                </a:solidFill>
                <a:latin typeface="Arial"/>
              </a:rPr>
              <a:t> </a:t>
            </a:r>
            <a:r>
              <a:rPr b="1" lang="pt-BR" sz="2400">
                <a:solidFill>
                  <a:srgbClr val="ffffff"/>
                </a:solidFill>
                <a:latin typeface="Arial"/>
              </a:rPr>
              <a:t>milhões</a:t>
            </a:r>
            <a:endParaRPr/>
          </a:p>
        </p:txBody>
      </p:sp>
      <p:pic>
        <p:nvPicPr>
          <p:cNvPr descr="" id="199" name="Imagem 16"/>
          <p:cNvPicPr/>
          <p:nvPr/>
        </p:nvPicPr>
        <p:blipFill>
          <a:blip r:embed="rId2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sp>
        <p:nvSpPr>
          <p:cNvPr id="200" name="CustomShape 16"/>
          <p:cNvSpPr/>
          <p:nvPr/>
        </p:nvSpPr>
        <p:spPr>
          <a:xfrm>
            <a:off x="323640" y="76320"/>
            <a:ext cx="2317680" cy="45576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2200">
                <a:solidFill>
                  <a:srgbClr val="ffffff"/>
                </a:solidFill>
                <a:latin typeface="Arial"/>
              </a:rPr>
              <a:t>Resultados</a:t>
            </a:r>
            <a:endParaRPr/>
          </a:p>
        </p:txBody>
      </p:sp>
      <p:sp>
        <p:nvSpPr>
          <p:cNvPr id="201" name="CustomShape 17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02" name="CustomShape 18"/>
          <p:cNvSpPr/>
          <p:nvPr/>
        </p:nvSpPr>
        <p:spPr>
          <a:xfrm>
            <a:off x="515880" y="158040"/>
            <a:ext cx="5476320" cy="442080"/>
          </a:xfrm>
          <a:prstGeom prst="rect">
            <a:avLst/>
          </a:prstGeom>
          <a:noFill/>
        </p:spPr>
        <p:txBody>
          <a:bodyPr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População com anticorpos</a:t>
            </a:r>
            <a:endParaRPr/>
          </a:p>
        </p:txBody>
      </p:sp>
      <p:pic>
        <p:nvPicPr>
          <p:cNvPr descr="" id="203" name="Imagem 45"/>
          <p:cNvPicPr/>
          <p:nvPr/>
        </p:nvPicPr>
        <p:blipFill>
          <a:blip r:embed="rId3"/>
          <a:stretch>
            <a:fillRect/>
          </a:stretch>
        </p:blipFill>
        <p:spPr>
          <a:xfrm>
            <a:off x="7663320" y="91800"/>
            <a:ext cx="1402920" cy="626400"/>
          </a:xfrm>
          <a:prstGeom prst="rect">
            <a:avLst/>
          </a:prstGeom>
        </p:spPr>
      </p:pic>
      <p:pic>
        <p:nvPicPr>
          <p:cNvPr descr="" id="204" name="Imagem 46"/>
          <p:cNvPicPr/>
          <p:nvPr/>
        </p:nvPicPr>
        <p:blipFill>
          <a:blip r:embed="rId4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  <p:sp>
        <p:nvSpPr>
          <p:cNvPr id="205" name="CustomShape 19"/>
          <p:cNvSpPr/>
          <p:nvPr/>
        </p:nvSpPr>
        <p:spPr>
          <a:xfrm>
            <a:off x="3255120" y="4786200"/>
            <a:ext cx="4722480" cy="29592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350">
                <a:solidFill>
                  <a:srgbClr val="000000"/>
                </a:solidFill>
                <a:latin typeface="Calibri"/>
              </a:rPr>
              <a:t>* Extrapolando o resultado das 9 cidades sentinela para o estado.</a:t>
            </a:r>
            <a:endParaRPr/>
          </a:p>
        </p:txBody>
      </p:sp>
      <p:pic>
        <p:nvPicPr>
          <p:cNvPr descr="" id="206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1160" y="1040040"/>
            <a:ext cx="1706400" cy="1783440"/>
          </a:xfrm>
          <a:prstGeom prst="rect">
            <a:avLst/>
          </a:prstGeom>
        </p:spPr>
      </p:pic>
      <p:sp>
        <p:nvSpPr>
          <p:cNvPr id="207" name="CustomShape 20"/>
          <p:cNvSpPr/>
          <p:nvPr/>
        </p:nvSpPr>
        <p:spPr>
          <a:xfrm>
            <a:off x="534600" y="2714400"/>
            <a:ext cx="927720" cy="18180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600">
                <a:solidFill>
                  <a:srgbClr val="a6a6a6"/>
                </a:solidFill>
                <a:latin typeface="Calibri"/>
              </a:rPr>
              <a:t>Fonte: shutterstock.com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8" name="Imagem 17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pic>
        <p:nvPicPr>
          <p:cNvPr descr="" id="20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40" y="637200"/>
            <a:ext cx="4895640" cy="4332600"/>
          </a:xfrm>
          <a:prstGeom prst="rect">
            <a:avLst/>
          </a:prstGeom>
        </p:spPr>
      </p:pic>
      <p:sp>
        <p:nvSpPr>
          <p:cNvPr id="210" name="CustomShape 1"/>
          <p:cNvSpPr/>
          <p:nvPr/>
        </p:nvSpPr>
        <p:spPr>
          <a:xfrm>
            <a:off x="5067360" y="1239120"/>
            <a:ext cx="882360" cy="31104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17,4%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2685960" y="1954440"/>
            <a:ext cx="743400" cy="31104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20,8%</a:t>
            </a:r>
            <a:endParaRPr/>
          </a:p>
        </p:txBody>
      </p:sp>
      <p:sp>
        <p:nvSpPr>
          <p:cNvPr id="212" name="CustomShape 3"/>
          <p:cNvSpPr/>
          <p:nvPr/>
        </p:nvSpPr>
        <p:spPr>
          <a:xfrm>
            <a:off x="4283640" y="3211200"/>
            <a:ext cx="783360" cy="28800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>
              <a:lnSpc>
                <a:spcPct val="9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16,4%</a:t>
            </a:r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5475600" y="2681640"/>
            <a:ext cx="882360" cy="31104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17,4%</a:t>
            </a:r>
            <a:endParaRPr/>
          </a:p>
        </p:txBody>
      </p:sp>
      <p:pic>
        <p:nvPicPr>
          <p:cNvPr descr="" id="214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sp>
        <p:nvSpPr>
          <p:cNvPr id="215" name="CustomShape 5"/>
          <p:cNvSpPr/>
          <p:nvPr/>
        </p:nvSpPr>
        <p:spPr>
          <a:xfrm>
            <a:off x="6086160" y="2181240"/>
            <a:ext cx="743400" cy="31104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17,7%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>
            <a:off x="5653440" y="1735200"/>
            <a:ext cx="882360" cy="28800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>
              <a:lnSpc>
                <a:spcPct val="9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17,0%</a:t>
            </a:r>
            <a:endParaRPr/>
          </a:p>
        </p:txBody>
      </p:sp>
      <p:sp>
        <p:nvSpPr>
          <p:cNvPr id="217" name="CustomShape 7"/>
          <p:cNvSpPr/>
          <p:nvPr/>
        </p:nvSpPr>
        <p:spPr>
          <a:xfrm>
            <a:off x="3431880" y="1476720"/>
            <a:ext cx="743400" cy="31104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18,0%</a:t>
            </a:r>
            <a:endParaRPr/>
          </a:p>
        </p:txBody>
      </p:sp>
      <p:sp>
        <p:nvSpPr>
          <p:cNvPr id="218" name="CustomShape 8"/>
          <p:cNvSpPr/>
          <p:nvPr/>
        </p:nvSpPr>
        <p:spPr>
          <a:xfrm>
            <a:off x="4666680" y="2648160"/>
            <a:ext cx="720000" cy="31104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17,6%</a:t>
            </a:r>
            <a:endParaRPr/>
          </a:p>
        </p:txBody>
      </p:sp>
      <p:sp>
        <p:nvSpPr>
          <p:cNvPr id="219" name="CustomShape 9"/>
          <p:cNvSpPr/>
          <p:nvPr/>
        </p:nvSpPr>
        <p:spPr>
          <a:xfrm>
            <a:off x="3966120" y="2648160"/>
            <a:ext cx="720000" cy="311040"/>
          </a:xfrm>
          <a:prstGeom prst="rect">
            <a:avLst/>
          </a:prstGeom>
          <a:noFill/>
        </p:spPr>
        <p:txBody>
          <a:bodyPr anchor="ctr" bIns="34200" lIns="68760" rIns="68760" tIns="342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c00000"/>
                </a:solidFill>
                <a:latin typeface="Arial"/>
              </a:rPr>
              <a:t>18,2%</a:t>
            </a:r>
            <a:endParaRPr/>
          </a:p>
        </p:txBody>
      </p:sp>
      <p:pic>
        <p:nvPicPr>
          <p:cNvPr descr="" id="220" name="Imagem 27"/>
          <p:cNvPicPr/>
          <p:nvPr/>
        </p:nvPicPr>
        <p:blipFill>
          <a:blip r:embed="rId4"/>
          <a:stretch>
            <a:fillRect/>
          </a:stretch>
        </p:blipFill>
        <p:spPr>
          <a:xfrm>
            <a:off x="7585200" y="20160"/>
            <a:ext cx="1402920" cy="626400"/>
          </a:xfrm>
          <a:prstGeom prst="rect">
            <a:avLst/>
          </a:prstGeom>
        </p:spPr>
      </p:pic>
      <p:sp>
        <p:nvSpPr>
          <p:cNvPr id="221" name="CustomShape 10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22" name="CustomShape 11"/>
          <p:cNvSpPr/>
          <p:nvPr/>
        </p:nvSpPr>
        <p:spPr>
          <a:xfrm>
            <a:off x="515880" y="158040"/>
            <a:ext cx="5476320" cy="442080"/>
          </a:xfrm>
          <a:prstGeom prst="rect">
            <a:avLst/>
          </a:prstGeom>
          <a:noFill/>
        </p:spPr>
        <p:txBody>
          <a:bodyPr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Prevalência em cada cidade sentinela</a:t>
            </a:r>
            <a:endParaRPr/>
          </a:p>
        </p:txBody>
      </p:sp>
      <p:pic>
        <p:nvPicPr>
          <p:cNvPr descr="" id="223" name="Imagem 30"/>
          <p:cNvPicPr/>
          <p:nvPr/>
        </p:nvPicPr>
        <p:blipFill>
          <a:blip r:embed="rId5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25" name="CustomShape 2"/>
          <p:cNvSpPr/>
          <p:nvPr/>
        </p:nvSpPr>
        <p:spPr>
          <a:xfrm>
            <a:off x="515880" y="158040"/>
            <a:ext cx="5476320" cy="442080"/>
          </a:xfrm>
          <a:prstGeom prst="rect">
            <a:avLst/>
          </a:prstGeom>
          <a:noFill/>
        </p:spPr>
        <p:txBody>
          <a:bodyPr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Distanciamento social</a:t>
            </a:r>
            <a:endParaRPr/>
          </a:p>
        </p:txBody>
      </p:sp>
      <p:pic>
        <p:nvPicPr>
          <p:cNvPr descr="" id="226" name="Imagem 13"/>
          <p:cNvPicPr/>
          <p:nvPr/>
        </p:nvPicPr>
        <p:blipFill>
          <a:blip r:embed="rId1"/>
          <a:stretch>
            <a:fillRect/>
          </a:stretch>
        </p:blipFill>
        <p:spPr>
          <a:xfrm>
            <a:off x="7663320" y="91800"/>
            <a:ext cx="1402920" cy="626400"/>
          </a:xfrm>
          <a:prstGeom prst="rect">
            <a:avLst/>
          </a:prstGeom>
        </p:spPr>
      </p:pic>
      <p:pic>
        <p:nvPicPr>
          <p:cNvPr descr="" id="227" name="Imagem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pic>
        <p:nvPicPr>
          <p:cNvPr descr="" id="228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pic>
        <p:nvPicPr>
          <p:cNvPr descr="" id="229" name="Imagem 20"/>
          <p:cNvPicPr/>
          <p:nvPr/>
        </p:nvPicPr>
        <p:blipFill>
          <a:blip r:embed="rId4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  <p:sp>
        <p:nvSpPr>
          <p:cNvPr id="230" name="CustomShape 3"/>
          <p:cNvSpPr/>
          <p:nvPr/>
        </p:nvSpPr>
        <p:spPr>
          <a:xfrm>
            <a:off x="5066280" y="3435840"/>
            <a:ext cx="1322280" cy="2577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Calibri"/>
              </a:rPr>
              <a:t>Menos exposto</a:t>
            </a:r>
            <a:endParaRPr/>
          </a:p>
        </p:txBody>
      </p:sp>
      <p:pic>
        <p:nvPicPr>
          <p:cNvPr descr="" id="231" name="Imagem 6"/>
          <p:cNvPicPr/>
          <p:nvPr/>
        </p:nvPicPr>
        <p:blipFill>
          <a:blip r:embed="rId5"/>
          <a:stretch>
            <a:fillRect/>
          </a:stretch>
        </p:blipFill>
        <p:spPr>
          <a:xfrm>
            <a:off x="1082520" y="688320"/>
            <a:ext cx="6865560" cy="42447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236160"/>
            <a:ext cx="515520" cy="2876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33" name="CustomShape 2"/>
          <p:cNvSpPr/>
          <p:nvPr/>
        </p:nvSpPr>
        <p:spPr>
          <a:xfrm>
            <a:off x="515880" y="158040"/>
            <a:ext cx="5476320" cy="442080"/>
          </a:xfrm>
          <a:prstGeom prst="rect">
            <a:avLst/>
          </a:prstGeom>
          <a:noFill/>
        </p:spPr>
        <p:txBody>
          <a:bodyPr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808080"/>
                </a:solidFill>
                <a:latin typeface="Segoe UI"/>
              </a:rPr>
              <a:t>Imunização (pelo menos 1ª dose)</a:t>
            </a:r>
            <a:endParaRPr/>
          </a:p>
        </p:txBody>
      </p:sp>
      <p:pic>
        <p:nvPicPr>
          <p:cNvPr descr="" id="234" name="Imagem 13"/>
          <p:cNvPicPr/>
          <p:nvPr/>
        </p:nvPicPr>
        <p:blipFill>
          <a:blip r:embed="rId1"/>
          <a:stretch>
            <a:fillRect/>
          </a:stretch>
        </p:blipFill>
        <p:spPr>
          <a:xfrm>
            <a:off x="7663320" y="91800"/>
            <a:ext cx="1402920" cy="626400"/>
          </a:xfrm>
          <a:prstGeom prst="rect">
            <a:avLst/>
          </a:prstGeom>
        </p:spPr>
      </p:pic>
      <p:pic>
        <p:nvPicPr>
          <p:cNvPr descr="" id="235" name="Imagem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00" y="4886280"/>
            <a:ext cx="642240" cy="133560"/>
          </a:xfrm>
          <a:prstGeom prst="rect">
            <a:avLst/>
          </a:prstGeom>
        </p:spPr>
      </p:pic>
      <p:pic>
        <p:nvPicPr>
          <p:cNvPr descr="" id="236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8286840" y="4927680"/>
            <a:ext cx="856440" cy="215280"/>
          </a:xfrm>
          <a:prstGeom prst="rect">
            <a:avLst/>
          </a:prstGeom>
        </p:spPr>
      </p:pic>
      <p:pic>
        <p:nvPicPr>
          <p:cNvPr descr="" id="237" name="Imagem 20"/>
          <p:cNvPicPr/>
          <p:nvPr/>
        </p:nvPicPr>
        <p:blipFill>
          <a:blip r:embed="rId4"/>
          <a:stretch>
            <a:fillRect/>
          </a:stretch>
        </p:blipFill>
        <p:spPr>
          <a:xfrm>
            <a:off x="8226720" y="4473000"/>
            <a:ext cx="856440" cy="383040"/>
          </a:xfrm>
          <a:prstGeom prst="rect">
            <a:avLst/>
          </a:prstGeom>
        </p:spPr>
      </p:pic>
      <p:graphicFrame>
        <p:nvGraphicFramePr>
          <p:cNvPr id="238" name="Table 3"/>
          <p:cNvGraphicFramePr/>
          <p:nvPr/>
        </p:nvGraphicFramePr>
        <p:xfrm>
          <a:off x="1623240" y="718560"/>
          <a:ext cx="6118200" cy="3517560"/>
        </p:xfrm>
        <a:graphic>
          <a:graphicData uri="http://schemas.openxmlformats.org/drawingml/2006/table">
            <a:tbl>
              <a:tblPr/>
              <a:tblGrid>
                <a:gridCol w="3058920"/>
                <a:gridCol w="3059280"/>
              </a:tblGrid>
              <a:tr h="58608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Calibri"/>
                        </a:rPr>
                        <a:t>Faixa etária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Calibri"/>
                        </a:rPr>
                        <a:t>Percentual  (%)</a:t>
                      </a:r>
                      <a:endParaRPr/>
                    </a:p>
                  </a:txBody>
                  <a:tcPr/>
                </a:tc>
              </a:tr>
              <a:tr h="58608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20 a 39 anos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11,0</a:t>
                      </a:r>
                      <a:endParaRPr/>
                    </a:p>
                  </a:txBody>
                  <a:tcPr/>
                </a:tc>
              </a:tr>
              <a:tr h="58608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40 a 59 anos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5,9</a:t>
                      </a:r>
                      <a:endParaRPr/>
                    </a:p>
                  </a:txBody>
                  <a:tcPr/>
                </a:tc>
              </a:tr>
              <a:tr h="58608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60 a 79 anos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66,5</a:t>
                      </a:r>
                      <a:endParaRPr/>
                    </a:p>
                  </a:txBody>
                  <a:tcPr/>
                </a:tc>
              </a:tr>
              <a:tr h="58608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80 anos ou mais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94,3</a:t>
                      </a:r>
                      <a:endParaRPr/>
                    </a:p>
                  </a:txBody>
                  <a:tcPr/>
                </a:tc>
              </a:tr>
              <a:tr h="587160">
                <a:tc>
                  <a:txBody>
                    <a:bodyPr anchor="ctr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Total (amostra)</a:t>
                      </a:r>
                      <a:endParaRPr/>
                    </a:p>
                  </a:txBody>
                  <a:tcPr/>
                </a:tc>
                <a:tc>
                  <a:txBody>
                    <a:bodyPr anchor="ctr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3b3838"/>
                          </a:solidFill>
                          <a:latin typeface="Calibri"/>
                        </a:rPr>
                        <a:t>26,1*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9" name="CustomShape 4"/>
          <p:cNvSpPr/>
          <p:nvPr/>
        </p:nvSpPr>
        <p:spPr>
          <a:xfrm>
            <a:off x="1623240" y="4338360"/>
            <a:ext cx="4045680" cy="3034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1400">
                <a:solidFill>
                  <a:srgbClr val="595959"/>
                </a:solidFill>
                <a:latin typeface="Calibri"/>
              </a:rPr>
              <a:t>* 13,2% recebeu a segunda dose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