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9" r:id="rId8"/>
    <p:sldId id="263" r:id="rId9"/>
    <p:sldId id="262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850A1-BEE6-409F-81E9-D080CBBEE999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3E85F-FA9B-4CD9-9C92-1E8733A109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796BF-798B-4796-90F4-CDEA6AF7F3E7}" type="datetimeFigureOut">
              <a:rPr lang="pt-BR" smtClean="0"/>
              <a:pPr/>
              <a:t>01/04/2015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D7E5-F4C8-4852-8D51-BFAB1DA3A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83568" y="2276872"/>
            <a:ext cx="785202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5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OPERAÇÃO VIAGEM SEGURA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52603" y="3140968"/>
            <a:ext cx="18199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Páscoa 2015</a:t>
            </a:r>
            <a:endParaRPr lang="pt-BR" sz="2500" b="1" dirty="0">
              <a:solidFill>
                <a:schemeClr val="accent6">
                  <a:lumMod val="7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11663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Distribuição das Vítimas Fatais por Municípios – 2007 à 2014</a:t>
            </a:r>
          </a:p>
        </p:txBody>
      </p:sp>
      <p:sp>
        <p:nvSpPr>
          <p:cNvPr id="11" name="Retângulo de cantos arredondados 10">
            <a:hlinkClick r:id="rId2" action="ppaction://hlinksldjump"/>
          </p:cNvPr>
          <p:cNvSpPr/>
          <p:nvPr/>
        </p:nvSpPr>
        <p:spPr>
          <a:xfrm>
            <a:off x="179512" y="5661248"/>
            <a:ext cx="2016224" cy="28803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Todos os Municípios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124744"/>
            <a:ext cx="3600400" cy="501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044" y="1124744"/>
            <a:ext cx="8288412" cy="494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107505" y="11663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Distribuição das Vítimas Fatais por Municípios – 2007 à 2014</a:t>
            </a:r>
          </a:p>
        </p:txBody>
      </p:sp>
      <p:sp>
        <p:nvSpPr>
          <p:cNvPr id="5" name="Retângulo de cantos arredondados 4">
            <a:hlinkClick r:id="rId3" action="ppaction://hlinksldjump"/>
          </p:cNvPr>
          <p:cNvSpPr/>
          <p:nvPr/>
        </p:nvSpPr>
        <p:spPr>
          <a:xfrm>
            <a:off x="7380312" y="6309320"/>
            <a:ext cx="1368152" cy="36004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Voltar</a:t>
            </a:r>
            <a:endParaRPr lang="pt-B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11663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Distribuição das Vítimas Fatais por Rodovia 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Feriados prolongados de Páscoa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416824" cy="45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827584" y="5949280"/>
            <a:ext cx="7560840" cy="6155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700" b="1" dirty="0" smtClean="0">
                <a:cs typeface="Arial" pitchFamily="34" charset="0"/>
              </a:rPr>
              <a:t> BR386, BR116 e BR290 </a:t>
            </a:r>
            <a:r>
              <a:rPr lang="pt-BR" sz="1700" dirty="0" smtClean="0">
                <a:cs typeface="Arial" pitchFamily="34" charset="0"/>
              </a:rPr>
              <a:t>contribuíram com </a:t>
            </a:r>
            <a:r>
              <a:rPr lang="pt-BR" sz="1700" b="1" dirty="0" smtClean="0">
                <a:cs typeface="Arial" pitchFamily="34" charset="0"/>
              </a:rPr>
              <a:t>26% </a:t>
            </a:r>
            <a:r>
              <a:rPr lang="pt-BR" sz="1700" dirty="0" smtClean="0">
                <a:cs typeface="Arial" pitchFamily="34" charset="0"/>
              </a:rPr>
              <a:t>no número de Vítimas Fatais em Rodovias no período de 2007 a 2014. </a:t>
            </a:r>
            <a:endParaRPr lang="pt-BR" sz="17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827584" y="1700808"/>
            <a:ext cx="7200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b="1" dirty="0" smtClean="0"/>
          </a:p>
          <a:p>
            <a:pPr algn="ctr"/>
            <a:endParaRPr lang="pt-BR" sz="1200" dirty="0" smtClean="0"/>
          </a:p>
          <a:p>
            <a:pPr algn="ctr"/>
            <a:r>
              <a:rPr lang="pt-BR" sz="2400" dirty="0" smtClean="0">
                <a:latin typeface="+mj-lt"/>
              </a:rPr>
              <a:t>Elaborado por:</a:t>
            </a:r>
          </a:p>
          <a:p>
            <a:pPr algn="ctr"/>
            <a:r>
              <a:rPr lang="pt-BR" sz="2400" b="1" dirty="0" smtClean="0">
                <a:latin typeface="+mj-lt"/>
              </a:rPr>
              <a:t>Assessoria Técnica – Estatística e Planejamento</a:t>
            </a:r>
          </a:p>
          <a:p>
            <a:pPr algn="ctr"/>
            <a:r>
              <a:rPr lang="pt-BR" sz="2400" dirty="0" smtClean="0">
                <a:latin typeface="+mj-lt"/>
              </a:rPr>
              <a:t>DETRAN/ RS</a:t>
            </a:r>
            <a:endParaRPr lang="pt-BR" sz="2400" dirty="0">
              <a:latin typeface="+mj-lt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51520" y="4797152"/>
            <a:ext cx="843528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Fonte de dados: Sistema de Consultas Integradas - SSP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11663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ANEXO 1 - Regras para definir Feriados Prolongados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1556792"/>
            <a:ext cx="8352928" cy="42043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cs typeface="Arial" pitchFamily="34" charset="0"/>
              </a:rPr>
              <a:t>A definição dos feriados prolongados (Feriadão) e da quantidade de dias dos mesmos depende do dia da semana em que cair o Feriado, conforme regras abaixo: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na segunda-feira: começa a contar na sexta-feira anterior até a segunda-feira;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na terça-feira: começa a contar na sexta-feira anterior até a terça-feira;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na quarta-feira: conta somente a quarta-feira (não é considerado feriadão);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na quinta-feira: começa a contar na quarta-feira até o domingo;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na sexta-feira: começa a contar na quinta-feira até o domingo;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no Sábado:  começa a contar na sexta-feira até o domingo;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no Domingo: começa a contar na sexta-feira até o domingo; e,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cs typeface="Arial" pitchFamily="34" charset="0"/>
              </a:rPr>
              <a:t> Feriado de Carnaval: começa a contar na sexta-feira até a quarta-feira;</a:t>
            </a:r>
            <a:endParaRPr lang="pt-BR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58349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Evolução Acidentes e Vítimas Fatais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7504" y="5157192"/>
            <a:ext cx="8928992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+mn-lt"/>
                <a:cs typeface="Arial" pitchFamily="34" charset="0"/>
              </a:rPr>
              <a:t>Comparando os últimos 5 anos, em 2014 morreram no trânsito: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n-lt"/>
                <a:cs typeface="Arial" pitchFamily="34" charset="0"/>
              </a:rPr>
              <a:t> 38 pessoas a mais do que em 2013;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n-lt"/>
                <a:cs typeface="Arial" pitchFamily="34" charset="0"/>
              </a:rPr>
              <a:t> 68 pessoas a menos do que em 2012;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n-lt"/>
                <a:cs typeface="Arial" pitchFamily="34" charset="0"/>
              </a:rPr>
              <a:t> 15 pessoas a menos do que em 2011;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n-lt"/>
                <a:cs typeface="Arial" pitchFamily="34" charset="0"/>
              </a:rPr>
              <a:t> 167 pessoas a menos do que em 2010.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79" y="924793"/>
            <a:ext cx="9051925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6"/>
          <p:cNvSpPr txBox="1"/>
          <p:nvPr/>
        </p:nvSpPr>
        <p:spPr>
          <a:xfrm>
            <a:off x="6314965" y="980728"/>
            <a:ext cx="122413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000" b="1" dirty="0" smtClean="0">
                <a:solidFill>
                  <a:schemeClr val="accent2"/>
                </a:solidFill>
              </a:rPr>
              <a:t>1,9%</a:t>
            </a:r>
            <a:endParaRPr lang="pt-BR" sz="2000" b="1" dirty="0">
              <a:solidFill>
                <a:schemeClr val="accent2"/>
              </a:solidFill>
            </a:endParaRPr>
          </a:p>
        </p:txBody>
      </p:sp>
      <p:sp>
        <p:nvSpPr>
          <p:cNvPr id="9" name="CaixaDeTexto 7"/>
          <p:cNvSpPr txBox="1"/>
          <p:nvPr/>
        </p:nvSpPr>
        <p:spPr>
          <a:xfrm>
            <a:off x="7035045" y="3429000"/>
            <a:ext cx="122413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</a:rPr>
              <a:t>2,9%</a:t>
            </a:r>
            <a:endParaRPr lang="pt-B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Chave direita 9"/>
          <p:cNvSpPr/>
          <p:nvPr/>
        </p:nvSpPr>
        <p:spPr>
          <a:xfrm rot="16002027">
            <a:off x="7029553" y="928042"/>
            <a:ext cx="284244" cy="1729472"/>
          </a:xfrm>
          <a:prstGeom prst="rightBrace">
            <a:avLst>
              <a:gd name="adj1" fmla="val 4615"/>
              <a:gd name="adj2" fmla="val 49564"/>
            </a:avLst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1" name="Chave direita 10"/>
          <p:cNvSpPr/>
          <p:nvPr/>
        </p:nvSpPr>
        <p:spPr>
          <a:xfrm rot="5193662">
            <a:off x="7041852" y="2394494"/>
            <a:ext cx="280375" cy="1720428"/>
          </a:xfrm>
          <a:prstGeom prst="rightBrace">
            <a:avLst>
              <a:gd name="adj1" fmla="val 8333"/>
              <a:gd name="adj2" fmla="val 50000"/>
            </a:avLst>
          </a:prstGeom>
          <a:ln w="1905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6024" y="1098079"/>
            <a:ext cx="9396536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539552" y="188640"/>
            <a:ext cx="58349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Evolução Acidentes e Vítimas Fatais</a:t>
            </a:r>
          </a:p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Jan e Fev de 2010 a 2015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7504" y="5807005"/>
            <a:ext cx="892899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+mn-lt"/>
                <a:cs typeface="Arial" pitchFamily="34" charset="0"/>
              </a:rPr>
              <a:t>Os meses de Janeiro e Fevereiro de 2015 apresentaram uma redução no número de mortos de 17,7% em relação ao ano anterior </a:t>
            </a:r>
          </a:p>
        </p:txBody>
      </p:sp>
      <p:sp>
        <p:nvSpPr>
          <p:cNvPr id="8" name="CaixaDeTexto 6"/>
          <p:cNvSpPr txBox="1"/>
          <p:nvPr/>
        </p:nvSpPr>
        <p:spPr>
          <a:xfrm>
            <a:off x="7524328" y="1386111"/>
            <a:ext cx="122413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000" b="1" dirty="0" smtClean="0">
                <a:solidFill>
                  <a:schemeClr val="accent2"/>
                </a:solidFill>
              </a:rPr>
              <a:t>-17,7%</a:t>
            </a:r>
            <a:endParaRPr lang="pt-BR" sz="2000" b="1" dirty="0">
              <a:solidFill>
                <a:schemeClr val="accent2"/>
              </a:solidFill>
            </a:endParaRPr>
          </a:p>
        </p:txBody>
      </p:sp>
      <p:sp>
        <p:nvSpPr>
          <p:cNvPr id="9" name="CaixaDeTexto 7"/>
          <p:cNvSpPr txBox="1"/>
          <p:nvPr/>
        </p:nvSpPr>
        <p:spPr>
          <a:xfrm>
            <a:off x="5796136" y="3650297"/>
            <a:ext cx="1224136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</a:rPr>
              <a:t>-17,8%</a:t>
            </a:r>
            <a:endParaRPr lang="pt-B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Chave direita 9"/>
          <p:cNvSpPr/>
          <p:nvPr/>
        </p:nvSpPr>
        <p:spPr>
          <a:xfrm rot="17234584">
            <a:off x="7534081" y="1300110"/>
            <a:ext cx="284244" cy="1545159"/>
          </a:xfrm>
          <a:prstGeom prst="rightBrace">
            <a:avLst>
              <a:gd name="adj1" fmla="val 4615"/>
              <a:gd name="adj2" fmla="val 49564"/>
            </a:avLst>
          </a:prstGeom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1" name="Chave direita 10"/>
          <p:cNvSpPr/>
          <p:nvPr/>
        </p:nvSpPr>
        <p:spPr>
          <a:xfrm rot="6313529">
            <a:off x="7265881" y="2908095"/>
            <a:ext cx="280375" cy="1512105"/>
          </a:xfrm>
          <a:prstGeom prst="rightBrace">
            <a:avLst>
              <a:gd name="adj1" fmla="val 8333"/>
              <a:gd name="adj2" fmla="val 50000"/>
            </a:avLst>
          </a:prstGeom>
          <a:ln w="1905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51520" y="138698"/>
            <a:ext cx="68118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Resumo das 40 Operações Viagem Segura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99592" y="933683"/>
            <a:ext cx="7344816" cy="54476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Mais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3,5 milhões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veículos fiscalizados;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534 mil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infrações;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49.694 mil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veículos recolhidos;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14.273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CNH´s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recolhidas;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87.881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testes de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Etilômetro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realizados;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Mais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10 mil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infrações por alcoolemia: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6.832 administrativas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3.861 crime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48680"/>
            <a:ext cx="8694737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1100438" y="116632"/>
            <a:ext cx="5415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Vítimas Fatais por Dia de Feriado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2267744" y="1700808"/>
            <a:ext cx="432048" cy="2376264"/>
          </a:xfrm>
          <a:prstGeom prst="roundRect">
            <a:avLst>
              <a:gd name="adj" fmla="val 5227"/>
            </a:avLst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8532440" y="2430180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2"/>
                </a:solidFill>
              </a:rPr>
              <a:t>4,5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532440" y="148478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3"/>
                </a:solidFill>
              </a:rPr>
              <a:t>7,7</a:t>
            </a:r>
            <a:endParaRPr lang="pt-BR" b="1" dirty="0">
              <a:solidFill>
                <a:schemeClr val="accent3"/>
              </a:solidFill>
            </a:endParaRPr>
          </a:p>
        </p:txBody>
      </p:sp>
      <p:cxnSp>
        <p:nvCxnSpPr>
          <p:cNvPr id="12" name="Conector reto 11"/>
          <p:cNvCxnSpPr>
            <a:cxnSpLocks noChangeAspect="1"/>
          </p:cNvCxnSpPr>
          <p:nvPr/>
        </p:nvCxnSpPr>
        <p:spPr>
          <a:xfrm flipV="1">
            <a:off x="2195736" y="4149080"/>
            <a:ext cx="432047" cy="43205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8532440" y="1782108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4"/>
                </a:solidFill>
              </a:rPr>
              <a:t>6,7</a:t>
            </a:r>
            <a:endParaRPr lang="pt-BR" b="1" dirty="0">
              <a:solidFill>
                <a:schemeClr val="accent4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83568" y="5805264"/>
            <a:ext cx="7668344" cy="8771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700" dirty="0" smtClean="0">
                <a:latin typeface="+mn-lt"/>
                <a:cs typeface="Arial" pitchFamily="34" charset="0"/>
              </a:rPr>
              <a:t>Considerando o acompanhamento de trinta dias após os acidentes, a média geral de mortos/dia em feriados prolongados é de </a:t>
            </a:r>
            <a:r>
              <a:rPr lang="pt-BR" sz="1700" b="1" u="sng" dirty="0" smtClean="0">
                <a:latin typeface="+mn-lt"/>
                <a:cs typeface="Arial" pitchFamily="34" charset="0"/>
              </a:rPr>
              <a:t>6,7</a:t>
            </a:r>
            <a:r>
              <a:rPr lang="pt-BR" sz="1700" dirty="0" smtClean="0">
                <a:latin typeface="+mn-lt"/>
                <a:cs typeface="Arial" pitchFamily="34" charset="0"/>
              </a:rPr>
              <a:t>. </a:t>
            </a:r>
          </a:p>
          <a:p>
            <a:pPr algn="ctr"/>
            <a:r>
              <a:rPr lang="pt-BR" sz="1700" smtClean="0">
                <a:latin typeface="+mn-lt"/>
                <a:cs typeface="Arial" pitchFamily="34" charset="0"/>
              </a:rPr>
              <a:t>Os </a:t>
            </a:r>
            <a:r>
              <a:rPr lang="pt-BR" sz="1700" smtClean="0">
                <a:latin typeface="+mn-lt"/>
                <a:cs typeface="Arial" pitchFamily="34" charset="0"/>
              </a:rPr>
              <a:t>feriadões </a:t>
            </a:r>
            <a:r>
              <a:rPr lang="pt-BR" sz="1700" dirty="0" smtClean="0">
                <a:latin typeface="+mn-lt"/>
                <a:cs typeface="Arial" pitchFamily="34" charset="0"/>
              </a:rPr>
              <a:t>de Páscoa têm uma </a:t>
            </a:r>
            <a:r>
              <a:rPr lang="pt-BR" sz="1700" dirty="0" smtClean="0">
                <a:latin typeface="+mn-lt"/>
                <a:cs typeface="Arial" pitchFamily="34" charset="0"/>
              </a:rPr>
              <a:t>média de </a:t>
            </a:r>
            <a:r>
              <a:rPr lang="pt-BR" sz="1700" b="1" u="sng" dirty="0" smtClean="0">
                <a:latin typeface="+mn-lt"/>
                <a:cs typeface="Arial" pitchFamily="34" charset="0"/>
              </a:rPr>
              <a:t>7,1 mortos/dia</a:t>
            </a:r>
            <a:r>
              <a:rPr lang="pt-BR" sz="1700" dirty="0" smtClean="0">
                <a:latin typeface="+mn-lt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116632"/>
            <a:ext cx="720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Próxima Operação Viagem Segura (41ª)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49916"/>
            <a:ext cx="8568952" cy="5272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11663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Mortos/ dia de acordo com a Posição Dia  nos feriados de Páscoa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67544" y="5949280"/>
            <a:ext cx="8100392" cy="6155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700" dirty="0" smtClean="0">
                <a:latin typeface="+mn-lt"/>
                <a:cs typeface="Arial" pitchFamily="34" charset="0"/>
              </a:rPr>
              <a:t>Os feriados de Páscoa, apresentam uma média de </a:t>
            </a:r>
            <a:r>
              <a:rPr lang="pt-BR" sz="1700" b="1" u="sng" dirty="0" smtClean="0">
                <a:latin typeface="+mn-lt"/>
                <a:cs typeface="Arial" pitchFamily="34" charset="0"/>
              </a:rPr>
              <a:t>7,4 mortos/dia</a:t>
            </a:r>
            <a:r>
              <a:rPr lang="pt-BR" sz="1700" dirty="0" smtClean="0">
                <a:latin typeface="+mn-lt"/>
                <a:cs typeface="Arial" pitchFamily="34" charset="0"/>
              </a:rPr>
              <a:t> no primeiro dia do feriado, </a:t>
            </a:r>
            <a:r>
              <a:rPr lang="pt-BR" sz="1700" b="1" u="sng" dirty="0" smtClean="0">
                <a:latin typeface="+mn-lt"/>
                <a:cs typeface="Arial" pitchFamily="34" charset="0"/>
              </a:rPr>
              <a:t>7,3 mortos/ dia</a:t>
            </a:r>
            <a:r>
              <a:rPr lang="pt-BR" sz="1700" dirty="0" smtClean="0">
                <a:latin typeface="+mn-lt"/>
                <a:cs typeface="Arial" pitchFamily="34" charset="0"/>
              </a:rPr>
              <a:t> nos dias intermediários e </a:t>
            </a:r>
            <a:r>
              <a:rPr lang="pt-BR" sz="1700" b="1" u="sng" dirty="0" smtClean="0">
                <a:latin typeface="+mn-lt"/>
                <a:cs typeface="Arial" pitchFamily="34" charset="0"/>
              </a:rPr>
              <a:t>6,4 mortos/ dia</a:t>
            </a:r>
            <a:r>
              <a:rPr lang="pt-BR" sz="1700" dirty="0" smtClean="0">
                <a:latin typeface="+mn-lt"/>
                <a:cs typeface="Arial" pitchFamily="34" charset="0"/>
              </a:rPr>
              <a:t> no último dia.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186645"/>
            <a:ext cx="7857753" cy="444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11663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Vítimas Fatais por Turno nos feriados de Páscoa de 2007 a 2014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5" t="11731" r="1075" b="1522"/>
          <a:stretch>
            <a:fillRect/>
          </a:stretch>
        </p:blipFill>
        <p:spPr bwMode="auto">
          <a:xfrm>
            <a:off x="1187624" y="1556792"/>
            <a:ext cx="6552728" cy="410445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07505" y="11663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Vítimas Fatais por Tipo de Via nos feriados prolongados de Páscoa - 2007 à 2014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5734"/>
            <a:ext cx="4879752" cy="438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izza 6"/>
          <p:cNvSpPr/>
          <p:nvPr/>
        </p:nvSpPr>
        <p:spPr>
          <a:xfrm rot="12257996">
            <a:off x="4893627" y="1989475"/>
            <a:ext cx="3796191" cy="3552088"/>
          </a:xfrm>
          <a:prstGeom prst="pie">
            <a:avLst>
              <a:gd name="adj1" fmla="val 3901898"/>
              <a:gd name="adj2" fmla="val 1672503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275856" y="1653766"/>
            <a:ext cx="3456384" cy="288032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2987824" y="5254166"/>
            <a:ext cx="2808312" cy="288032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6588224" y="357301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Rodovias</a:t>
            </a:r>
          </a:p>
          <a:p>
            <a:pPr algn="ctr"/>
            <a:r>
              <a:rPr lang="pt-BR" b="1" dirty="0" smtClean="0"/>
              <a:t>64,6%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520</Words>
  <Application>Microsoft Office PowerPoint</Application>
  <PresentationFormat>Apresentação na tela (4:3)</PresentationFormat>
  <Paragraphs>60</Paragraphs>
  <Slides>14</Slides>
  <Notes>0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DETRAN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Primeiras ideias para o aperfeiçoamento da comunicação interna</dc:title>
  <dc:creator>DETRAN</dc:creator>
  <cp:lastModifiedBy>DETRAN</cp:lastModifiedBy>
  <cp:revision>295</cp:revision>
  <dcterms:created xsi:type="dcterms:W3CDTF">2014-10-03T18:21:18Z</dcterms:created>
  <dcterms:modified xsi:type="dcterms:W3CDTF">2015-04-01T14:01:05Z</dcterms:modified>
</cp:coreProperties>
</file>